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8C0E2C2-E8E0-4D42-B45A-85F2D9295266}" type="datetimeFigureOut">
              <a:rPr lang="ar-EG" smtClean="0"/>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9662A49-30FD-43D8-AC84-FCDBFFF08990}" type="slidenum">
              <a:rPr lang="ar-EG" smtClean="0"/>
              <a:t>‹#›</a:t>
            </a:fld>
            <a:endParaRPr lang="ar-EG"/>
          </a:p>
        </p:txBody>
      </p:sp>
    </p:spTree>
    <p:extLst>
      <p:ext uri="{BB962C8B-B14F-4D97-AF65-F5344CB8AC3E}">
        <p14:creationId xmlns:p14="http://schemas.microsoft.com/office/powerpoint/2010/main" val="49222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E3C18C4-03BD-450E-9169-52820C85F59B}" type="slidenum">
              <a:rPr lang="ar-EG" smtClean="0">
                <a:solidFill>
                  <a:prstClr val="black"/>
                </a:solidFill>
              </a:rPr>
              <a:pPr/>
              <a:t>1</a:t>
            </a:fld>
            <a:endParaRPr lang="ar-EG">
              <a:solidFill>
                <a:prstClr val="black"/>
              </a:solidFill>
            </a:endParaRPr>
          </a:p>
        </p:txBody>
      </p:sp>
    </p:spTree>
    <p:extLst>
      <p:ext uri="{BB962C8B-B14F-4D97-AF65-F5344CB8AC3E}">
        <p14:creationId xmlns:p14="http://schemas.microsoft.com/office/powerpoint/2010/main" val="27355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BF4264-4679-44EB-ABE1-12F31B873B50}" type="slidenum">
              <a:rPr lang="ar-EG" smtClean="0">
                <a:solidFill>
                  <a:prstClr val="black"/>
                </a:solidFill>
                <a:latin typeface="Calibri" pitchFamily="34" charset="0"/>
              </a:rPr>
              <a:pPr/>
              <a:t>6</a:t>
            </a:fld>
            <a:endParaRPr lang="ar-EG"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dirty="0"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BF4264-4679-44EB-ABE1-12F31B873B50}" type="slidenum">
              <a:rPr lang="ar-EG" smtClean="0">
                <a:solidFill>
                  <a:prstClr val="black"/>
                </a:solidFill>
                <a:latin typeface="Calibri" pitchFamily="34" charset="0"/>
              </a:rPr>
              <a:pPr/>
              <a:t>7</a:t>
            </a:fld>
            <a:endParaRPr lang="ar-EG"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BF4264-4679-44EB-ABE1-12F31B873B50}" type="slidenum">
              <a:rPr lang="ar-EG" smtClean="0">
                <a:solidFill>
                  <a:prstClr val="black"/>
                </a:solidFill>
                <a:latin typeface="Calibri" pitchFamily="34" charset="0"/>
              </a:rPr>
              <a:pPr/>
              <a:t>8</a:t>
            </a:fld>
            <a:endParaRPr lang="ar-EG"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BF4264-4679-44EB-ABE1-12F31B873B50}" type="slidenum">
              <a:rPr lang="ar-EG" smtClean="0">
                <a:solidFill>
                  <a:prstClr val="black"/>
                </a:solidFill>
                <a:latin typeface="Calibri" pitchFamily="34" charset="0"/>
              </a:rPr>
              <a:pPr/>
              <a:t>9</a:t>
            </a:fld>
            <a:endParaRPr lang="ar-EG"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98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295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280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83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841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343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4306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158796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4348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621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620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FFFFFF"/>
              </a:solidFill>
            </a:endParaRPr>
          </a:p>
        </p:txBody>
      </p:sp>
      <p:sp>
        <p:nvSpPr>
          <p:cNvPr id="19" name="Footer Placeholder 18"/>
          <p:cNvSpPr>
            <a:spLocks noGrp="1"/>
          </p:cNvSpPr>
          <p:nvPr>
            <p:ph type="ftr" sz="quarter" idx="11"/>
          </p:nvPr>
        </p:nvSpPr>
        <p:spPr/>
        <p:txBody>
          <a:bodyPr/>
          <a:lstStyle/>
          <a:p>
            <a:endParaRPr lang="en-US">
              <a:solidFill>
                <a:srgbClr val="FFFFFF"/>
              </a:solidFill>
            </a:endParaRPr>
          </a:p>
        </p:txBody>
      </p:sp>
      <p:sp>
        <p:nvSpPr>
          <p:cNvPr id="27" name="Slide Number Placeholder 26"/>
          <p:cNvSpPr>
            <a:spLocks noGrp="1"/>
          </p:cNvSpPr>
          <p:nvPr>
            <p:ph type="sldNum" sz="quarter" idx="12"/>
          </p:nvPr>
        </p:nvSpPr>
        <p:spPr/>
        <p:txBody>
          <a:bodyPr/>
          <a:lstStyle/>
          <a:p>
            <a:fld id="{D77123DC-9BB2-4440-8F82-A583B9ED13F7}"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9724989"/>
      </p:ext>
    </p:extLst>
  </p:cSld>
  <p:clrMapOvr>
    <a:masterClrMapping/>
  </p:clrMapOvr>
  <p:transition>
    <p:cover dir="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34C9559-5D72-4220-A1F2-CF15F6A733A9}"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181852"/>
      </p:ext>
    </p:extLst>
  </p:cSld>
  <p:clrMapOvr>
    <a:masterClrMapping/>
  </p:clrMapOvr>
  <p:transition>
    <p:cover dir="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0F76A7F-1313-410C-A9FC-9C5B0DD3143F}"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077021"/>
      </p:ext>
    </p:extLst>
  </p:cSld>
  <p:clrMapOvr>
    <a:masterClrMapping/>
  </p:clrMapOvr>
  <p:transition>
    <p:cover dir="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32ECAEA-F96D-4DDB-85A7-7866DE1AAA0D}"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2271399"/>
      </p:ext>
    </p:extLst>
  </p:cSld>
  <p:clrMapOvr>
    <a:masterClrMapping/>
  </p:clrMapOvr>
  <p:transition>
    <p:cover dir="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A8E623B-DA52-4B44-98D5-D816C76227D8}"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3092831"/>
      </p:ext>
    </p:extLst>
  </p:cSld>
  <p:clrMapOvr>
    <a:masterClrMapping/>
  </p:clrMapOvr>
  <p:transition>
    <p:cover dir="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A6AE1335-833F-41FE-9E65-BBE90FE2DDDA}"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11078325"/>
      </p:ext>
    </p:extLst>
  </p:cSld>
  <p:clrMapOvr>
    <a:masterClrMapping/>
  </p:clrMapOvr>
  <p:transition>
    <p:cover dir="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5CEE3D4-E238-479E-BE17-CFB9B65DF083}"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9815757"/>
      </p:ext>
    </p:extLst>
  </p:cSld>
  <p:clrMapOvr>
    <a:masterClrMapping/>
  </p:clrMapOvr>
  <p:transition>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80A397E3-7516-4F52-8040-6006C3FA42D2}"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45075"/>
      </p:ext>
    </p:extLst>
  </p:cSld>
  <p:clrMapOvr>
    <a:masterClrMapping/>
  </p:clrMapOvr>
  <p:transition>
    <p:cover dir="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9B5CDC89-FBD1-47F6-BA93-DEE6EC3C1B2C}" type="slidenum">
              <a:rPr lang="ar-SA" smtClean="0">
                <a:solidFill>
                  <a:srgbClr val="FFFFFF"/>
                </a:solidFill>
              </a: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1246193561"/>
      </p:ext>
    </p:extLst>
  </p:cSld>
  <p:clrMapOvr>
    <a:masterClrMapping/>
  </p:clrMapOvr>
  <p:transition>
    <p:cover dir="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7C79477-7AA2-499C-AE05-BE04ACBFB724}"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8728106"/>
      </p:ext>
    </p:extLst>
  </p:cSld>
  <p:clrMapOvr>
    <a:masterClrMapping/>
  </p:clrMapOvr>
  <p:transition>
    <p:cover dir="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F2CAF1A-A81B-4D78-8538-FDC1CCE2AF3B}"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5611644"/>
      </p:ext>
    </p:extLst>
  </p:cSld>
  <p:clrMapOvr>
    <a:masterClrMapping/>
  </p:clrMapOvr>
  <p:transition>
    <p:cover dir="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12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3854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9A0E5A7C-3188-4FE8-924E-4658A8154737}" type="slidenum">
              <a:rPr lang="ar-SA" smtClean="0">
                <a:solidFill>
                  <a:srgbClr val="FFFFFF"/>
                </a:solidFill>
              </a:rPr>
              <a:pPr fontAlgn="base">
                <a:spcBef>
                  <a:spcPct val="0"/>
                </a:spcBef>
                <a:spcAft>
                  <a:spcPct val="0"/>
                </a:spcAft>
              </a:pPr>
              <a:t>‹#›</a:t>
            </a:fld>
            <a:endParaRPr lang="en-US" smtClean="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10396568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cover dir="rd"/>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42.pn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7.gif"/><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2.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28.gif"/><Relationship Id="rId12"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hyperlink" Target="http://www.teachingskills.org/wp-content/uploads/2014/03/animoto.jpg" TargetMode="External"/><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9.gif"/><Relationship Id="rId11" Type="http://schemas.openxmlformats.org/officeDocument/2006/relationships/image" Target="../media/image9.jpeg"/><Relationship Id="rId5" Type="http://schemas.openxmlformats.org/officeDocument/2006/relationships/image" Target="../media/image34.jpeg"/><Relationship Id="rId10" Type="http://schemas.openxmlformats.org/officeDocument/2006/relationships/image" Target="../media/image32.jpg"/><Relationship Id="rId4" Type="http://schemas.openxmlformats.org/officeDocument/2006/relationships/image" Target="../media/image28.gif"/><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28.gif"/><Relationship Id="rId12"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png"/><Relationship Id="rId10" Type="http://schemas.openxmlformats.org/officeDocument/2006/relationships/image" Target="../media/image39.jpeg"/><Relationship Id="rId4" Type="http://schemas.openxmlformats.org/officeDocument/2006/relationships/image" Target="../media/image25.pn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audio" Target="../media/audio1.wav"/><Relationship Id="rId7"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085" y="171450"/>
            <a:ext cx="1110059" cy="495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6" y="120040"/>
            <a:ext cx="1444457" cy="4959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TextBox 25"/>
          <p:cNvSpPr txBox="1"/>
          <p:nvPr/>
        </p:nvSpPr>
        <p:spPr>
          <a:xfrm>
            <a:off x="353864" y="425846"/>
            <a:ext cx="843280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u="sng">
                <a:solidFill>
                  <a:schemeClr val="tx1"/>
                </a:solidFill>
                <a:latin typeface="Times New Roman" pitchFamily="18" charset="0"/>
                <a:cs typeface="Arial" pitchFamily="34" charset="0"/>
              </a:defRPr>
            </a:lvl1pPr>
            <a:lvl2pPr marL="742950" indent="-285750" eaLnBrk="0" hangingPunct="0">
              <a:defRPr u="sng">
                <a:solidFill>
                  <a:schemeClr val="tx1"/>
                </a:solidFill>
                <a:latin typeface="Times New Roman" pitchFamily="18" charset="0"/>
                <a:cs typeface="Arial" pitchFamily="34" charset="0"/>
              </a:defRPr>
            </a:lvl2pPr>
            <a:lvl3pPr marL="1143000" indent="-228600" eaLnBrk="0" hangingPunct="0">
              <a:defRPr u="sng">
                <a:solidFill>
                  <a:schemeClr val="tx1"/>
                </a:solidFill>
                <a:latin typeface="Times New Roman" pitchFamily="18" charset="0"/>
                <a:cs typeface="Arial" pitchFamily="34" charset="0"/>
              </a:defRPr>
            </a:lvl3pPr>
            <a:lvl4pPr marL="1600200" indent="-228600" eaLnBrk="0" hangingPunct="0">
              <a:defRPr u="sng">
                <a:solidFill>
                  <a:schemeClr val="tx1"/>
                </a:solidFill>
                <a:latin typeface="Times New Roman" pitchFamily="18" charset="0"/>
                <a:cs typeface="Arial" pitchFamily="34" charset="0"/>
              </a:defRPr>
            </a:lvl4pPr>
            <a:lvl5pPr marL="2057400" indent="-228600" eaLnBrk="0" hangingPunct="0">
              <a:defRPr u="sng">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9pPr>
          </a:lstStyle>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تطبيقات طرق تدريس الرياضات المائية</a:t>
            </a:r>
          </a:p>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(المحاضرة الرابعة)</a:t>
            </a:r>
            <a:endParaRPr lang="en-US" sz="3200" b="1" u="none" kern="0" spc="50" dirty="0">
              <a:ln w="11430"/>
              <a:solidFill>
                <a:prstClr val="black"/>
              </a:solidFill>
              <a:effectLst>
                <a:outerShdw blurRad="76200" dist="50800" dir="5400000" algn="tl" rotWithShape="0">
                  <a:srgbClr val="000000">
                    <a:alpha val="65000"/>
                  </a:srgbClr>
                </a:outerShdw>
              </a:effectLst>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510" y="1657350"/>
            <a:ext cx="5054604"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664" y="5233360"/>
            <a:ext cx="8713936" cy="1027974"/>
          </a:xfrm>
          <a:prstGeom prst="rect">
            <a:avLst/>
          </a:prstGeom>
          <a:solidFill>
            <a:schemeClr val="accent2"/>
          </a:solidFill>
        </p:spPr>
        <p:txBody>
          <a:bodyPr wrap="square">
            <a:spAutoFit/>
          </a:bodyPr>
          <a:lstStyle/>
          <a:p>
            <a:pPr algn="ctr" rtl="1" fontAlgn="base">
              <a:spcBef>
                <a:spcPct val="20000"/>
              </a:spcBef>
              <a:spcAft>
                <a:spcPct val="0"/>
              </a:spcAft>
              <a:defRPr/>
            </a:pPr>
            <a:r>
              <a:rPr lang="ar-EG" sz="3200" b="1" kern="0" dirty="0">
                <a:ln w="12700">
                  <a:solidFill>
                    <a:srgbClr val="002060"/>
                  </a:solidFill>
                  <a:prstDash val="solid"/>
                </a:ln>
                <a:solidFill>
                  <a:prstClr val="black">
                    <a:lumMod val="95000"/>
                    <a:lumOff val="5000"/>
                  </a:prstClr>
                </a:solidFill>
                <a:latin typeface="Arial"/>
                <a:cs typeface="MCS Jeddah S_U normal." pitchFamily="2" charset="-78"/>
              </a:rPr>
              <a:t>د/ هيثم محمد أحمد </a:t>
            </a:r>
            <a:r>
              <a:rPr lang="ar-EG" sz="3200" b="1" kern="0" dirty="0" smtClean="0">
                <a:ln w="12700">
                  <a:solidFill>
                    <a:srgbClr val="002060"/>
                  </a:solidFill>
                  <a:prstDash val="solid"/>
                </a:ln>
                <a:solidFill>
                  <a:prstClr val="black">
                    <a:lumMod val="95000"/>
                    <a:lumOff val="5000"/>
                  </a:prstClr>
                </a:solidFill>
                <a:latin typeface="Arial"/>
                <a:cs typeface="MCS Jeddah S_U normal." pitchFamily="2" charset="-78"/>
              </a:rPr>
              <a:t>حسنين</a:t>
            </a:r>
            <a:endParaRPr lang="en-US" sz="3200" b="1" kern="0" dirty="0">
              <a:ln w="12700">
                <a:solidFill>
                  <a:srgbClr val="002060"/>
                </a:solidFill>
                <a:prstDash val="solid"/>
              </a:ln>
              <a:solidFill>
                <a:prstClr val="black">
                  <a:lumMod val="95000"/>
                  <a:lumOff val="5000"/>
                </a:prstClr>
              </a:solidFill>
              <a:latin typeface="Arial"/>
              <a:cs typeface="MCS Jeddah S_U normal." pitchFamily="2" charset="-78"/>
            </a:endParaRPr>
          </a:p>
          <a:p>
            <a:pPr algn="ctr" rtl="1" fontAlgn="base">
              <a:spcBef>
                <a:spcPct val="20000"/>
              </a:spcBef>
              <a:spcAft>
                <a:spcPct val="0"/>
              </a:spcAft>
              <a:defRPr/>
            </a:pP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أستاذ مساعد بقسم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نظريات وتطبيقات الرياضات </a:t>
            </a: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المائية, كلية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التربية الرياضية للبنين – جامعة بنها</a:t>
            </a:r>
            <a:endParaRPr lang="en-US"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458" y="3657600"/>
            <a:ext cx="253014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D:\اعداد\الجميع سابقا\احمد عيد\هيثم\صور\IMG_13105164773370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458" y="1657350"/>
            <a:ext cx="2530142"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اعداد\الجميع سابقا\احمد عيد\هيثم\صور\.facebook_147079301704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4995" y="1657350"/>
            <a:ext cx="2514604"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1657350"/>
            <a:ext cx="2248443" cy="92314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 y="2580492"/>
            <a:ext cx="2248443" cy="107710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400" y="3657601"/>
            <a:ext cx="2248443" cy="1085852"/>
          </a:xfrm>
          <a:prstGeom prst="rect">
            <a:avLst/>
          </a:prstGeom>
        </p:spPr>
      </p:pic>
    </p:spTree>
    <p:extLst>
      <p:ext uri="{BB962C8B-B14F-4D97-AF65-F5344CB8AC3E}">
        <p14:creationId xmlns:p14="http://schemas.microsoft.com/office/powerpoint/2010/main" val="123409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1" y="238991"/>
            <a:ext cx="8801968" cy="1384995"/>
          </a:xfrm>
          <a:prstGeom prst="rect">
            <a:avLst/>
          </a:prstGeom>
          <a:blipFill>
            <a:blip r:embed="rId4"/>
            <a:tile tx="0" ty="0" sx="100000" sy="100000" flip="none" algn="tl"/>
          </a:blipFill>
        </p:spPr>
        <p:txBody>
          <a:bodyPr wrap="square" rtlCol="0">
            <a:spAutoFit/>
          </a:bodyPr>
          <a:lstStyle/>
          <a:p>
            <a:pPr algn="ctr" rtl="1"/>
            <a:r>
              <a:rPr lang="ar-SA" sz="2800" b="1" dirty="0">
                <a:solidFill>
                  <a:srgbClr val="009DD9">
                    <a:lumMod val="40000"/>
                    <a:lumOff val="60000"/>
                  </a:srgbClr>
                </a:solidFill>
                <a:cs typeface="Times New Roman"/>
              </a:rPr>
              <a:t>برامج الهواتف الذكيه والالواح الكفيه في تدريس التربيه الرياضيه</a:t>
            </a:r>
            <a:endParaRPr lang="en-US" sz="2800" b="1" dirty="0">
              <a:solidFill>
                <a:srgbClr val="009DD9">
                  <a:lumMod val="40000"/>
                  <a:lumOff val="60000"/>
                </a:srgbClr>
              </a:solidFill>
            </a:endParaRPr>
          </a:p>
          <a:p>
            <a:pPr algn="ctr" rtl="1"/>
            <a:r>
              <a:rPr lang="en-US" sz="2800" b="1" dirty="0">
                <a:solidFill>
                  <a:srgbClr val="009DD9">
                    <a:lumMod val="40000"/>
                    <a:lumOff val="60000"/>
                  </a:srgbClr>
                </a:solidFill>
              </a:rPr>
              <a:t>Smartphones and Tablets Applications in </a:t>
            </a:r>
            <a:r>
              <a:rPr lang="en-US" sz="2800" b="1" dirty="0" smtClean="0">
                <a:solidFill>
                  <a:srgbClr val="009DD9">
                    <a:lumMod val="40000"/>
                    <a:lumOff val="60000"/>
                  </a:srgbClr>
                </a:solidFill>
              </a:rPr>
              <a:t>Physical Education</a:t>
            </a:r>
          </a:p>
        </p:txBody>
      </p:sp>
      <p:sp>
        <p:nvSpPr>
          <p:cNvPr id="4" name="TextBox 3"/>
          <p:cNvSpPr txBox="1"/>
          <p:nvPr/>
        </p:nvSpPr>
        <p:spPr>
          <a:xfrm>
            <a:off x="0" y="2133600"/>
            <a:ext cx="9144000" cy="2008242"/>
          </a:xfrm>
          <a:prstGeom prst="rect">
            <a:avLst/>
          </a:prstGeom>
          <a:noFill/>
        </p:spPr>
        <p:txBody>
          <a:bodyPr wrap="square" rtlCol="0">
            <a:spAutoFit/>
          </a:bodyPr>
          <a:lstStyle/>
          <a:p>
            <a:pPr algn="r" rtl="1"/>
            <a:r>
              <a:rPr lang="ar-SA" sz="2400" b="1" dirty="0">
                <a:solidFill>
                  <a:prstClr val="white"/>
                </a:solidFill>
              </a:rPr>
              <a:t>هناك العديد من البرامج التي انتجت من قبل الشركات والهيئات التعليميه والتي تعمل علي انظمه الهواتف الذكيه والالواح الكفيه  والتي تتضمن نظام التشغيل اندرويد(</a:t>
            </a:r>
            <a:r>
              <a:rPr lang="en-US" sz="2400" b="1" dirty="0">
                <a:solidFill>
                  <a:prstClr val="white"/>
                </a:solidFill>
              </a:rPr>
              <a:t>Android</a:t>
            </a:r>
            <a:r>
              <a:rPr lang="ar-SA" sz="2400" b="1" dirty="0">
                <a:solidFill>
                  <a:prstClr val="white"/>
                </a:solidFill>
              </a:rPr>
              <a:t>) ونظام التشغيل اي او اس(</a:t>
            </a:r>
            <a:r>
              <a:rPr lang="en-US" sz="2400" b="1" dirty="0">
                <a:solidFill>
                  <a:prstClr val="white"/>
                </a:solidFill>
              </a:rPr>
              <a:t>IOS</a:t>
            </a:r>
            <a:r>
              <a:rPr lang="ar-SA" sz="2400" b="1" dirty="0">
                <a:solidFill>
                  <a:prstClr val="white"/>
                </a:solidFill>
              </a:rPr>
              <a:t>) والتي تساعد الطالب او المدرس علي توفير بيئه تعليميه لما تتضمنه من مواد تعليميه ومناهج مبرمجه تساعد في العمليه التعليميه ومنها ماهو مجاني ويمكن تنزيل هذه البرامج من الهاتف او اللوح الكفي.</a:t>
            </a:r>
            <a:endParaRPr lang="en-US" sz="2400" b="1" dirty="0">
              <a:solidFill>
                <a:prstClr val="white"/>
              </a:solidFill>
            </a:endParaRPr>
          </a:p>
        </p:txBody>
      </p:sp>
      <p:pic>
        <p:nvPicPr>
          <p:cNvPr id="5" name="ipads for pe.mp4">
            <a:hlinkClick r:id="" action="ppaction://media"/>
          </p:cNvPr>
          <p:cNvPicPr>
            <a:picLocks noChangeAspect="1"/>
          </p:cNvPicPr>
          <p:nvPr>
            <a:videoFile r:link="rId1"/>
            <p:extLst>
              <p:ext uri="{DAA4B4D4-6D71-4841-9C94-3DE7FCFB9230}">
                <p14:media xmlns:p14="http://schemas.microsoft.com/office/powerpoint/2010/main" r:embed="rId2">
                  <p14:trim st="1223.6094"/>
                </p14:media>
              </p:ext>
            </p:extLst>
          </p:nvPr>
        </p:nvPicPr>
        <p:blipFill>
          <a:blip r:embed="rId5"/>
          <a:stretch>
            <a:fillRect/>
          </a:stretch>
        </p:blipFill>
        <p:spPr>
          <a:xfrm>
            <a:off x="981945" y="4145972"/>
            <a:ext cx="7476257" cy="2712029"/>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42307265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500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2411413" y="1485900"/>
            <a:ext cx="4176712"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outerShdw dist="35921" dir="2700000" algn="ctr" rotWithShape="0">
                    <a:srgbClr val="000000">
                      <a:alpha val="79999"/>
                    </a:srgbClr>
                  </a:outerShdw>
                </a:effectLst>
                <a:latin typeface="Impact"/>
              </a:rPr>
              <a:t>Thank You</a:t>
            </a:r>
          </a:p>
        </p:txBody>
      </p:sp>
      <p:pic>
        <p:nvPicPr>
          <p:cNvPr id="87043" name="Picture 3"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6" y="4076701"/>
            <a:ext cx="1851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descr="ros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006851"/>
            <a:ext cx="1900239"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WordArt 5"/>
          <p:cNvSpPr>
            <a:spLocks noChangeArrowheads="1" noChangeShapeType="1" noTextEdit="1"/>
          </p:cNvSpPr>
          <p:nvPr/>
        </p:nvSpPr>
        <p:spPr bwMode="auto">
          <a:xfrm>
            <a:off x="3419477" y="404814"/>
            <a:ext cx="2232025"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fontAlgn="base">
              <a:spcBef>
                <a:spcPct val="0"/>
              </a:spcBef>
              <a:spcAft>
                <a:spcPct val="0"/>
              </a:spcAft>
              <a:defRPr/>
            </a:pPr>
            <a:r>
              <a:rPr lang="ar-EG" sz="3600" u="sng" kern="10">
                <a:gradFill rotWithShape="1">
                  <a:gsLst>
                    <a:gs pos="0">
                      <a:srgbClr val="FFE701"/>
                    </a:gs>
                    <a:gs pos="100000">
                      <a:srgbClr val="FE3E02"/>
                    </a:gs>
                  </a:gsLst>
                  <a:lin ang="5400000" scaled="1"/>
                </a:gradFill>
                <a:effectLst>
                  <a:prstShdw prst="shdw17" dist="17961" dir="2700000">
                    <a:srgbClr val="000000"/>
                  </a:prstShdw>
                </a:effectLst>
                <a:ea typeface="+mn-cs"/>
              </a:rPr>
              <a:t>شكرا</a:t>
            </a:r>
            <a:endParaRPr lang="en-US" sz="3600" u="sng" kern="10">
              <a:gradFill rotWithShape="1">
                <a:gsLst>
                  <a:gs pos="0">
                    <a:srgbClr val="FFE701"/>
                  </a:gs>
                  <a:gs pos="100000">
                    <a:srgbClr val="FE3E02"/>
                  </a:gs>
                </a:gsLst>
                <a:lin ang="5400000" scaled="1"/>
              </a:gradFill>
              <a:effectLst>
                <a:prstShdw prst="shdw17" dist="17961" dir="2700000">
                  <a:srgbClr val="000000"/>
                </a:prstShdw>
              </a:effectLst>
            </a:endParaRPr>
          </a:p>
        </p:txBody>
      </p:sp>
      <p:sp>
        <p:nvSpPr>
          <p:cNvPr id="87046" name="WordArt 6"/>
          <p:cNvSpPr>
            <a:spLocks noChangeArrowheads="1" noChangeShapeType="1" noTextEdit="1"/>
          </p:cNvSpPr>
          <p:nvPr/>
        </p:nvSpPr>
        <p:spPr bwMode="auto">
          <a:xfrm>
            <a:off x="2411413" y="6094413"/>
            <a:ext cx="4176712" cy="430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prstShdw prst="shdw17" dist="17961" dir="2700000">
                    <a:srgbClr val="999900"/>
                  </a:prstShdw>
                </a:effectLst>
                <a:latin typeface="Impact"/>
              </a:rPr>
              <a:t>Thank  You</a:t>
            </a:r>
          </a:p>
        </p:txBody>
      </p:sp>
      <p:sp>
        <p:nvSpPr>
          <p:cNvPr id="117767" name="Text Box 7"/>
          <p:cNvSpPr txBox="1">
            <a:spLocks noChangeArrowheads="1"/>
          </p:cNvSpPr>
          <p:nvPr/>
        </p:nvSpPr>
        <p:spPr bwMode="auto">
          <a:xfrm>
            <a:off x="1476377" y="2436813"/>
            <a:ext cx="6048375" cy="3277820"/>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المادة العلمية على مسؤلية استاذ المقرر دون ادن مسؤولية على الجامعة والكليىة</a:t>
            </a:r>
          </a:p>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مع تحياتى</a:t>
            </a:r>
          </a:p>
          <a:p>
            <a:pPr algn="ctr" rtl="1" fontAlgn="base">
              <a:spcBef>
                <a:spcPct val="50000"/>
              </a:spcBef>
              <a:spcAft>
                <a:spcPct val="0"/>
              </a:spcAft>
            </a:pPr>
            <a:r>
              <a:rPr lang="ar-EG" altLang="en-US" sz="2400" b="1" dirty="0" smtClean="0">
                <a:solidFill>
                  <a:prstClr val="black"/>
                </a:solidFill>
                <a:latin typeface="Verdana" pitchFamily="34" charset="0"/>
                <a:ea typeface="PT Bold Heading"/>
                <a:cs typeface="PT Bold Heading"/>
              </a:rPr>
              <a:t>دكتور</a:t>
            </a:r>
          </a:p>
          <a:p>
            <a:pPr algn="ctr" rtl="1" fontAlgn="base">
              <a:spcBef>
                <a:spcPct val="50000"/>
              </a:spcBef>
              <a:spcAft>
                <a:spcPct val="0"/>
              </a:spcAft>
            </a:pPr>
            <a:r>
              <a:rPr lang="ar-EG" altLang="en-US" sz="4000" b="1" dirty="0" smtClean="0">
                <a:solidFill>
                  <a:prstClr val="black"/>
                </a:solidFill>
                <a:latin typeface="Sakkal Majalla" pitchFamily="2" charset="-78"/>
                <a:ea typeface="PT Bold Heading"/>
                <a:cs typeface="Sakkal Majalla" pitchFamily="2" charset="-78"/>
              </a:rPr>
              <a:t>هيثم محمد </a:t>
            </a:r>
            <a:r>
              <a:rPr lang="ar-EG" altLang="en-US" sz="4000" b="1" dirty="0">
                <a:solidFill>
                  <a:prstClr val="black"/>
                </a:solidFill>
                <a:latin typeface="Sakkal Majalla" pitchFamily="2" charset="-78"/>
                <a:ea typeface="PT Bold Heading"/>
                <a:cs typeface="Sakkal Majalla" pitchFamily="2" charset="-78"/>
              </a:rPr>
              <a:t>أ</a:t>
            </a:r>
            <a:r>
              <a:rPr lang="ar-EG" altLang="en-US" sz="4000" b="1" dirty="0" smtClean="0">
                <a:solidFill>
                  <a:prstClr val="black"/>
                </a:solidFill>
                <a:latin typeface="Sakkal Majalla" pitchFamily="2" charset="-78"/>
                <a:ea typeface="PT Bold Heading"/>
                <a:cs typeface="Sakkal Majalla" pitchFamily="2" charset="-78"/>
              </a:rPr>
              <a:t>حمد حسنين</a:t>
            </a:r>
          </a:p>
          <a:p>
            <a:pPr algn="ctr" rtl="1" fontAlgn="base">
              <a:spcBef>
                <a:spcPct val="50000"/>
              </a:spcBef>
              <a:spcAft>
                <a:spcPct val="0"/>
              </a:spcAft>
            </a:pPr>
            <a:r>
              <a:rPr lang="en-US" altLang="en-US" sz="1800" b="1" dirty="0" smtClean="0">
                <a:solidFill>
                  <a:srgbClr val="FFFFFF"/>
                </a:solidFill>
              </a:rPr>
              <a:t>Hh_hhsh@yahoo.com</a:t>
            </a:r>
          </a:p>
        </p:txBody>
      </p:sp>
      <p:pic>
        <p:nvPicPr>
          <p:cNvPr id="117768" name="Picture 8" descr="h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9" descr="h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1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8366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1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22764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43672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5807075"/>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1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1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1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1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2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1" name="Picture 2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2" name="Picture 2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3" name="Picture 2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4" name="Picture 2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5" name="Picture 2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6" name="Picture 2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9080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2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23479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2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44386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9" name="Picture 2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58785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DD8BE72-50D3-4637-A454-3596203D9F5E}" type="slidenum">
              <a:rPr lang="ar-SA" altLang="en-US" sz="1400" smtClean="0">
                <a:solidFill>
                  <a:srgbClr val="000000"/>
                </a:solidFill>
              </a:rPr>
              <a:pPr/>
              <a:t>11</a:t>
            </a:fld>
            <a:endParaRPr lang="en-US" altLang="en-US" sz="1400" smtClean="0">
              <a:solidFill>
                <a:srgbClr val="000000"/>
              </a:solidFill>
            </a:endParaRPr>
          </a:p>
        </p:txBody>
      </p:sp>
    </p:spTree>
    <p:extLst>
      <p:ext uri="{BB962C8B-B14F-4D97-AF65-F5344CB8AC3E}">
        <p14:creationId xmlns:p14="http://schemas.microsoft.com/office/powerpoint/2010/main" val="273782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2000"/>
                                        <p:tgtEl>
                                          <p:spTgt spid="87045"/>
                                        </p:tgtEl>
                                      </p:cBhvr>
                                    </p:animEffect>
                                    <p:anim calcmode="lin" valueType="num">
                                      <p:cBhvr>
                                        <p:cTn id="8" dur="2000" fill="hold"/>
                                        <p:tgtEl>
                                          <p:spTgt spid="87045"/>
                                        </p:tgtEl>
                                        <p:attrNameLst>
                                          <p:attrName>style.rotation</p:attrName>
                                        </p:attrNameLst>
                                      </p:cBhvr>
                                      <p:tavLst>
                                        <p:tav tm="0">
                                          <p:val>
                                            <p:fltVal val="720"/>
                                          </p:val>
                                        </p:tav>
                                        <p:tav tm="100000">
                                          <p:val>
                                            <p:fltVal val="0"/>
                                          </p:val>
                                        </p:tav>
                                      </p:tavLst>
                                    </p:anim>
                                    <p:anim calcmode="lin" valueType="num">
                                      <p:cBhvr>
                                        <p:cTn id="9" dur="2000" fill="hold"/>
                                        <p:tgtEl>
                                          <p:spTgt spid="87045"/>
                                        </p:tgtEl>
                                        <p:attrNameLst>
                                          <p:attrName>ppt_h</p:attrName>
                                        </p:attrNameLst>
                                      </p:cBhvr>
                                      <p:tavLst>
                                        <p:tav tm="0">
                                          <p:val>
                                            <p:fltVal val="0"/>
                                          </p:val>
                                        </p:tav>
                                        <p:tav tm="100000">
                                          <p:val>
                                            <p:strVal val="#ppt_h"/>
                                          </p:val>
                                        </p:tav>
                                      </p:tavLst>
                                    </p:anim>
                                    <p:anim calcmode="lin" valueType="num">
                                      <p:cBhvr>
                                        <p:cTn id="10" dur="2000" fill="hold"/>
                                        <p:tgtEl>
                                          <p:spTgt spid="87045"/>
                                        </p:tgtEl>
                                        <p:attrNameLst>
                                          <p:attrName>ppt_w</p:attrName>
                                        </p:attrNameLst>
                                      </p:cBhvr>
                                      <p:tavLst>
                                        <p:tav tm="0">
                                          <p:val>
                                            <p:fltVal val="0"/>
                                          </p:val>
                                        </p:tav>
                                        <p:tav tm="100000">
                                          <p:val>
                                            <p:strVal val="#ppt_w"/>
                                          </p:val>
                                        </p:tav>
                                      </p:tavLst>
                                    </p:anim>
                                  </p:childTnLst>
                                </p:cTn>
                              </p:par>
                              <p:par>
                                <p:cTn id="11" presetID="48" presetClass="entr" presetSubtype="0" accel="50000" fill="hold" nodeType="withEffect">
                                  <p:stCondLst>
                                    <p:cond delay="0"/>
                                  </p:stCondLst>
                                  <p:childTnLst>
                                    <p:set>
                                      <p:cBhvr>
                                        <p:cTn id="12" dur="1" fill="hold">
                                          <p:stCondLst>
                                            <p:cond delay="0"/>
                                          </p:stCondLst>
                                        </p:cTn>
                                        <p:tgtEl>
                                          <p:spTgt spid="87042"/>
                                        </p:tgtEl>
                                        <p:attrNameLst>
                                          <p:attrName>style.visibility</p:attrName>
                                        </p:attrNameLst>
                                      </p:cBhvr>
                                      <p:to>
                                        <p:strVal val="visible"/>
                                      </p:to>
                                    </p:set>
                                    <p:anim calcmode="lin" valueType="num">
                                      <p:cBhvr>
                                        <p:cTn id="13" dur="2000" fill="hold"/>
                                        <p:tgtEl>
                                          <p:spTgt spid="870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8704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87042"/>
                                        </p:tgtEl>
                                        <p:attrNameLst>
                                          <p:attrName>ppt_y</p:attrName>
                                        </p:attrNameLst>
                                      </p:cBhvr>
                                      <p:tavLst>
                                        <p:tav tm="0">
                                          <p:val>
                                            <p:strVal val="#ppt_y"/>
                                          </p:val>
                                        </p:tav>
                                        <p:tav tm="100000">
                                          <p:val>
                                            <p:strVal val="#ppt_y"/>
                                          </p:val>
                                        </p:tav>
                                      </p:tavLst>
                                    </p:anim>
                                    <p:animEffect transition="in" filter="fade">
                                      <p:cBhvr>
                                        <p:cTn id="16" dur="2000"/>
                                        <p:tgtEl>
                                          <p:spTgt spid="87042"/>
                                        </p:tgtEl>
                                      </p:cBhvr>
                                    </p:animEffect>
                                  </p:childTnLst>
                                </p:cTn>
                              </p:par>
                            </p:childTnLst>
                          </p:cTn>
                        </p:par>
                        <p:par>
                          <p:cTn id="17" fill="hold" nodeType="afterGroup">
                            <p:stCondLst>
                              <p:cond delay="2000"/>
                            </p:stCondLst>
                            <p:childTnLst>
                              <p:par>
                                <p:cTn id="18" presetID="2" presetClass="entr" presetSubtype="9" fill="hold" nodeType="afterEffect">
                                  <p:stCondLst>
                                    <p:cond delay="0"/>
                                  </p:stCondLst>
                                  <p:childTnLst>
                                    <p:set>
                                      <p:cBhvr>
                                        <p:cTn id="19" dur="1" fill="hold">
                                          <p:stCondLst>
                                            <p:cond delay="0"/>
                                          </p:stCondLst>
                                        </p:cTn>
                                        <p:tgtEl>
                                          <p:spTgt spid="87043"/>
                                        </p:tgtEl>
                                        <p:attrNameLst>
                                          <p:attrName>style.visibility</p:attrName>
                                        </p:attrNameLst>
                                      </p:cBhvr>
                                      <p:to>
                                        <p:strVal val="visible"/>
                                      </p:to>
                                    </p:set>
                                    <p:anim calcmode="lin" valueType="num">
                                      <p:cBhvr additive="base">
                                        <p:cTn id="20" dur="2000" fill="hold"/>
                                        <p:tgtEl>
                                          <p:spTgt spid="87043"/>
                                        </p:tgtEl>
                                        <p:attrNameLst>
                                          <p:attrName>ppt_x</p:attrName>
                                        </p:attrNameLst>
                                      </p:cBhvr>
                                      <p:tavLst>
                                        <p:tav tm="0">
                                          <p:val>
                                            <p:strVal val="0-#ppt_w/2"/>
                                          </p:val>
                                        </p:tav>
                                        <p:tav tm="100000">
                                          <p:val>
                                            <p:strVal val="#ppt_x"/>
                                          </p:val>
                                        </p:tav>
                                      </p:tavLst>
                                    </p:anim>
                                    <p:anim calcmode="lin" valueType="num">
                                      <p:cBhvr additive="base">
                                        <p:cTn id="21" dur="2000" fill="hold"/>
                                        <p:tgtEl>
                                          <p:spTgt spid="87043"/>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87044"/>
                                        </p:tgtEl>
                                        <p:attrNameLst>
                                          <p:attrName>style.visibility</p:attrName>
                                        </p:attrNameLst>
                                      </p:cBhvr>
                                      <p:to>
                                        <p:strVal val="visible"/>
                                      </p:to>
                                    </p:set>
                                    <p:anim calcmode="lin" valueType="num">
                                      <p:cBhvr additive="base">
                                        <p:cTn id="24" dur="2000" fill="hold"/>
                                        <p:tgtEl>
                                          <p:spTgt spid="87044"/>
                                        </p:tgtEl>
                                        <p:attrNameLst>
                                          <p:attrName>ppt_x</p:attrName>
                                        </p:attrNameLst>
                                      </p:cBhvr>
                                      <p:tavLst>
                                        <p:tav tm="0">
                                          <p:val>
                                            <p:strVal val="1+#ppt_w/2"/>
                                          </p:val>
                                        </p:tav>
                                        <p:tav tm="100000">
                                          <p:val>
                                            <p:strVal val="#ppt_x"/>
                                          </p:val>
                                        </p:tav>
                                      </p:tavLst>
                                    </p:anim>
                                    <p:anim calcmode="lin" valueType="num">
                                      <p:cBhvr additive="base">
                                        <p:cTn id="25" dur="2000" fill="hold"/>
                                        <p:tgtEl>
                                          <p:spTgt spid="87044"/>
                                        </p:tgtEl>
                                        <p:attrNameLst>
                                          <p:attrName>ppt_y</p:attrName>
                                        </p:attrNameLst>
                                      </p:cBhvr>
                                      <p:tavLst>
                                        <p:tav tm="0">
                                          <p:val>
                                            <p:strVal val="0-#ppt_h/2"/>
                                          </p:val>
                                        </p:tav>
                                        <p:tav tm="100000">
                                          <p:val>
                                            <p:strVal val="#ppt_y"/>
                                          </p:val>
                                        </p:tav>
                                      </p:tavLst>
                                    </p:anim>
                                  </p:childTnLst>
                                </p:cTn>
                              </p:par>
                              <p:par>
                                <p:cTn id="26" presetID="48" presetClass="entr" presetSubtype="0" accel="50000" fill="hold" nodeType="with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2000" fill="hold"/>
                                        <p:tgtEl>
                                          <p:spTgt spid="870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87046"/>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87046"/>
                                        </p:tgtEl>
                                        <p:attrNameLst>
                                          <p:attrName>ppt_y</p:attrName>
                                        </p:attrNameLst>
                                      </p:cBhvr>
                                      <p:tavLst>
                                        <p:tav tm="0">
                                          <p:val>
                                            <p:strVal val="#ppt_y"/>
                                          </p:val>
                                        </p:tav>
                                        <p:tav tm="100000">
                                          <p:val>
                                            <p:strVal val="#ppt_y"/>
                                          </p:val>
                                        </p:tav>
                                      </p:tavLst>
                                    </p:anim>
                                    <p:animEffect transition="in" filter="fade">
                                      <p:cBhvr>
                                        <p:cTn id="31"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486400" y="0"/>
            <a:ext cx="0" cy="685800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13" descr="C:\Documents and Settings\Administrator\Desktop\New Folder (3)\Untitl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668" y="1823230"/>
            <a:ext cx="3087533" cy="2672570"/>
          </a:xfrm>
          <a:prstGeom prst="rect">
            <a:avLst/>
          </a:prstGeom>
        </p:spPr>
      </p:pic>
      <p:pic>
        <p:nvPicPr>
          <p:cNvPr id="12"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3" y="37465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extLst>
      <p:ext uri="{BB962C8B-B14F-4D97-AF65-F5344CB8AC3E}">
        <p14:creationId xmlns:p14="http://schemas.microsoft.com/office/powerpoint/2010/main" val="33156507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2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228600"/>
            <a:ext cx="7848600" cy="63246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400" b="1" dirty="0" smtClean="0">
                <a:solidFill>
                  <a:prstClr val="black"/>
                </a:solidFill>
                <a:cs typeface="Times New Roman"/>
              </a:rPr>
              <a:t>أود </a:t>
            </a:r>
            <a:r>
              <a:rPr lang="ar-SA" sz="2400" b="1" dirty="0">
                <a:solidFill>
                  <a:prstClr val="black"/>
                </a:solidFill>
                <a:cs typeface="Times New Roman"/>
              </a:rPr>
              <a:t>أن أعبر بخالص شكري وتقدير إلى أستاذتنا ومعلمينا فكان عطاؤهم غير محدود مما كان له أكبر الأثر على هذا العمل ، فتعجز الكلمات عن شكرهم ولا أملك إلا أن أبشرهم بحديث سيدنا محمد </a:t>
            </a:r>
            <a:r>
              <a:rPr lang="ar-SA" sz="2400" b="1" dirty="0" smtClean="0">
                <a:solidFill>
                  <a:prstClr val="black"/>
                </a:solidFill>
                <a:cs typeface="Times New Roman"/>
              </a:rPr>
              <a:t>صل الله </a:t>
            </a:r>
            <a:r>
              <a:rPr lang="ar-SA" sz="2400" b="1" dirty="0">
                <a:solidFill>
                  <a:prstClr val="black"/>
                </a:solidFill>
                <a:cs typeface="Times New Roman"/>
              </a:rPr>
              <a:t>عليه وسلم “يحشر قوم من أمتي على منابر من النور، يمرون على الصراط كالبرق الخاطف، تخشع له الأبصار، ما هم بالأنبياء، وما هم بالصديقين، وما هم </a:t>
            </a:r>
            <a:r>
              <a:rPr lang="ar-SA" sz="2400" b="1" dirty="0" smtClean="0">
                <a:solidFill>
                  <a:prstClr val="black"/>
                </a:solidFill>
                <a:cs typeface="Times New Roman"/>
              </a:rPr>
              <a:t>بالشهداء، إنهم </a:t>
            </a:r>
            <a:r>
              <a:rPr lang="ar-SA" sz="2400" b="1" dirty="0">
                <a:solidFill>
                  <a:prstClr val="black"/>
                </a:solidFill>
                <a:cs typeface="Times New Roman"/>
              </a:rPr>
              <a:t>قوم تقضى على أيديهم حوائج الناس</a:t>
            </a:r>
            <a:r>
              <a:rPr lang="ar-SA" sz="2400" b="1" dirty="0" smtClean="0">
                <a:solidFill>
                  <a:prstClr val="black"/>
                </a:solidFill>
                <a:cs typeface="Times New Roman"/>
              </a:rPr>
              <a:t>”</a:t>
            </a:r>
            <a:r>
              <a:rPr lang="ar-EG" sz="2400" b="1" dirty="0">
                <a:solidFill>
                  <a:prstClr val="black"/>
                </a:solidFill>
                <a:cs typeface="Times New Roman"/>
              </a:rPr>
              <a:t>,</a:t>
            </a:r>
            <a:r>
              <a:rPr lang="ar-SA" sz="2400" b="1" dirty="0" smtClean="0">
                <a:solidFill>
                  <a:prstClr val="black"/>
                </a:solidFill>
                <a:cs typeface="Times New Roman"/>
              </a:rPr>
              <a:t> فبارك </a:t>
            </a:r>
            <a:r>
              <a:rPr lang="ar-SA" sz="2400" b="1" dirty="0">
                <a:solidFill>
                  <a:prstClr val="black"/>
                </a:solidFill>
                <a:cs typeface="Times New Roman"/>
              </a:rPr>
              <a:t>الله فيهم وجزاهم عني خير الجزاء.</a:t>
            </a:r>
            <a:endParaRPr lang="en-US" sz="2400" b="1" dirty="0">
              <a:solidFill>
                <a:prstClr val="black"/>
              </a:solidFill>
            </a:endParaRPr>
          </a:p>
          <a:p>
            <a:pPr algn="ctr">
              <a:lnSpc>
                <a:spcPct val="150000"/>
              </a:lnSpc>
            </a:pPr>
            <a:endParaRPr lang="ar-EG" sz="2400" b="1" dirty="0">
              <a:solidFill>
                <a:prstClr val="white"/>
              </a:solidFill>
              <a:cs typeface="Times New Roman"/>
            </a:endParaRPr>
          </a:p>
        </p:txBody>
      </p:sp>
      <p:pic>
        <p:nvPicPr>
          <p:cNvPr id="3" name="Picture 10" descr="D:\الكلية\صور\10751730_299663633567558_18769780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5334000"/>
            <a:ext cx="9096375" cy="1524000"/>
          </a:xfrm>
          <a:prstGeom prst="rect">
            <a:avLst/>
          </a:prstGeom>
          <a:solidFill>
            <a:schemeClr val="accent4">
              <a:lumMod val="40000"/>
              <a:lumOff val="60000"/>
            </a:schemeClr>
          </a:solidFill>
          <a:extLst/>
        </p:spPr>
      </p:pic>
    </p:spTree>
    <p:extLst>
      <p:ext uri="{BB962C8B-B14F-4D97-AF65-F5344CB8AC3E}">
        <p14:creationId xmlns:p14="http://schemas.microsoft.com/office/powerpoint/2010/main" val="266713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1033442"/>
            <a:ext cx="6324600" cy="461665"/>
          </a:xfrm>
          <a:prstGeom prst="rect">
            <a:avLst/>
          </a:prstGeom>
          <a:noFill/>
        </p:spPr>
        <p:txBody>
          <a:bodyPr wrap="square" rtlCol="0">
            <a:spAutoFit/>
          </a:bodyPr>
          <a:lstStyle/>
          <a:p>
            <a:pPr algn="ctr" rtl="1"/>
            <a:r>
              <a:rPr lang="ar-EG" sz="2400" b="1" dirty="0" smtClean="0">
                <a:solidFill>
                  <a:prstClr val="white"/>
                </a:solidFill>
              </a:rPr>
              <a:t>هو جهاز متطور من شركه </a:t>
            </a:r>
            <a:r>
              <a:rPr lang="en-US" sz="2400" b="1" dirty="0" smtClean="0">
                <a:solidFill>
                  <a:prstClr val="white"/>
                </a:solidFill>
              </a:rPr>
              <a:t>Smart</a:t>
            </a:r>
            <a:r>
              <a:rPr lang="ar-EG" sz="2400" b="1" dirty="0" smtClean="0">
                <a:solidFill>
                  <a:prstClr val="white"/>
                </a:solidFill>
              </a:rPr>
              <a:t> المنتجه للسبورة الذكيه.</a:t>
            </a:r>
            <a:endParaRPr lang="en-US" sz="2400" b="1" dirty="0">
              <a:solidFill>
                <a:prstClr val="white"/>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1" y="2036620"/>
            <a:ext cx="3353665" cy="4821381"/>
          </a:xfrm>
          <a:prstGeom prst="rect">
            <a:avLst/>
          </a:prstGeom>
        </p:spPr>
      </p:pic>
      <p:pic>
        <p:nvPicPr>
          <p:cNvPr id="3074" name="Picture 2" descr="C:\Users\DODO\Desktop\المستحدث\photos\12-9-2015 1-26-20 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32" y="325134"/>
            <a:ext cx="2271713" cy="1423348"/>
          </a:xfrm>
          <a:prstGeom prst="rect">
            <a:avLst/>
          </a:prstGeom>
          <a:noFill/>
          <a:extLst>
            <a:ext uri="{909E8E84-426E-40DD-AFC4-6F175D3DCCD1}">
              <a14:hiddenFill xmlns:a14="http://schemas.microsoft.com/office/drawing/2010/main">
                <a:solidFill>
                  <a:srgbClr val="FFFFFF"/>
                </a:solidFill>
              </a14:hiddenFill>
            </a:ext>
          </a:extLst>
        </p:spPr>
      </p:pic>
      <p:pic>
        <p:nvPicPr>
          <p:cNvPr id="6" name="smart fi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0557" y="2036619"/>
            <a:ext cx="5509779" cy="3927764"/>
          </a:xfrm>
          <a:prstGeom prst="rect">
            <a:avLst/>
          </a:prstGeom>
        </p:spPr>
      </p:pic>
      <p:sp>
        <p:nvSpPr>
          <p:cNvPr id="5" name="Rectangle 4"/>
          <p:cNvSpPr/>
          <p:nvPr/>
        </p:nvSpPr>
        <p:spPr>
          <a:xfrm>
            <a:off x="4604906" y="32746"/>
            <a:ext cx="3181351" cy="584775"/>
          </a:xfrm>
          <a:prstGeom prst="rect">
            <a:avLst/>
          </a:prstGeom>
          <a:blipFill>
            <a:blip r:embed="rId7"/>
            <a:tile tx="0" ty="0" sx="100000" sy="100000" flip="none" algn="tl"/>
          </a:blipFill>
        </p:spPr>
        <p:txBody>
          <a:bodyPr wrap="square">
            <a:spAutoFit/>
          </a:bodyPr>
          <a:lstStyle/>
          <a:p>
            <a:pPr algn="r" rtl="1"/>
            <a:r>
              <a:rPr lang="ar-EG" sz="3200" b="1" dirty="0">
                <a:solidFill>
                  <a:prstClr val="white"/>
                </a:solidFill>
              </a:rPr>
              <a:t>جهاز </a:t>
            </a:r>
            <a:r>
              <a:rPr lang="en-US" sz="3200" b="1" dirty="0">
                <a:solidFill>
                  <a:prstClr val="white"/>
                </a:solidFill>
              </a:rPr>
              <a:t>Smart Fit </a:t>
            </a:r>
          </a:p>
        </p:txBody>
      </p:sp>
    </p:spTree>
    <p:extLst>
      <p:ext uri="{BB962C8B-B14F-4D97-AF65-F5344CB8AC3E}">
        <p14:creationId xmlns:p14="http://schemas.microsoft.com/office/powerpoint/2010/main" val="35722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mediacall" presetSubtype="0" fill="hold" nodeType="afterEffect">
                                  <p:stCondLst>
                                    <p:cond delay="0"/>
                                  </p:stCondLst>
                                  <p:childTnLst>
                                    <p:cmd type="call" cmd="playFrom(0.0)">
                                      <p:cBhvr>
                                        <p:cTn id="26" dur="2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repeatCount="indefinite"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1" y="1018044"/>
            <a:ext cx="8166391" cy="2677656"/>
          </a:xfrm>
          <a:prstGeom prst="rect">
            <a:avLst/>
          </a:prstGeom>
          <a:noFill/>
        </p:spPr>
        <p:txBody>
          <a:bodyPr wrap="square" rtlCol="0">
            <a:spAutoFit/>
          </a:bodyPr>
          <a:lstStyle/>
          <a:p>
            <a:pPr algn="r" rtl="1"/>
            <a:r>
              <a:rPr lang="ar-SA" sz="2800" b="1" dirty="0">
                <a:solidFill>
                  <a:srgbClr val="0F6FC6">
                    <a:lumMod val="20000"/>
                    <a:lumOff val="80000"/>
                  </a:srgbClr>
                </a:solidFill>
              </a:rPr>
              <a:t>هو نظام بنى علي اساس الخصائص التفاعليه للكمبيوتر ، ويربط بين نظامى الكمبيوتر والفيديو ديسك ،حيث تكون برامج الفديو وبرامج الكمبيوتر تحت تحكم المتعلم ويمكن تشغيله بقلم ضوئي او الفارة او لوحه المفاتيح او جهاز فديو تفاعلي للحصول علي مصادر متعددة للتعلم ، في وقت قليل ، واختيار التتابعات المطلوبة من صور الفديو والصوت والنصوص ورسوم الكمبيوتر او الصور الثابتة .</a:t>
            </a:r>
            <a:endParaRPr lang="en-US" sz="2800" b="1" dirty="0">
              <a:solidFill>
                <a:srgbClr val="0F6FC6">
                  <a:lumMod val="20000"/>
                  <a:lumOff val="80000"/>
                </a:srgbClr>
              </a:solidFill>
            </a:endParaRPr>
          </a:p>
        </p:txBody>
      </p:sp>
      <p:pic>
        <p:nvPicPr>
          <p:cNvPr id="4" name="Picture 3"/>
          <p:cNvPicPr/>
          <p:nvPr/>
        </p:nvPicPr>
        <p:blipFill>
          <a:blip r:embed="rId2"/>
          <a:stretch>
            <a:fillRect/>
          </a:stretch>
        </p:blipFill>
        <p:spPr>
          <a:xfrm>
            <a:off x="4588365" y="3733800"/>
            <a:ext cx="4174635" cy="2762250"/>
          </a:xfrm>
          <a:prstGeom prst="rect">
            <a:avLst/>
          </a:prstGeom>
          <a:ln>
            <a:noFill/>
          </a:ln>
          <a:effectLst>
            <a:outerShdw blurRad="292100" dist="139700" dir="2700000" algn="tl" rotWithShape="0">
              <a:srgbClr val="333333">
                <a:alpha val="65000"/>
              </a:srgbClr>
            </a:outerShdw>
          </a:effectLst>
        </p:spPr>
      </p:pic>
      <p:pic>
        <p:nvPicPr>
          <p:cNvPr id="5" name="Picture 4" descr="http://images.tmcnet.com/tmc/misc/articles/image/2014/03/History%20through%20live%20two-way%20videoconferencing.jpg"/>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4036003" cy="276225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1371600" y="160794"/>
            <a:ext cx="6553200" cy="838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800" b="1" dirty="0">
                <a:solidFill>
                  <a:prstClr val="white"/>
                </a:solidFill>
                <a:cs typeface="Times New Roman"/>
              </a:rPr>
              <a:t>الفيديو التفاعلي </a:t>
            </a:r>
            <a:r>
              <a:rPr lang="en-US" sz="2800" b="1" dirty="0">
                <a:solidFill>
                  <a:prstClr val="white"/>
                </a:solidFill>
              </a:rPr>
              <a:t>Interactive video </a:t>
            </a:r>
            <a:r>
              <a:rPr lang="ar-EG" sz="2800" b="1" dirty="0" smtClean="0">
                <a:solidFill>
                  <a:prstClr val="white"/>
                </a:solidFill>
              </a:rPr>
              <a:t> </a:t>
            </a:r>
            <a:endParaRPr lang="en-US" sz="2800" dirty="0">
              <a:solidFill>
                <a:prstClr val="white"/>
              </a:solidFill>
            </a:endParaRPr>
          </a:p>
        </p:txBody>
      </p:sp>
    </p:spTree>
    <p:extLst>
      <p:ext uri="{BB962C8B-B14F-4D97-AF65-F5344CB8AC3E}">
        <p14:creationId xmlns:p14="http://schemas.microsoft.com/office/powerpoint/2010/main" val="345619949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1" descr="C:\Documents and Settings\Administrator\Desktop\icon\ى.png">
            <a:hlinkClick r:id="" action="ppaction://hlinkshowjump?jump=previousslide">
              <a:snd r:embed="rId3" name="click.wav"/>
            </a:hlinkClick>
            <a:hlinkHover r:id="" action="ppaction://noaction" highlightClick="1"/>
          </p:cNvPr>
          <p:cNvPicPr>
            <a:picLocks noChangeAspect="1" noChangeArrowheads="1"/>
          </p:cNvPicPr>
          <p:nvPr/>
        </p:nvPicPr>
        <p:blipFill>
          <a:blip r:embed="rId4" cstate="print">
            <a:lum contrast="30000"/>
            <a:extLst>
              <a:ext uri="{28A0092B-C50C-407E-A947-70E740481C1C}">
                <a14:useLocalDpi xmlns:a14="http://schemas.microsoft.com/office/drawing/2010/main" val="0"/>
              </a:ext>
            </a:extLst>
          </a:blip>
          <a:srcRect/>
          <a:stretch>
            <a:fillRect/>
          </a:stretch>
        </p:blipFill>
        <p:spPr bwMode="auto">
          <a:xfrm>
            <a:off x="4419601" y="6324600"/>
            <a:ext cx="174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63" descr="C:\Documents and Settings\Administrator\Desktop\icon\ييي.png">
            <a:hlinkClick r:id="" action="ppaction://hlinkshowjump?jump=nextslide">
              <a:snd r:embed="rId3" name="click.wav"/>
            </a:hlinkClick>
            <a:hlinkHover r:id="" action="ppaction://noaction" highlightClick="1"/>
          </p:cNvPr>
          <p:cNvPicPr>
            <a:picLocks noChangeAspect="1" noChangeArrowheads="1"/>
          </p:cNvPicPr>
          <p:nvPr/>
        </p:nvPicPr>
        <p:blipFill>
          <a:blip r:embed="rId5" cstate="print">
            <a:lum contrast="30000"/>
            <a:extLst>
              <a:ext uri="{28A0092B-C50C-407E-A947-70E740481C1C}">
                <a14:useLocalDpi xmlns:a14="http://schemas.microsoft.com/office/drawing/2010/main" val="0"/>
              </a:ext>
            </a:extLst>
          </a:blip>
          <a:srcRect/>
          <a:stretch>
            <a:fillRect/>
          </a:stretch>
        </p:blipFill>
        <p:spPr bwMode="auto">
          <a:xfrm>
            <a:off x="228600" y="63246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52400"/>
            <a:ext cx="7239000" cy="6629400"/>
          </a:xfrm>
          <a:prstGeom prst="rect">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a:solidFill>
                <a:prstClr val="black"/>
              </a:solidFill>
            </a:endParaRPr>
          </a:p>
        </p:txBody>
      </p:sp>
      <p:sp>
        <p:nvSpPr>
          <p:cNvPr id="55301" name="Rectangle 11"/>
          <p:cNvSpPr>
            <a:spLocks noChangeArrowheads="1"/>
          </p:cNvSpPr>
          <p:nvPr/>
        </p:nvSpPr>
        <p:spPr bwMode="auto">
          <a:xfrm>
            <a:off x="1" y="439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solidFill>
                <a:prstClr val="white"/>
              </a:solidFill>
              <a:latin typeface="Calibri" pitchFamily="34" charset="0"/>
            </a:endParaRPr>
          </a:p>
        </p:txBody>
      </p:sp>
      <p:pic>
        <p:nvPicPr>
          <p:cNvPr id="25" name="Picture 4" descr="C:\Documents and Settings\Administrator\Desktop\right-clipart-biyE7z65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921" y="1260949"/>
            <a:ext cx="428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1981201" y="1275691"/>
            <a:ext cx="3124200" cy="461665"/>
          </a:xfrm>
          <a:prstGeom prst="rect">
            <a:avLst/>
          </a:prstGeom>
          <a:noFill/>
        </p:spPr>
        <p:txBody>
          <a:bodyPr wrap="square" rtlCol="0">
            <a:spAutoFit/>
          </a:bodyPr>
          <a:lstStyle/>
          <a:p>
            <a:pPr algn="ctr"/>
            <a:r>
              <a:rPr lang="ar-EG" sz="2400" b="1" dirty="0" smtClean="0">
                <a:solidFill>
                  <a:srgbClr val="0F6FC6">
                    <a:lumMod val="50000"/>
                  </a:srgbClr>
                </a:solidFill>
                <a:cs typeface="SKR HEAD1" pitchFamily="2" charset="-78"/>
              </a:rPr>
              <a:t>أدوات أكثر فاعلية في العملية التعليمية</a:t>
            </a:r>
            <a:endParaRPr lang="en-US" sz="2400" b="1" dirty="0">
              <a:solidFill>
                <a:srgbClr val="0F6FC6">
                  <a:lumMod val="50000"/>
                </a:srgbClr>
              </a:solidFill>
              <a:cs typeface="SKR HEAD1" pitchFamily="2" charset="-78"/>
            </a:endParaRPr>
          </a:p>
        </p:txBody>
      </p:sp>
      <p:pic>
        <p:nvPicPr>
          <p:cNvPr id="26" name="Picture 5" descr="num2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73827" y="2019301"/>
            <a:ext cx="1905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num6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24175" y="4160044"/>
            <a:ext cx="3048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1" name="صورة 30" descr="animoto">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3154340" y="1679213"/>
            <a:ext cx="1993899" cy="11354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2" name="صورة 31" descr="ss"/>
          <p:cNvPicPr/>
          <p:nvPr/>
        </p:nvPicPr>
        <p:blipFill>
          <a:blip r:embed="rId11">
            <a:extLst>
              <a:ext uri="{28A0092B-C50C-407E-A947-70E740481C1C}">
                <a14:useLocalDpi xmlns:a14="http://schemas.microsoft.com/office/drawing/2010/main" val="0"/>
              </a:ext>
            </a:extLst>
          </a:blip>
          <a:srcRect/>
          <a:stretch>
            <a:fillRect/>
          </a:stretch>
        </p:blipFill>
        <p:spPr bwMode="auto">
          <a:xfrm>
            <a:off x="3062567" y="3719830"/>
            <a:ext cx="2126615" cy="12331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مربع نص 1"/>
          <p:cNvSpPr txBox="1"/>
          <p:nvPr/>
        </p:nvSpPr>
        <p:spPr>
          <a:xfrm>
            <a:off x="457201" y="2814639"/>
            <a:ext cx="5271775" cy="1015663"/>
          </a:xfrm>
          <a:prstGeom prst="rect">
            <a:avLst/>
          </a:prstGeom>
          <a:noFill/>
        </p:spPr>
        <p:txBody>
          <a:bodyPr wrap="square" rtlCol="0">
            <a:spAutoFit/>
          </a:bodyPr>
          <a:lstStyle/>
          <a:p>
            <a:pPr algn="just" rtl="1"/>
            <a:r>
              <a:rPr lang="ar-SA" sz="2000" b="1" dirty="0">
                <a:solidFill>
                  <a:srgbClr val="A5C249">
                    <a:lumMod val="50000"/>
                  </a:srgbClr>
                </a:solidFill>
              </a:rPr>
              <a:t>برنامج سهل لعمل عروض الشرائح والفيديو المزود بالحركة والموسيقى بسهولة </a:t>
            </a:r>
            <a:r>
              <a:rPr lang="ar-SA" sz="2000" b="1" dirty="0" smtClean="0">
                <a:solidFill>
                  <a:srgbClr val="A5C249">
                    <a:lumMod val="50000"/>
                  </a:srgbClr>
                </a:solidFill>
              </a:rPr>
              <a:t>ويسر ويمكن أن </a:t>
            </a:r>
            <a:r>
              <a:rPr lang="ar-SA" sz="2000" b="1" dirty="0">
                <a:solidFill>
                  <a:srgbClr val="A5C249">
                    <a:lumMod val="50000"/>
                  </a:srgbClr>
                </a:solidFill>
              </a:rPr>
              <a:t>تقوم بعمل عروض شرائح تعليمية أونلاين لطلابك بواسطة هذا البرنامج الرائع .</a:t>
            </a:r>
            <a:endParaRPr lang="en-US" sz="2000" b="1" dirty="0">
              <a:solidFill>
                <a:srgbClr val="A5C249">
                  <a:lumMod val="50000"/>
                </a:srgbClr>
              </a:solidFill>
            </a:endParaRPr>
          </a:p>
        </p:txBody>
      </p:sp>
      <p:sp>
        <p:nvSpPr>
          <p:cNvPr id="5" name="مربع نص 4"/>
          <p:cNvSpPr txBox="1"/>
          <p:nvPr/>
        </p:nvSpPr>
        <p:spPr>
          <a:xfrm>
            <a:off x="228600" y="5026819"/>
            <a:ext cx="5638800" cy="1631216"/>
          </a:xfrm>
          <a:prstGeom prst="rect">
            <a:avLst/>
          </a:prstGeom>
          <a:noFill/>
        </p:spPr>
        <p:txBody>
          <a:bodyPr wrap="square" rtlCol="0">
            <a:spAutoFit/>
          </a:bodyPr>
          <a:lstStyle/>
          <a:p>
            <a:pPr algn="just" rtl="1"/>
            <a:r>
              <a:rPr lang="ar-EG" sz="2000" b="1" dirty="0" smtClean="0">
                <a:solidFill>
                  <a:srgbClr val="DBF5F9">
                    <a:lumMod val="10000"/>
                  </a:srgbClr>
                </a:solidFill>
              </a:rPr>
              <a:t>تكمن </a:t>
            </a:r>
            <a:r>
              <a:rPr lang="ar-SA" sz="2000" b="1" dirty="0" smtClean="0">
                <a:solidFill>
                  <a:srgbClr val="DBF5F9">
                    <a:lumMod val="10000"/>
                  </a:srgbClr>
                </a:solidFill>
              </a:rPr>
              <a:t>فكرته في </a:t>
            </a:r>
            <a:r>
              <a:rPr lang="ar-SA" sz="2000" b="1" dirty="0">
                <a:solidFill>
                  <a:srgbClr val="DBF5F9">
                    <a:lumMod val="10000"/>
                  </a:srgbClr>
                </a:solidFill>
              </a:rPr>
              <a:t>جذب المعلم لطلابه من خلال بناء أنشطة أو تمارين يقوم الطالب بحلها مباشرة، كما أن الميزة التي تُرضي المعلمين هي مشاهدة نتائج استجابة الطلاب على الفور مع إمكانية ارسالها على بريدك الالكتروني</a:t>
            </a:r>
            <a:r>
              <a:rPr lang="en-US" sz="2000" b="1" dirty="0">
                <a:solidFill>
                  <a:srgbClr val="DBF5F9">
                    <a:lumMod val="10000"/>
                  </a:srgbClr>
                </a:solidFill>
              </a:rPr>
              <a:t>.</a:t>
            </a:r>
          </a:p>
          <a:p>
            <a:endParaRPr lang="en-US" sz="2000" dirty="0">
              <a:solidFill>
                <a:srgbClr val="DBF5F9">
                  <a:lumMod val="10000"/>
                </a:srgbClr>
              </a:solidFill>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5200" y="180976"/>
            <a:ext cx="1776053" cy="1876425"/>
          </a:xfrm>
          <a:prstGeom prst="rect">
            <a:avLst/>
          </a:prstGeom>
        </p:spPr>
      </p:pic>
      <p:pic>
        <p:nvPicPr>
          <p:cNvPr id="29" name="Picture 8" descr="D:\اعداد\الجميع سابقا\احمد عيد\هيثم\صور\.facebook_147079301704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5200" y="2895600"/>
            <a:ext cx="1776053" cy="15989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15200" y="5257801"/>
            <a:ext cx="1828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63518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9" y="104776"/>
            <a:ext cx="7334251" cy="6677024"/>
          </a:xfrm>
          <a:prstGeom prst="rect">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a:solidFill>
                <a:prstClr val="black"/>
              </a:solidFill>
            </a:endParaRPr>
          </a:p>
        </p:txBody>
      </p:sp>
      <p:sp>
        <p:nvSpPr>
          <p:cNvPr id="55301" name="Rectangle 11"/>
          <p:cNvSpPr>
            <a:spLocks noChangeArrowheads="1"/>
          </p:cNvSpPr>
          <p:nvPr/>
        </p:nvSpPr>
        <p:spPr bwMode="auto">
          <a:xfrm>
            <a:off x="1" y="439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solidFill>
                <a:prstClr val="white"/>
              </a:solidFill>
              <a:latin typeface="Calibri" pitchFamily="34" charset="0"/>
            </a:endParaRPr>
          </a:p>
        </p:txBody>
      </p:sp>
      <p:pic>
        <p:nvPicPr>
          <p:cNvPr id="25" name="Picture 4" descr="C:\Documents and Settings\Administrator\Desktop\right-clipart-biyE7z65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965" y="1111895"/>
            <a:ext cx="428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1479647" y="1066799"/>
            <a:ext cx="3657600" cy="461665"/>
          </a:xfrm>
          <a:prstGeom prst="rect">
            <a:avLst/>
          </a:prstGeom>
          <a:noFill/>
        </p:spPr>
        <p:txBody>
          <a:bodyPr wrap="square" rtlCol="0">
            <a:spAutoFit/>
          </a:bodyPr>
          <a:lstStyle/>
          <a:p>
            <a:pPr algn="ctr"/>
            <a:r>
              <a:rPr lang="ar-EG" sz="2400" b="1" dirty="0" smtClean="0">
                <a:solidFill>
                  <a:prstClr val="black"/>
                </a:solidFill>
                <a:cs typeface="SKR HEAD1" pitchFamily="2" charset="-78"/>
              </a:rPr>
              <a:t>أدوات تقنية لشبكات التواصل الاجتماعي</a:t>
            </a:r>
            <a:endParaRPr lang="en-US" sz="2400" b="1" dirty="0">
              <a:solidFill>
                <a:prstClr val="black"/>
              </a:solidFill>
              <a:cs typeface="SKR HEAD1" pitchFamily="2" charset="-78"/>
            </a:endParaRPr>
          </a:p>
        </p:txBody>
      </p:sp>
      <p:pic>
        <p:nvPicPr>
          <p:cNvPr id="26" name="Picture 5" descr="num2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23914" y="1949450"/>
            <a:ext cx="1905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27" name="صورة 26" descr="edmod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123" y="1693863"/>
            <a:ext cx="1687491" cy="9496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8" name="Picture 6" descr="num6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2323" y="3319143"/>
            <a:ext cx="3048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9" name="صورة 28" descr="http://www.qou.edu/newsletter/resources/images/wikispaces.png"/>
          <p:cNvPicPr/>
          <p:nvPr/>
        </p:nvPicPr>
        <p:blipFill>
          <a:blip r:embed="rId7">
            <a:extLst>
              <a:ext uri="{28A0092B-C50C-407E-A947-70E740481C1C}">
                <a14:useLocalDpi xmlns:a14="http://schemas.microsoft.com/office/drawing/2010/main" val="0"/>
              </a:ext>
            </a:extLst>
          </a:blip>
          <a:srcRect/>
          <a:stretch>
            <a:fillRect/>
          </a:stretch>
        </p:blipFill>
        <p:spPr bwMode="auto">
          <a:xfrm>
            <a:off x="3509750" y="3158511"/>
            <a:ext cx="1758855" cy="9361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 name="Picture 7" descr="num6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539277" y="4626169"/>
            <a:ext cx="285751"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Ahmed Elkot\Desktop\8-27-2016 6-38-16 P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2732" y="4531899"/>
            <a:ext cx="1796955" cy="9588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489047" y="1678255"/>
            <a:ext cx="2832480" cy="1323439"/>
          </a:xfrm>
          <a:prstGeom prst="rect">
            <a:avLst/>
          </a:prstGeom>
          <a:noFill/>
        </p:spPr>
        <p:txBody>
          <a:bodyPr wrap="square" rtlCol="0">
            <a:spAutoFit/>
          </a:bodyPr>
          <a:lstStyle/>
          <a:p>
            <a:pPr algn="just" rtl="1"/>
            <a:r>
              <a:rPr lang="ar-SA" sz="2000" b="1" kern="0" dirty="0">
                <a:solidFill>
                  <a:srgbClr val="0F6FC6">
                    <a:lumMod val="50000"/>
                  </a:srgbClr>
                </a:solidFill>
                <a:latin typeface="Sakkal Majalla" panose="02000000000000000000" pitchFamily="2" charset="-78"/>
                <a:cs typeface="Sakkal Majalla" panose="02000000000000000000" pitchFamily="2" charset="-78"/>
              </a:rPr>
              <a:t>منصة اجتماعية مجانية توفر للمعلمين والطلاب بيئة آمنة للاتصال والتعاون، وتبادل المحتوى التعليمي</a:t>
            </a:r>
            <a:endParaRPr lang="en-US" sz="2000" b="1" kern="0" dirty="0">
              <a:solidFill>
                <a:srgbClr val="0F6FC6">
                  <a:lumMod val="50000"/>
                </a:srgbClr>
              </a:solidFill>
              <a:latin typeface="Sakkal Majalla" panose="02000000000000000000" pitchFamily="2" charset="-78"/>
              <a:cs typeface="Sakkal Majalla" panose="02000000000000000000" pitchFamily="2" charset="-78"/>
            </a:endParaRPr>
          </a:p>
        </p:txBody>
      </p:sp>
      <p:sp>
        <p:nvSpPr>
          <p:cNvPr id="6" name="مربع نص 5"/>
          <p:cNvSpPr txBox="1"/>
          <p:nvPr/>
        </p:nvSpPr>
        <p:spPr>
          <a:xfrm>
            <a:off x="489047" y="3136578"/>
            <a:ext cx="2832480" cy="1323439"/>
          </a:xfrm>
          <a:prstGeom prst="rect">
            <a:avLst/>
          </a:prstGeom>
          <a:noFill/>
        </p:spPr>
        <p:txBody>
          <a:bodyPr wrap="square" rtlCol="0">
            <a:spAutoFit/>
          </a:bodyPr>
          <a:lstStyle/>
          <a:p>
            <a:pPr algn="just" rtl="1"/>
            <a:r>
              <a:rPr lang="ar-EG" sz="2000" b="1" kern="0" dirty="0">
                <a:solidFill>
                  <a:srgbClr val="A5C249">
                    <a:lumMod val="75000"/>
                  </a:srgbClr>
                </a:solidFill>
                <a:latin typeface="Sakkal Majalla" panose="02000000000000000000" pitchFamily="2" charset="-78"/>
                <a:cs typeface="Sakkal Majalla" panose="02000000000000000000" pitchFamily="2" charset="-78"/>
              </a:rPr>
              <a:t>عبارة عن مساحة على شبكة </a:t>
            </a:r>
            <a:r>
              <a:rPr lang="ar-EG" sz="2000" b="1" kern="0" dirty="0" smtClean="0">
                <a:solidFill>
                  <a:srgbClr val="A5C249">
                    <a:lumMod val="75000"/>
                  </a:srgbClr>
                </a:solidFill>
                <a:latin typeface="Sakkal Majalla" panose="02000000000000000000" pitchFamily="2" charset="-78"/>
                <a:cs typeface="Sakkal Majalla" panose="02000000000000000000" pitchFamily="2" charset="-78"/>
              </a:rPr>
              <a:t>الإنترنت  </a:t>
            </a:r>
            <a:r>
              <a:rPr lang="ar-EG" sz="2000" b="1" kern="0" dirty="0">
                <a:solidFill>
                  <a:srgbClr val="A5C249">
                    <a:lumMod val="75000"/>
                  </a:srgbClr>
                </a:solidFill>
                <a:latin typeface="Sakkal Majalla" panose="02000000000000000000" pitchFamily="2" charset="-78"/>
                <a:cs typeface="Sakkal Majalla" panose="02000000000000000000" pitchFamily="2" charset="-78"/>
              </a:rPr>
              <a:t>والتي تمكنك من مشاركة </a:t>
            </a:r>
            <a:r>
              <a:rPr lang="ar-EG" sz="2000" b="1" kern="0" dirty="0" smtClean="0">
                <a:solidFill>
                  <a:srgbClr val="A5C249">
                    <a:lumMod val="75000"/>
                  </a:srgbClr>
                </a:solidFill>
                <a:latin typeface="Sakkal Majalla" panose="02000000000000000000" pitchFamily="2" charset="-78"/>
                <a:cs typeface="Sakkal Majalla" panose="02000000000000000000" pitchFamily="2" charset="-78"/>
              </a:rPr>
              <a:t>العمل  والأفكار والصور والروابط والفيديو  والمواد </a:t>
            </a:r>
            <a:r>
              <a:rPr lang="ar-EG" sz="2000" b="1" kern="0" dirty="0">
                <a:solidFill>
                  <a:srgbClr val="A5C249">
                    <a:lumMod val="75000"/>
                  </a:srgbClr>
                </a:solidFill>
                <a:latin typeface="Sakkal Majalla" panose="02000000000000000000" pitchFamily="2" charset="-78"/>
                <a:cs typeface="Sakkal Majalla" panose="02000000000000000000" pitchFamily="2" charset="-78"/>
              </a:rPr>
              <a:t>التعليمية</a:t>
            </a:r>
            <a:endParaRPr lang="en-US" sz="2000" b="1" kern="0" dirty="0">
              <a:solidFill>
                <a:srgbClr val="A5C249">
                  <a:lumMod val="75000"/>
                </a:srgbClr>
              </a:solidFill>
              <a:latin typeface="Sakkal Majalla" panose="02000000000000000000" pitchFamily="2" charset="-78"/>
              <a:cs typeface="Sakkal Majalla" panose="02000000000000000000" pitchFamily="2" charset="-78"/>
            </a:endParaRPr>
          </a:p>
        </p:txBody>
      </p:sp>
      <p:sp>
        <p:nvSpPr>
          <p:cNvPr id="8" name="مربع نص 7"/>
          <p:cNvSpPr txBox="1"/>
          <p:nvPr/>
        </p:nvSpPr>
        <p:spPr>
          <a:xfrm>
            <a:off x="489047" y="4716358"/>
            <a:ext cx="2819400" cy="1015663"/>
          </a:xfrm>
          <a:prstGeom prst="rect">
            <a:avLst/>
          </a:prstGeom>
          <a:noFill/>
        </p:spPr>
        <p:txBody>
          <a:bodyPr wrap="square" rtlCol="0">
            <a:spAutoFit/>
          </a:bodyPr>
          <a:lstStyle/>
          <a:p>
            <a:pPr algn="just" rtl="1"/>
            <a:r>
              <a:rPr lang="ar-EG" sz="2000" b="1" kern="0" dirty="0">
                <a:solidFill>
                  <a:srgbClr val="C00000"/>
                </a:solidFill>
                <a:latin typeface="Sakkal Majalla" panose="02000000000000000000" pitchFamily="2" charset="-78"/>
                <a:cs typeface="Sakkal Majalla" panose="02000000000000000000" pitchFamily="2" charset="-78"/>
              </a:rPr>
              <a:t>منصة تعليمية ولكن يختلف عن باقي المنصات التعليمية في أنه متخصص بالأسئلة والأجوبة</a:t>
            </a:r>
            <a:endParaRPr lang="en-US" sz="2000" b="1" kern="0" dirty="0">
              <a:solidFill>
                <a:srgbClr val="C00000"/>
              </a:solidFill>
              <a:latin typeface="Sakkal Majalla" panose="02000000000000000000" pitchFamily="2" charset="-78"/>
              <a:cs typeface="Sakkal Majalla" panose="02000000000000000000" pitchFamily="2" charset="-78"/>
            </a:endParaRPr>
          </a:p>
        </p:txBody>
      </p:sp>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91400" y="104776"/>
            <a:ext cx="1699853" cy="1876425"/>
          </a:xfrm>
          <a:prstGeom prst="rect">
            <a:avLst/>
          </a:prstGeom>
        </p:spPr>
      </p:pic>
      <p:pic>
        <p:nvPicPr>
          <p:cNvPr id="32" name="Picture 8" descr="D:\اعداد\الجميع سابقا\احمد عيد\هيثم\صور\.facebook_147079301704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91400" y="2895600"/>
            <a:ext cx="1699853" cy="15989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4146" y="5273260"/>
            <a:ext cx="1699855" cy="150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95338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par>
                                <p:cTn id="34" presetID="22" presetClass="entr" presetSubtype="4" fill="hold" nodeType="withEffect">
                                  <p:stCondLst>
                                    <p:cond delay="0"/>
                                  </p:stCondLst>
                                  <p:childTnLst>
                                    <p:set>
                                      <p:cBhvr>
                                        <p:cTn id="35" dur="1" fill="hold">
                                          <p:stCondLst>
                                            <p:cond delay="0"/>
                                          </p:stCondLst>
                                        </p:cTn>
                                        <p:tgtEl>
                                          <p:spTgt spid="100354"/>
                                        </p:tgtEl>
                                        <p:attrNameLst>
                                          <p:attrName>style.visibility</p:attrName>
                                        </p:attrNameLst>
                                      </p:cBhvr>
                                      <p:to>
                                        <p:strVal val="visible"/>
                                      </p:to>
                                    </p:set>
                                    <p:animEffect transition="in" filter="wipe(down)">
                                      <p:cBhvr>
                                        <p:cTn id="36" dur="500"/>
                                        <p:tgtEl>
                                          <p:spTgt spid="10035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1" descr="C:\Documents and Settings\Administrator\Desktop\icon\ى.png">
            <a:hlinkClick r:id="" action="ppaction://hlinkshowjump?jump=previousslide">
              <a:snd r:embed="rId3" name="click.wav"/>
            </a:hlinkClick>
            <a:hlinkHover r:id="" action="ppaction://noaction" highlightClick="1"/>
          </p:cNvPr>
          <p:cNvPicPr>
            <a:picLocks noChangeAspect="1" noChangeArrowheads="1"/>
          </p:cNvPicPr>
          <p:nvPr/>
        </p:nvPicPr>
        <p:blipFill>
          <a:blip r:embed="rId4" cstate="print">
            <a:lum contrast="30000"/>
            <a:extLst>
              <a:ext uri="{28A0092B-C50C-407E-A947-70E740481C1C}">
                <a14:useLocalDpi xmlns:a14="http://schemas.microsoft.com/office/drawing/2010/main" val="0"/>
              </a:ext>
            </a:extLst>
          </a:blip>
          <a:srcRect/>
          <a:stretch>
            <a:fillRect/>
          </a:stretch>
        </p:blipFill>
        <p:spPr bwMode="auto">
          <a:xfrm>
            <a:off x="4419601" y="6324600"/>
            <a:ext cx="174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63" descr="C:\Documents and Settings\Administrator\Desktop\icon\ييي.png">
            <a:hlinkClick r:id="" action="ppaction://hlinkshowjump?jump=nextslide">
              <a:snd r:embed="rId3" name="click.wav"/>
            </a:hlinkClick>
            <a:hlinkHover r:id="" action="ppaction://noaction" highlightClick="1"/>
          </p:cNvPr>
          <p:cNvPicPr>
            <a:picLocks noChangeAspect="1" noChangeArrowheads="1"/>
          </p:cNvPicPr>
          <p:nvPr/>
        </p:nvPicPr>
        <p:blipFill>
          <a:blip r:embed="rId5" cstate="print">
            <a:lum contrast="30000"/>
            <a:extLst>
              <a:ext uri="{28A0092B-C50C-407E-A947-70E740481C1C}">
                <a14:useLocalDpi xmlns:a14="http://schemas.microsoft.com/office/drawing/2010/main" val="0"/>
              </a:ext>
            </a:extLst>
          </a:blip>
          <a:srcRect/>
          <a:stretch>
            <a:fillRect/>
          </a:stretch>
        </p:blipFill>
        <p:spPr bwMode="auto">
          <a:xfrm>
            <a:off x="228600" y="63246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228600"/>
            <a:ext cx="6629400" cy="6477000"/>
          </a:xfrm>
          <a:prstGeom prst="rect">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a:solidFill>
                <a:prstClr val="black"/>
              </a:solidFill>
            </a:endParaRPr>
          </a:p>
        </p:txBody>
      </p:sp>
      <p:sp>
        <p:nvSpPr>
          <p:cNvPr id="55301" name="Rectangle 11"/>
          <p:cNvSpPr>
            <a:spLocks noChangeArrowheads="1"/>
          </p:cNvSpPr>
          <p:nvPr/>
        </p:nvSpPr>
        <p:spPr bwMode="auto">
          <a:xfrm>
            <a:off x="1" y="439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solidFill>
                <a:prstClr val="white"/>
              </a:solidFill>
              <a:latin typeface="Calibri" pitchFamily="34" charset="0"/>
            </a:endParaRPr>
          </a:p>
        </p:txBody>
      </p:sp>
      <p:pic>
        <p:nvPicPr>
          <p:cNvPr id="25" name="Picture 4" descr="C:\Documents and Settings\Administrator\Desktop\right-clipart-biyE7z65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921" y="1260949"/>
            <a:ext cx="428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1104900" y="1275691"/>
            <a:ext cx="4000501" cy="523220"/>
          </a:xfrm>
          <a:prstGeom prst="rect">
            <a:avLst/>
          </a:prstGeom>
          <a:noFill/>
        </p:spPr>
        <p:txBody>
          <a:bodyPr wrap="square" rtlCol="0">
            <a:spAutoFit/>
          </a:bodyPr>
          <a:lstStyle/>
          <a:p>
            <a:pPr algn="ctr"/>
            <a:r>
              <a:rPr lang="ar-EG" sz="2800" b="1" dirty="0" smtClean="0">
                <a:solidFill>
                  <a:srgbClr val="A5C249">
                    <a:lumMod val="75000"/>
                  </a:srgbClr>
                </a:solidFill>
                <a:cs typeface="SKR HEAD1" pitchFamily="2" charset="-78"/>
              </a:rPr>
              <a:t>أدوات تخطيط المحاضرات التعليمية</a:t>
            </a:r>
            <a:endParaRPr lang="en-US" sz="2800" b="1" dirty="0">
              <a:solidFill>
                <a:srgbClr val="A5C249">
                  <a:lumMod val="75000"/>
                </a:srgbClr>
              </a:solidFill>
              <a:cs typeface="SKR HEAD1" pitchFamily="2" charset="-78"/>
            </a:endParaRPr>
          </a:p>
        </p:txBody>
      </p:sp>
      <p:pic>
        <p:nvPicPr>
          <p:cNvPr id="26" name="Picture 5" descr="num2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73827" y="2019301"/>
            <a:ext cx="1905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num6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16677" y="3860943"/>
            <a:ext cx="304800"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457201" y="2814638"/>
            <a:ext cx="5271775" cy="646331"/>
          </a:xfrm>
          <a:prstGeom prst="rect">
            <a:avLst/>
          </a:prstGeom>
          <a:noFill/>
        </p:spPr>
        <p:txBody>
          <a:bodyPr wrap="square" rtlCol="0">
            <a:spAutoFit/>
          </a:bodyPr>
          <a:lstStyle/>
          <a:p>
            <a:pPr algn="just" rtl="1"/>
            <a:r>
              <a:rPr lang="ar-EG" b="1" dirty="0" smtClean="0">
                <a:solidFill>
                  <a:srgbClr val="DBF5F9">
                    <a:lumMod val="10000"/>
                  </a:srgbClr>
                </a:solidFill>
              </a:rPr>
              <a:t>تستخدم هذه الاداة ف</a:t>
            </a:r>
            <a:r>
              <a:rPr lang="ar-SA" b="1" dirty="0" smtClean="0">
                <a:solidFill>
                  <a:srgbClr val="DBF5F9">
                    <a:lumMod val="10000"/>
                  </a:srgbClr>
                </a:solidFill>
              </a:rPr>
              <a:t>ي </a:t>
            </a:r>
            <a:r>
              <a:rPr lang="ar-SA" b="1" dirty="0">
                <a:solidFill>
                  <a:srgbClr val="DBF5F9">
                    <a:lumMod val="10000"/>
                  </a:srgbClr>
                </a:solidFill>
              </a:rPr>
              <a:t>تصميم عروض تقديمة تثير إعجاب </a:t>
            </a:r>
            <a:r>
              <a:rPr lang="ar-EG" b="1" dirty="0" smtClean="0">
                <a:solidFill>
                  <a:srgbClr val="DBF5F9">
                    <a:lumMod val="10000"/>
                  </a:srgbClr>
                </a:solidFill>
              </a:rPr>
              <a:t>ال</a:t>
            </a:r>
            <a:r>
              <a:rPr lang="ar-SA" b="1" dirty="0" smtClean="0">
                <a:solidFill>
                  <a:srgbClr val="DBF5F9">
                    <a:lumMod val="10000"/>
                  </a:srgbClr>
                </a:solidFill>
              </a:rPr>
              <a:t>طلاب والتي </a:t>
            </a:r>
            <a:r>
              <a:rPr lang="ar-SA" b="1" dirty="0">
                <a:solidFill>
                  <a:srgbClr val="DBF5F9">
                    <a:lumMod val="10000"/>
                  </a:srgbClr>
                </a:solidFill>
              </a:rPr>
              <a:t>تسمح </a:t>
            </a:r>
            <a:r>
              <a:rPr lang="ar-SA" b="1" dirty="0" smtClean="0">
                <a:solidFill>
                  <a:srgbClr val="DBF5F9">
                    <a:lumMod val="10000"/>
                  </a:srgbClr>
                </a:solidFill>
              </a:rPr>
              <a:t> بإنجاز </a:t>
            </a:r>
            <a:r>
              <a:rPr lang="ar-SA" b="1" dirty="0">
                <a:solidFill>
                  <a:srgbClr val="DBF5F9">
                    <a:lumMod val="10000"/>
                  </a:srgbClr>
                </a:solidFill>
              </a:rPr>
              <a:t>العديد من الأشياء المدهشة </a:t>
            </a:r>
            <a:endParaRPr lang="en-US" b="1" dirty="0">
              <a:solidFill>
                <a:srgbClr val="DBF5F9">
                  <a:lumMod val="10000"/>
                </a:srgbClr>
              </a:solidFill>
            </a:endParaRPr>
          </a:p>
        </p:txBody>
      </p:sp>
      <p:sp>
        <p:nvSpPr>
          <p:cNvPr id="5" name="مربع نص 4"/>
          <p:cNvSpPr txBox="1"/>
          <p:nvPr/>
        </p:nvSpPr>
        <p:spPr>
          <a:xfrm>
            <a:off x="228600" y="4827589"/>
            <a:ext cx="5638800" cy="1200329"/>
          </a:xfrm>
          <a:prstGeom prst="rect">
            <a:avLst/>
          </a:prstGeom>
          <a:noFill/>
        </p:spPr>
        <p:txBody>
          <a:bodyPr wrap="square" rtlCol="0">
            <a:spAutoFit/>
          </a:bodyPr>
          <a:lstStyle/>
          <a:p>
            <a:pPr algn="just" rtl="1"/>
            <a:r>
              <a:rPr lang="ar-SA" b="1" dirty="0" smtClean="0">
                <a:solidFill>
                  <a:srgbClr val="DBF5F9">
                    <a:lumMod val="10000"/>
                  </a:srgbClr>
                </a:solidFill>
              </a:rPr>
              <a:t>تساعد </a:t>
            </a:r>
            <a:r>
              <a:rPr lang="ar-SA" b="1" dirty="0">
                <a:solidFill>
                  <a:srgbClr val="DBF5F9">
                    <a:lumMod val="10000"/>
                  </a:srgbClr>
                </a:solidFill>
              </a:rPr>
              <a:t>في الحصول على أفكار وصور رائعة، بالإضافة إلى التسجيلات أو أي شيء آخر تفضله، كل ذلك على </a:t>
            </a:r>
            <a:r>
              <a:rPr lang="ar-EG" b="1" dirty="0" smtClean="0">
                <a:solidFill>
                  <a:srgbClr val="DBF5F9">
                    <a:lumMod val="10000"/>
                  </a:srgbClr>
                </a:solidFill>
              </a:rPr>
              <a:t>ال</a:t>
            </a:r>
            <a:r>
              <a:rPr lang="ar-SA" b="1" dirty="0" smtClean="0">
                <a:solidFill>
                  <a:srgbClr val="DBF5F9">
                    <a:lumMod val="10000"/>
                  </a:srgbClr>
                </a:solidFill>
              </a:rPr>
              <a:t>حساب </a:t>
            </a:r>
            <a:r>
              <a:rPr lang="ar-SA" b="1" dirty="0">
                <a:solidFill>
                  <a:srgbClr val="DBF5F9">
                    <a:lumMod val="10000"/>
                  </a:srgbClr>
                </a:solidFill>
              </a:rPr>
              <a:t>الذي أنشأته والذي يمكنك دخوله من أي مكان، فهي تحافظ على عملك منظما لذلك فإنه من المهم بالنسية للمعلم امتلاك هذه الأداة في التخطيط </a:t>
            </a:r>
            <a:r>
              <a:rPr lang="ar-SA" b="1" dirty="0" smtClean="0">
                <a:solidFill>
                  <a:srgbClr val="DBF5F9">
                    <a:lumMod val="10000"/>
                  </a:srgbClr>
                </a:solidFill>
              </a:rPr>
              <a:t>للدروس</a:t>
            </a:r>
            <a:r>
              <a:rPr lang="ar-EG" b="1" dirty="0" smtClean="0">
                <a:solidFill>
                  <a:srgbClr val="DBF5F9">
                    <a:lumMod val="10000"/>
                  </a:srgbClr>
                </a:solidFill>
              </a:rPr>
              <a:t> .</a:t>
            </a:r>
            <a:endParaRPr lang="en-US" b="1" dirty="0">
              <a:solidFill>
                <a:srgbClr val="DBF5F9">
                  <a:lumMod val="10000"/>
                </a:srgbClr>
              </a:solidFill>
            </a:endParaRPr>
          </a:p>
        </p:txBody>
      </p:sp>
      <p:pic>
        <p:nvPicPr>
          <p:cNvPr id="102402" name="Picture 2" descr="C:\Users\Ahmed Elkot\Desktop\8-27-2016 7-02-36 P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1" y="1762125"/>
            <a:ext cx="1821691" cy="1023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صورة 33" descr="evernote_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9506" y="3600155"/>
            <a:ext cx="1940185" cy="10292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1800" y="257176"/>
            <a:ext cx="2309453" cy="2449327"/>
          </a:xfrm>
          <a:prstGeom prst="rect">
            <a:avLst/>
          </a:prstGeom>
        </p:spPr>
      </p:pic>
      <p:pic>
        <p:nvPicPr>
          <p:cNvPr id="29" name="Picture 8" descr="D:\اعداد\الجميع سابقا\احمد عيد\هيثم\صور\.facebook_147079301704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1800" y="2785886"/>
            <a:ext cx="2309453" cy="208715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1801" y="5029200"/>
            <a:ext cx="230945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04472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02402"/>
                                        </p:tgtEl>
                                        <p:attrNameLst>
                                          <p:attrName>style.visibility</p:attrName>
                                        </p:attrNameLst>
                                      </p:cBhvr>
                                      <p:to>
                                        <p:strVal val="visible"/>
                                      </p:to>
                                    </p:set>
                                    <p:animEffect transition="in" filter="fade">
                                      <p:cBhvr>
                                        <p:cTn id="21" dur="1000"/>
                                        <p:tgtEl>
                                          <p:spTgt spid="102402"/>
                                        </p:tgtEl>
                                      </p:cBhvr>
                                    </p:animEffect>
                                    <p:anim calcmode="lin" valueType="num">
                                      <p:cBhvr>
                                        <p:cTn id="22" dur="1000" fill="hold"/>
                                        <p:tgtEl>
                                          <p:spTgt spid="102402"/>
                                        </p:tgtEl>
                                        <p:attrNameLst>
                                          <p:attrName>ppt_x</p:attrName>
                                        </p:attrNameLst>
                                      </p:cBhvr>
                                      <p:tavLst>
                                        <p:tav tm="0">
                                          <p:val>
                                            <p:strVal val="#ppt_x"/>
                                          </p:val>
                                        </p:tav>
                                        <p:tav tm="100000">
                                          <p:val>
                                            <p:strVal val="#ppt_x"/>
                                          </p:val>
                                        </p:tav>
                                      </p:tavLst>
                                    </p:anim>
                                    <p:anim calcmode="lin" valueType="num">
                                      <p:cBhvr>
                                        <p:cTn id="23" dur="1000" fill="hold"/>
                                        <p:tgtEl>
                                          <p:spTgt spid="10240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1" descr="C:\Documents and Settings\Administrator\Desktop\icon\ى.png">
            <a:hlinkClick r:id="" action="ppaction://hlinkshowjump?jump=previousslide">
              <a:snd r:embed="rId3" name="click.wav"/>
            </a:hlinkClick>
            <a:hlinkHover r:id="" action="ppaction://noaction" highlightClick="1"/>
          </p:cNvPr>
          <p:cNvPicPr>
            <a:picLocks noChangeAspect="1" noChangeArrowheads="1"/>
          </p:cNvPicPr>
          <p:nvPr/>
        </p:nvPicPr>
        <p:blipFill>
          <a:blip r:embed="rId4" cstate="print">
            <a:lum contrast="30000"/>
            <a:extLst>
              <a:ext uri="{28A0092B-C50C-407E-A947-70E740481C1C}">
                <a14:useLocalDpi xmlns:a14="http://schemas.microsoft.com/office/drawing/2010/main" val="0"/>
              </a:ext>
            </a:extLst>
          </a:blip>
          <a:srcRect/>
          <a:stretch>
            <a:fillRect/>
          </a:stretch>
        </p:blipFill>
        <p:spPr bwMode="auto">
          <a:xfrm>
            <a:off x="4419601" y="6324600"/>
            <a:ext cx="174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63" descr="C:\Documents and Settings\Administrator\Desktop\icon\ييي.png">
            <a:hlinkClick r:id="" action="ppaction://hlinkshowjump?jump=nextslide">
              <a:snd r:embed="rId3" name="click.wav"/>
            </a:hlinkClick>
            <a:hlinkHover r:id="" action="ppaction://noaction" highlightClick="1"/>
          </p:cNvPr>
          <p:cNvPicPr>
            <a:picLocks noChangeAspect="1" noChangeArrowheads="1"/>
          </p:cNvPicPr>
          <p:nvPr/>
        </p:nvPicPr>
        <p:blipFill>
          <a:blip r:embed="rId5" cstate="print">
            <a:lum contrast="30000"/>
            <a:extLst>
              <a:ext uri="{28A0092B-C50C-407E-A947-70E740481C1C}">
                <a14:useLocalDpi xmlns:a14="http://schemas.microsoft.com/office/drawing/2010/main" val="0"/>
              </a:ext>
            </a:extLst>
          </a:blip>
          <a:srcRect/>
          <a:stretch>
            <a:fillRect/>
          </a:stretch>
        </p:blipFill>
        <p:spPr bwMode="auto">
          <a:xfrm>
            <a:off x="228600" y="63246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04776"/>
            <a:ext cx="7391400" cy="6600825"/>
          </a:xfrm>
          <a:prstGeom prst="rect">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a:solidFill>
                <a:prstClr val="black"/>
              </a:solidFill>
            </a:endParaRPr>
          </a:p>
        </p:txBody>
      </p:sp>
      <p:sp>
        <p:nvSpPr>
          <p:cNvPr id="55301" name="Rectangle 11"/>
          <p:cNvSpPr>
            <a:spLocks noChangeArrowheads="1"/>
          </p:cNvSpPr>
          <p:nvPr/>
        </p:nvSpPr>
        <p:spPr bwMode="auto">
          <a:xfrm>
            <a:off x="1" y="439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solidFill>
                <a:prstClr val="white"/>
              </a:solidFill>
              <a:latin typeface="Calibri" pitchFamily="34" charset="0"/>
            </a:endParaRPr>
          </a:p>
        </p:txBody>
      </p:sp>
      <p:pic>
        <p:nvPicPr>
          <p:cNvPr id="25" name="Picture 4" descr="C:\Documents and Settings\Administrator\Desktop\right-clipart-biyE7z65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177" y="504826"/>
            <a:ext cx="428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592316" y="457201"/>
            <a:ext cx="6141859" cy="523220"/>
          </a:xfrm>
          <a:prstGeom prst="rect">
            <a:avLst/>
          </a:prstGeom>
          <a:noFill/>
        </p:spPr>
        <p:txBody>
          <a:bodyPr wrap="square" rtlCol="0">
            <a:spAutoFit/>
          </a:bodyPr>
          <a:lstStyle/>
          <a:p>
            <a:pPr algn="ctr" rtl="1"/>
            <a:r>
              <a:rPr lang="ar-SA" sz="2800" b="1" dirty="0">
                <a:solidFill>
                  <a:srgbClr val="DBF5F9">
                    <a:lumMod val="10000"/>
                  </a:srgbClr>
                </a:solidFill>
              </a:rPr>
              <a:t>أفضل 5 أنظمة لإدارة التعلم</a:t>
            </a:r>
            <a:r>
              <a:rPr lang="en-US" sz="2800" b="1" dirty="0">
                <a:solidFill>
                  <a:srgbClr val="DBF5F9">
                    <a:lumMod val="10000"/>
                  </a:srgbClr>
                </a:solidFill>
              </a:rPr>
              <a:t> LMS </a:t>
            </a:r>
            <a:r>
              <a:rPr lang="ar-SA" sz="2800" b="1" dirty="0">
                <a:solidFill>
                  <a:srgbClr val="DBF5F9">
                    <a:lumMod val="10000"/>
                  </a:srgbClr>
                </a:solidFill>
              </a:rPr>
              <a:t>في سنة 2015م</a:t>
            </a:r>
            <a:endParaRPr lang="en-US" sz="2800" b="1" dirty="0">
              <a:solidFill>
                <a:srgbClr val="DBF5F9">
                  <a:lumMod val="10000"/>
                </a:srgbClr>
              </a:solidFill>
            </a:endParaRPr>
          </a:p>
        </p:txBody>
      </p:sp>
      <p:pic>
        <p:nvPicPr>
          <p:cNvPr id="103426" name="Picture 2" descr="C:\Users\Ahmed Elkot\Desktop\8-27-2016 7-28-10 P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316" y="2025968"/>
            <a:ext cx="6570485" cy="42986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400" y="104776"/>
            <a:ext cx="1699853" cy="1876425"/>
          </a:xfrm>
          <a:prstGeom prst="rect">
            <a:avLst/>
          </a:prstGeom>
        </p:spPr>
      </p:pic>
      <p:pic>
        <p:nvPicPr>
          <p:cNvPr id="22" name="Picture 8" descr="D:\اعداد\الجميع سابقا\احمد عيد\هيثم\صور\.facebook_147079301704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1400" y="2667000"/>
            <a:ext cx="1699853" cy="18275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79035" y="5105400"/>
            <a:ext cx="171222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6166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103426"/>
                                        </p:tgtEl>
                                        <p:attrNameLst>
                                          <p:attrName>style.visibility</p:attrName>
                                        </p:attrNameLst>
                                      </p:cBhvr>
                                      <p:to>
                                        <p:strVal val="visible"/>
                                      </p:to>
                                    </p:set>
                                    <p:animEffect transition="in" filter="barn(inVertical)">
                                      <p:cBhvr>
                                        <p:cTn id="10"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On-screen Show (4:3)</PresentationFormat>
  <Paragraphs>37</Paragraphs>
  <Slides>11</Slides>
  <Notes>6</Notes>
  <HiddenSlides>0</HiddenSlides>
  <MMClips>2</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Angles</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BMT</dc:creator>
  <cp:lastModifiedBy>BMT</cp:lastModifiedBy>
  <cp:revision>2</cp:revision>
  <dcterms:created xsi:type="dcterms:W3CDTF">2006-08-16T00:00:00Z</dcterms:created>
  <dcterms:modified xsi:type="dcterms:W3CDTF">2020-03-16T20:12:36Z</dcterms:modified>
</cp:coreProperties>
</file>