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Lst>
  <p:notesMasterIdLst>
    <p:notesMasterId r:id="rId15"/>
  </p:notesMasterIdLst>
  <p:sldIdLst>
    <p:sldId id="263" r:id="rId4"/>
    <p:sldId id="264" r:id="rId5"/>
    <p:sldId id="265" r:id="rId6"/>
    <p:sldId id="256" r:id="rId7"/>
    <p:sldId id="257" r:id="rId8"/>
    <p:sldId id="258" r:id="rId9"/>
    <p:sldId id="259" r:id="rId10"/>
    <p:sldId id="260" r:id="rId11"/>
    <p:sldId id="261" r:id="rId12"/>
    <p:sldId id="262"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2" y="-7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CC85665-2611-49F4-AAA1-9A697F821610}" type="datetimeFigureOut">
              <a:rPr lang="ar-EG" smtClean="0"/>
              <a:t>22/07/1441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507C658-2C44-4951-990D-6EDBEBE7C3A3}" type="slidenum">
              <a:rPr lang="ar-EG" smtClean="0"/>
              <a:t>‹#›</a:t>
            </a:fld>
            <a:endParaRPr lang="ar-EG"/>
          </a:p>
        </p:txBody>
      </p:sp>
    </p:spTree>
    <p:extLst>
      <p:ext uri="{BB962C8B-B14F-4D97-AF65-F5344CB8AC3E}">
        <p14:creationId xmlns:p14="http://schemas.microsoft.com/office/powerpoint/2010/main" val="33943310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DE3C18C4-03BD-450E-9169-52820C85F59B}" type="slidenum">
              <a:rPr lang="ar-EG" smtClean="0">
                <a:solidFill>
                  <a:prstClr val="black"/>
                </a:solidFill>
              </a:rPr>
              <a:pPr/>
              <a:t>1</a:t>
            </a:fld>
            <a:endParaRPr lang="ar-EG">
              <a:solidFill>
                <a:prstClr val="black"/>
              </a:solidFill>
            </a:endParaRPr>
          </a:p>
        </p:txBody>
      </p:sp>
    </p:spTree>
    <p:extLst>
      <p:ext uri="{BB962C8B-B14F-4D97-AF65-F5344CB8AC3E}">
        <p14:creationId xmlns:p14="http://schemas.microsoft.com/office/powerpoint/2010/main" val="273555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43000" y="685800"/>
            <a:ext cx="4572000" cy="3429000"/>
          </a:xfrm>
          <a:ln/>
        </p:spPr>
      </p:sp>
      <p:sp>
        <p:nvSpPr>
          <p:cNvPr id="1228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FFFFFF"/>
              </a:solidFill>
            </a:endParaRPr>
          </a:p>
        </p:txBody>
      </p:sp>
      <p:sp>
        <p:nvSpPr>
          <p:cNvPr id="19" name="Footer Placeholder 18"/>
          <p:cNvSpPr>
            <a:spLocks noGrp="1"/>
          </p:cNvSpPr>
          <p:nvPr>
            <p:ph type="ftr" sz="quarter" idx="11"/>
          </p:nvPr>
        </p:nvSpPr>
        <p:spPr/>
        <p:txBody>
          <a:bodyPr/>
          <a:lstStyle/>
          <a:p>
            <a:endParaRPr lang="en-US">
              <a:solidFill>
                <a:srgbClr val="FFFFFF"/>
              </a:solidFill>
            </a:endParaRPr>
          </a:p>
        </p:txBody>
      </p:sp>
      <p:sp>
        <p:nvSpPr>
          <p:cNvPr id="27" name="Slide Number Placeholder 26"/>
          <p:cNvSpPr>
            <a:spLocks noGrp="1"/>
          </p:cNvSpPr>
          <p:nvPr>
            <p:ph type="sldNum" sz="quarter" idx="12"/>
          </p:nvPr>
        </p:nvSpPr>
        <p:spPr/>
        <p:txBody>
          <a:bodyPr/>
          <a:lstStyle/>
          <a:p>
            <a:fld id="{D77123DC-9BB2-4440-8F82-A583B9ED13F7}"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20640947"/>
      </p:ext>
    </p:extLst>
  </p:cSld>
  <p:clrMapOvr>
    <a:masterClrMapping/>
  </p:clrMapOvr>
  <p:transition>
    <p:cover dir="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34C9559-5D72-4220-A1F2-CF15F6A733A9}"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92732738"/>
      </p:ext>
    </p:extLst>
  </p:cSld>
  <p:clrMapOvr>
    <a:masterClrMapping/>
  </p:clrMapOvr>
  <p:transition>
    <p:cover dir="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70F76A7F-1313-410C-A9FC-9C5B0DD3143F}"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11220341"/>
      </p:ext>
    </p:extLst>
  </p:cSld>
  <p:clrMapOvr>
    <a:masterClrMapping/>
  </p:clrMapOvr>
  <p:transition>
    <p:cover dir="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32ECAEA-F96D-4DDB-85A7-7866DE1AAA0D}"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44939733"/>
      </p:ext>
    </p:extLst>
  </p:cSld>
  <p:clrMapOvr>
    <a:masterClrMapping/>
  </p:clrMapOvr>
  <p:transition>
    <p:cover dir="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9A8E623B-DA52-4B44-98D5-D816C76227D8}"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69815751"/>
      </p:ext>
    </p:extLst>
  </p:cSld>
  <p:clrMapOvr>
    <a:masterClrMapping/>
  </p:clrMapOvr>
  <p:transition>
    <p:cover dir="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A6AE1335-833F-41FE-9E65-BBE90FE2DDDA}"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76785647"/>
      </p:ext>
    </p:extLst>
  </p:cSld>
  <p:clrMapOvr>
    <a:masterClrMapping/>
  </p:clrMapOvr>
  <p:transition>
    <p:cover dir="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15CEE3D4-E238-479E-BE17-CFB9B65DF083}"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63961579"/>
      </p:ext>
    </p:extLst>
  </p:cSld>
  <p:clrMapOvr>
    <a:masterClrMapping/>
  </p:clrMapOvr>
  <p:transition>
    <p:cover dir="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80A397E3-7516-4F52-8040-6006C3FA42D2}"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69967027"/>
      </p:ext>
    </p:extLst>
  </p:cSld>
  <p:clrMapOvr>
    <a:masterClrMapping/>
  </p:clrMapOvr>
  <p:transition>
    <p:cover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8077200" y="6356351"/>
            <a:ext cx="609600" cy="365125"/>
          </a:xfrm>
        </p:spPr>
        <p:txBody>
          <a:bodyPr/>
          <a:lstStyle/>
          <a:p>
            <a:fld id="{9B5CDC89-FBD1-47F6-BA93-DEE6EC3C1B2C}" type="slidenum">
              <a:rPr lang="ar-SA" smtClean="0">
                <a:solidFill>
                  <a:srgbClr val="FFFFFF"/>
                </a:solidFill>
              </a:rPr>
              <a:pPr/>
              <a:t>‹#›</a:t>
            </a:fld>
            <a:endParaRPr lang="en-US">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1702525837"/>
      </p:ext>
    </p:extLst>
  </p:cSld>
  <p:clrMapOvr>
    <a:masterClrMapping/>
  </p:clrMapOvr>
  <p:transition>
    <p:cover dir="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07C79477-7AA2-499C-AE05-BE04ACBFB724}"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5974452"/>
      </p:ext>
    </p:extLst>
  </p:cSld>
  <p:clrMapOvr>
    <a:masterClrMapping/>
  </p:clrMapOvr>
  <p:transition>
    <p:cover dir="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F2CAF1A-A81B-4D78-8538-FDC1CCE2AF3B}" type="slidenum">
              <a:rPr lang="ar-SA"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39397254"/>
      </p:ext>
    </p:extLst>
  </p:cSld>
  <p:clrMapOvr>
    <a:masterClrMapping/>
  </p:clrMapOvr>
  <p:transition>
    <p:cover dir="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981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3/16/2020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solidFill>
                <a:srgbClr val="94C600"/>
              </a:solidFill>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solidFill>
                  <a:srgbClr val="94C600"/>
                </a:solidFill>
              </a:rPr>
              <a:pPr/>
              <a:t>‹#›</a:t>
            </a:fld>
            <a:endParaRPr lang="en-US">
              <a:solidFill>
                <a:srgbClr val="94C6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extLst/>
          </a:lstStyle>
          <a:p>
            <a:endParaRPr lang="en-US">
              <a:solidFill>
                <a:srgbClr val="94C600"/>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94C600"/>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extLst/>
          </a:lstStyle>
          <a:p>
            <a:endParaRPr lang="en-US">
              <a:solidFill>
                <a:srgbClr val="94C600"/>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3/16/2020</a:t>
            </a:fld>
            <a:endParaRPr lang="en-US"/>
          </a:p>
        </p:txBody>
      </p:sp>
      <p:sp>
        <p:nvSpPr>
          <p:cNvPr id="8" name="Footer Placeholder 7"/>
          <p:cNvSpPr>
            <a:spLocks noGrp="1"/>
          </p:cNvSpPr>
          <p:nvPr>
            <p:ph type="ftr" sz="quarter" idx="11"/>
          </p:nvPr>
        </p:nvSpPr>
        <p:spPr/>
        <p:txBody>
          <a:bodyPr/>
          <a:lstStyle>
            <a:extLst/>
          </a:lstStyle>
          <a:p>
            <a:endParaRPr lang="en-US">
              <a:solidFill>
                <a:srgbClr val="94C600"/>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3/16/2020</a:t>
            </a:fld>
            <a:endParaRPr lang="en-US"/>
          </a:p>
        </p:txBody>
      </p:sp>
      <p:sp>
        <p:nvSpPr>
          <p:cNvPr id="4" name="Footer Placeholder 3"/>
          <p:cNvSpPr>
            <a:spLocks noGrp="1"/>
          </p:cNvSpPr>
          <p:nvPr>
            <p:ph type="ftr" sz="quarter" idx="11"/>
          </p:nvPr>
        </p:nvSpPr>
        <p:spPr/>
        <p:txBody>
          <a:bodyPr/>
          <a:lstStyle>
            <a:extLst/>
          </a:lstStyle>
          <a:p>
            <a:endParaRPr lang="en-US">
              <a:solidFill>
                <a:srgbClr val="94C600"/>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3/16/2020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94C600"/>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extLst/>
          </a:lstStyle>
          <a:p>
            <a:endParaRPr lang="en-US">
              <a:solidFill>
                <a:srgbClr val="94C600"/>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extLst/>
          </a:lstStyle>
          <a:p>
            <a:endParaRPr lang="en-US">
              <a:solidFill>
                <a:srgbClr val="94C600"/>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extLst/>
          </a:lstStyle>
          <a:p>
            <a:endParaRPr lang="en-US">
              <a:solidFill>
                <a:srgbClr val="94C600"/>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94C600"/>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smtClean="0">
              <a:solidFill>
                <a:srgbClr val="FFFFFF"/>
              </a:solidFill>
            </a:endParaRPr>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smtClean="0">
              <a:solidFill>
                <a:srgbClr val="FFFFFF"/>
              </a:solidFill>
            </a:endParaRPr>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9A0E5A7C-3188-4FE8-924E-4658A8154737}" type="slidenum">
              <a:rPr lang="ar-SA" smtClean="0">
                <a:solidFill>
                  <a:srgbClr val="FFFFFF"/>
                </a:solidFill>
              </a:rPr>
              <a:pPr fontAlgn="base">
                <a:spcBef>
                  <a:spcPct val="0"/>
                </a:spcBef>
                <a:spcAft>
                  <a:spcPct val="0"/>
                </a:spcAft>
              </a:pPr>
              <a:t>‹#›</a:t>
            </a:fld>
            <a:endParaRPr lang="en-US" smtClean="0">
              <a:solidFill>
                <a:srgbClr val="FFFFFF"/>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extLst>
      <p:ext uri="{BB962C8B-B14F-4D97-AF65-F5344CB8AC3E}">
        <p14:creationId xmlns:p14="http://schemas.microsoft.com/office/powerpoint/2010/main" val="5387157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cover dir="rd"/>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3/16/2020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085" y="171450"/>
            <a:ext cx="1110059" cy="4959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206" y="120040"/>
            <a:ext cx="1444457" cy="4959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6" name="TextBox 25"/>
          <p:cNvSpPr txBox="1"/>
          <p:nvPr/>
        </p:nvSpPr>
        <p:spPr>
          <a:xfrm>
            <a:off x="353864" y="425846"/>
            <a:ext cx="8432800" cy="107721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u="sng">
                <a:solidFill>
                  <a:schemeClr val="tx1"/>
                </a:solidFill>
                <a:latin typeface="Times New Roman" pitchFamily="18" charset="0"/>
                <a:cs typeface="Arial" pitchFamily="34" charset="0"/>
              </a:defRPr>
            </a:lvl1pPr>
            <a:lvl2pPr marL="742950" indent="-285750" eaLnBrk="0" hangingPunct="0">
              <a:defRPr u="sng">
                <a:solidFill>
                  <a:schemeClr val="tx1"/>
                </a:solidFill>
                <a:latin typeface="Times New Roman" pitchFamily="18" charset="0"/>
                <a:cs typeface="Arial" pitchFamily="34" charset="0"/>
              </a:defRPr>
            </a:lvl2pPr>
            <a:lvl3pPr marL="1143000" indent="-228600" eaLnBrk="0" hangingPunct="0">
              <a:defRPr u="sng">
                <a:solidFill>
                  <a:schemeClr val="tx1"/>
                </a:solidFill>
                <a:latin typeface="Times New Roman" pitchFamily="18" charset="0"/>
                <a:cs typeface="Arial" pitchFamily="34" charset="0"/>
              </a:defRPr>
            </a:lvl3pPr>
            <a:lvl4pPr marL="1600200" indent="-228600" eaLnBrk="0" hangingPunct="0">
              <a:defRPr u="sng">
                <a:solidFill>
                  <a:schemeClr val="tx1"/>
                </a:solidFill>
                <a:latin typeface="Times New Roman" pitchFamily="18" charset="0"/>
                <a:cs typeface="Arial" pitchFamily="34" charset="0"/>
              </a:defRPr>
            </a:lvl4pPr>
            <a:lvl5pPr marL="2057400" indent="-228600" eaLnBrk="0" hangingPunct="0">
              <a:defRPr u="sng">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9pPr>
          </a:lstStyle>
          <a:p>
            <a:pPr algn="ctr" rtl="1" eaLnBrk="1" hangingPunct="1">
              <a:defRPr/>
            </a:pPr>
            <a:r>
              <a:rPr lang="ar-EG" sz="3200" b="1" u="none" kern="0" spc="50" dirty="0" smtClean="0">
                <a:ln w="11430"/>
                <a:solidFill>
                  <a:prstClr val="black"/>
                </a:solidFill>
                <a:effectLst>
                  <a:outerShdw blurRad="76200" dist="50800" dir="5400000" algn="tl" rotWithShape="0">
                    <a:srgbClr val="000000">
                      <a:alpha val="65000"/>
                    </a:srgbClr>
                  </a:outerShdw>
                </a:effectLst>
                <a:latin typeface="ZWAdobeF" pitchFamily="2" charset="0"/>
              </a:rPr>
              <a:t>تطبيقات طرق تدريس الرياضات المائية</a:t>
            </a:r>
          </a:p>
          <a:p>
            <a:pPr algn="ctr" rtl="1" eaLnBrk="1" hangingPunct="1">
              <a:defRPr/>
            </a:pPr>
            <a:r>
              <a:rPr lang="ar-EG" sz="3200" b="1" u="none" kern="0" spc="50" dirty="0" smtClean="0">
                <a:ln w="11430"/>
                <a:solidFill>
                  <a:prstClr val="black"/>
                </a:solidFill>
                <a:effectLst>
                  <a:outerShdw blurRad="76200" dist="50800" dir="5400000" algn="tl" rotWithShape="0">
                    <a:srgbClr val="000000">
                      <a:alpha val="65000"/>
                    </a:srgbClr>
                  </a:outerShdw>
                </a:effectLst>
                <a:latin typeface="ZWAdobeF" pitchFamily="2" charset="0"/>
              </a:rPr>
              <a:t>(المحاضرة الخامسة)</a:t>
            </a:r>
            <a:endParaRPr lang="en-US" sz="3200" b="1" u="none" kern="0" spc="50" dirty="0">
              <a:ln w="11430"/>
              <a:solidFill>
                <a:prstClr val="black"/>
              </a:solidFill>
              <a:effectLst>
                <a:outerShdw blurRad="76200" dist="50800" dir="5400000" algn="tl" rotWithShape="0">
                  <a:srgbClr val="000000">
                    <a:alpha val="65000"/>
                  </a:srgbClr>
                </a:outerShdw>
              </a:effectLst>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7510" y="1657350"/>
            <a:ext cx="5054604"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6664" y="5233360"/>
            <a:ext cx="8713936" cy="1027974"/>
          </a:xfrm>
          <a:prstGeom prst="rect">
            <a:avLst/>
          </a:prstGeom>
          <a:solidFill>
            <a:schemeClr val="accent2"/>
          </a:solidFill>
        </p:spPr>
        <p:txBody>
          <a:bodyPr wrap="square">
            <a:spAutoFit/>
          </a:bodyPr>
          <a:lstStyle/>
          <a:p>
            <a:pPr algn="ctr" rtl="1" fontAlgn="base">
              <a:spcBef>
                <a:spcPct val="20000"/>
              </a:spcBef>
              <a:spcAft>
                <a:spcPct val="0"/>
              </a:spcAft>
              <a:defRPr/>
            </a:pPr>
            <a:r>
              <a:rPr lang="ar-EG" sz="3200" b="1" kern="0" dirty="0">
                <a:ln w="12700">
                  <a:solidFill>
                    <a:srgbClr val="002060"/>
                  </a:solidFill>
                  <a:prstDash val="solid"/>
                </a:ln>
                <a:solidFill>
                  <a:prstClr val="black">
                    <a:lumMod val="95000"/>
                    <a:lumOff val="5000"/>
                  </a:prstClr>
                </a:solidFill>
                <a:latin typeface="Arial"/>
                <a:cs typeface="MCS Jeddah S_U normal." pitchFamily="2" charset="-78"/>
              </a:rPr>
              <a:t>د/ هيثم محمد أحمد </a:t>
            </a:r>
            <a:r>
              <a:rPr lang="ar-EG" sz="3200" b="1" kern="0" dirty="0" smtClean="0">
                <a:ln w="12700">
                  <a:solidFill>
                    <a:srgbClr val="002060"/>
                  </a:solidFill>
                  <a:prstDash val="solid"/>
                </a:ln>
                <a:solidFill>
                  <a:prstClr val="black">
                    <a:lumMod val="95000"/>
                    <a:lumOff val="5000"/>
                  </a:prstClr>
                </a:solidFill>
                <a:latin typeface="Arial"/>
                <a:cs typeface="MCS Jeddah S_U normal." pitchFamily="2" charset="-78"/>
              </a:rPr>
              <a:t>حسنين</a:t>
            </a:r>
            <a:endParaRPr lang="en-US" sz="3200" b="1" kern="0" dirty="0">
              <a:ln w="12700">
                <a:solidFill>
                  <a:srgbClr val="002060"/>
                </a:solidFill>
                <a:prstDash val="solid"/>
              </a:ln>
              <a:solidFill>
                <a:prstClr val="black">
                  <a:lumMod val="95000"/>
                  <a:lumOff val="5000"/>
                </a:prstClr>
              </a:solidFill>
              <a:latin typeface="Arial"/>
              <a:cs typeface="MCS Jeddah S_U normal." pitchFamily="2" charset="-78"/>
            </a:endParaRPr>
          </a:p>
          <a:p>
            <a:pPr algn="ctr" rtl="1" fontAlgn="base">
              <a:spcBef>
                <a:spcPct val="20000"/>
              </a:spcBef>
              <a:spcAft>
                <a:spcPct val="0"/>
              </a:spcAft>
              <a:defRPr/>
            </a:pPr>
            <a:r>
              <a:rPr lang="ar-EG" sz="2400" kern="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أستاذ مساعد بقسم </a:t>
            </a:r>
            <a:r>
              <a:rPr lang="ar-EG" sz="2400" kern="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نظريات وتطبيقات الرياضات </a:t>
            </a:r>
            <a:r>
              <a:rPr lang="ar-EG" sz="2400" kern="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المائية, كلية </a:t>
            </a:r>
            <a:r>
              <a:rPr lang="ar-EG" sz="2400" kern="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التربية الرياضية للبنين – جامعة بنها</a:t>
            </a:r>
            <a:endParaRPr lang="en-US" sz="2400" kern="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endParaRP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9458" y="3657600"/>
            <a:ext cx="2530142"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D:\اعداد\الجميع سابقا\احمد عيد\هيثم\صور\IMG_131051647733705.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9458" y="1657350"/>
            <a:ext cx="2530142"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D:\اعداد\الجميع سابقا\احمد عيد\هيثم\صور\.facebook_147079301704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4995" y="1657350"/>
            <a:ext cx="2514604"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2216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
            <a:ext cx="9144000" cy="6740307"/>
          </a:xfrm>
          <a:prstGeom prst="rect">
            <a:avLst/>
          </a:prstGeom>
        </p:spPr>
        <p:txBody>
          <a:bodyPr wrap="square">
            <a:spAutoFit/>
          </a:bodyPr>
          <a:lstStyle/>
          <a:p>
            <a:pPr algn="r" rtl="1">
              <a:lnSpc>
                <a:spcPct val="150000"/>
              </a:lnSpc>
            </a:pPr>
            <a:endParaRPr lang="en-US" sz="2400" b="1" dirty="0">
              <a:solidFill>
                <a:prstClr val="white"/>
              </a:solidFill>
            </a:endParaRPr>
          </a:p>
          <a:p>
            <a:pPr algn="r" rtl="1">
              <a:lnSpc>
                <a:spcPct val="150000"/>
              </a:lnSpc>
            </a:pPr>
            <a:r>
              <a:rPr lang="ar-SA" sz="2400" b="1" dirty="0" smtClean="0">
                <a:solidFill>
                  <a:prstClr val="white"/>
                </a:solidFill>
              </a:rPr>
              <a:t>•انه </a:t>
            </a:r>
            <a:r>
              <a:rPr lang="ar-SA" sz="2400" b="1" dirty="0">
                <a:solidFill>
                  <a:prstClr val="white"/>
                </a:solidFill>
              </a:rPr>
              <a:t>تعلم  فعال ناتج عن تدريس فعال فى تحقيق العديد من الاهداف فى الجوانب المعرفية والمهارات والمستويات العليا من التفكير .</a:t>
            </a:r>
            <a:endParaRPr lang="en-US" sz="2400" b="1" dirty="0">
              <a:solidFill>
                <a:prstClr val="white"/>
              </a:solidFill>
            </a:endParaRPr>
          </a:p>
          <a:p>
            <a:pPr algn="r" rtl="1">
              <a:lnSpc>
                <a:spcPct val="150000"/>
              </a:lnSpc>
            </a:pPr>
            <a:r>
              <a:rPr lang="ar-SA" sz="2400" b="1" dirty="0" smtClean="0">
                <a:solidFill>
                  <a:prstClr val="white"/>
                </a:solidFill>
              </a:rPr>
              <a:t>•انه </a:t>
            </a:r>
            <a:r>
              <a:rPr lang="ar-SA" sz="2400" b="1" dirty="0">
                <a:solidFill>
                  <a:prstClr val="white"/>
                </a:solidFill>
              </a:rPr>
              <a:t>يؤدى الى تجانس افراد المجموعة بغض النظر عن الاختلاف فى النوع او الطبقة لان الكل يعمل معاً ، يجمعهم العمل ويدفعهم تحقيق أهدافه وهذا فى حد ذاته يحقق قيمة اجتماعية إنسانية .</a:t>
            </a:r>
            <a:endParaRPr lang="en-US" sz="2400" b="1" dirty="0">
              <a:solidFill>
                <a:prstClr val="white"/>
              </a:solidFill>
            </a:endParaRPr>
          </a:p>
          <a:p>
            <a:pPr algn="r" rtl="1">
              <a:lnSpc>
                <a:spcPct val="150000"/>
              </a:lnSpc>
            </a:pPr>
            <a:r>
              <a:rPr lang="ar-SA" sz="2400" b="1" dirty="0" smtClean="0">
                <a:solidFill>
                  <a:prstClr val="white"/>
                </a:solidFill>
              </a:rPr>
              <a:t>•انه </a:t>
            </a:r>
            <a:r>
              <a:rPr lang="ar-SA" sz="2400" b="1" dirty="0">
                <a:solidFill>
                  <a:prstClr val="white"/>
                </a:solidFill>
              </a:rPr>
              <a:t>يركز على الأنشطة الجماعية والتي تحتاج الى بناء وتخطيط قبل الشروع في تنفيذها، كما تحتاج إلى تخطيط  أدوات للمتابعة والتقويم وهنا نجد أن الطلاب لا يتعلمون فقط كيف يتعلمون ولكن يتعلمون أيضاً كيف يفكرون ويتعاونون .</a:t>
            </a:r>
            <a:endParaRPr lang="en-US" sz="2400" b="1" dirty="0">
              <a:solidFill>
                <a:prstClr val="white"/>
              </a:solidFill>
            </a:endParaRPr>
          </a:p>
          <a:p>
            <a:pPr algn="r" rtl="1">
              <a:lnSpc>
                <a:spcPct val="150000"/>
              </a:lnSpc>
            </a:pPr>
            <a:r>
              <a:rPr lang="ar-SA" sz="2400" b="1" dirty="0">
                <a:solidFill>
                  <a:prstClr val="white"/>
                </a:solidFill>
              </a:rPr>
              <a:t>• انه يقدم فرصاً للمناقشة الهادفة المرشدة ، وتبدل الرأى والفهم المشترك والتفكير بصوت عال، واحترام الرأى وتنمية مهارات الاستماع والتحدث ، ومهارات جمع المعلومات وتنظيمها وترتيبها وتوظيفها فى خدمة الموضوع .</a:t>
            </a:r>
            <a:endParaRPr lang="en-US" sz="2400" b="1" dirty="0">
              <a:solidFill>
                <a:prstClr val="white"/>
              </a:solidFill>
            </a:endParaRPr>
          </a:p>
        </p:txBody>
      </p:sp>
    </p:spTree>
    <p:extLst>
      <p:ext uri="{BB962C8B-B14F-4D97-AF65-F5344CB8AC3E}">
        <p14:creationId xmlns:p14="http://schemas.microsoft.com/office/powerpoint/2010/main" val="2998863212"/>
      </p:ext>
    </p:extLst>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WordArt 2"/>
          <p:cNvSpPr>
            <a:spLocks noChangeArrowheads="1" noChangeShapeType="1" noTextEdit="1"/>
          </p:cNvSpPr>
          <p:nvPr/>
        </p:nvSpPr>
        <p:spPr bwMode="auto">
          <a:xfrm>
            <a:off x="2411413" y="1485900"/>
            <a:ext cx="4176712" cy="7191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defRPr/>
            </a:pPr>
            <a:r>
              <a:rPr lang="en-US" sz="3600" u="sng" kern="10" dirty="0">
                <a:gradFill rotWithShape="1">
                  <a:gsLst>
                    <a:gs pos="0">
                      <a:srgbClr val="FFFF00"/>
                    </a:gs>
                    <a:gs pos="100000">
                      <a:srgbClr val="FF9933"/>
                    </a:gs>
                  </a:gsLst>
                  <a:path path="rect">
                    <a:fillToRect l="50000" t="50000" r="50000" b="50000"/>
                  </a:path>
                </a:gradFill>
                <a:effectLst>
                  <a:outerShdw dist="35921" dir="2700000" algn="ctr" rotWithShape="0">
                    <a:srgbClr val="000000">
                      <a:alpha val="79999"/>
                    </a:srgbClr>
                  </a:outerShdw>
                </a:effectLst>
                <a:latin typeface="Impact"/>
              </a:rPr>
              <a:t>Thank You</a:t>
            </a:r>
          </a:p>
        </p:txBody>
      </p:sp>
      <p:pic>
        <p:nvPicPr>
          <p:cNvPr id="87043" name="Picture 3" descr="ros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9926" y="4076701"/>
            <a:ext cx="18510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4" descr="ros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5275" y="4006851"/>
            <a:ext cx="1900239"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WordArt 5"/>
          <p:cNvSpPr>
            <a:spLocks noChangeArrowheads="1" noChangeShapeType="1" noTextEdit="1"/>
          </p:cNvSpPr>
          <p:nvPr/>
        </p:nvSpPr>
        <p:spPr bwMode="auto">
          <a:xfrm>
            <a:off x="3419477" y="404814"/>
            <a:ext cx="2232025"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fontAlgn="base">
              <a:spcBef>
                <a:spcPct val="0"/>
              </a:spcBef>
              <a:spcAft>
                <a:spcPct val="0"/>
              </a:spcAft>
              <a:defRPr/>
            </a:pPr>
            <a:r>
              <a:rPr lang="ar-EG" sz="3600" u="sng" kern="10">
                <a:gradFill rotWithShape="1">
                  <a:gsLst>
                    <a:gs pos="0">
                      <a:srgbClr val="FFE701"/>
                    </a:gs>
                    <a:gs pos="100000">
                      <a:srgbClr val="FE3E02"/>
                    </a:gs>
                  </a:gsLst>
                  <a:lin ang="5400000" scaled="1"/>
                </a:gradFill>
                <a:effectLst>
                  <a:prstShdw prst="shdw17" dist="17961" dir="2700000">
                    <a:srgbClr val="000000"/>
                  </a:prstShdw>
                </a:effectLst>
                <a:ea typeface="+mn-cs"/>
              </a:rPr>
              <a:t>شكرا</a:t>
            </a:r>
            <a:endParaRPr lang="en-US" sz="3600" u="sng" kern="10">
              <a:gradFill rotWithShape="1">
                <a:gsLst>
                  <a:gs pos="0">
                    <a:srgbClr val="FFE701"/>
                  </a:gs>
                  <a:gs pos="100000">
                    <a:srgbClr val="FE3E02"/>
                  </a:gs>
                </a:gsLst>
                <a:lin ang="5400000" scaled="1"/>
              </a:gradFill>
              <a:effectLst>
                <a:prstShdw prst="shdw17" dist="17961" dir="2700000">
                  <a:srgbClr val="000000"/>
                </a:prstShdw>
              </a:effectLst>
            </a:endParaRPr>
          </a:p>
        </p:txBody>
      </p:sp>
      <p:sp>
        <p:nvSpPr>
          <p:cNvPr id="87046" name="WordArt 6"/>
          <p:cNvSpPr>
            <a:spLocks noChangeArrowheads="1" noChangeShapeType="1" noTextEdit="1"/>
          </p:cNvSpPr>
          <p:nvPr/>
        </p:nvSpPr>
        <p:spPr bwMode="auto">
          <a:xfrm>
            <a:off x="2411413" y="6094413"/>
            <a:ext cx="4176712" cy="4302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defRPr/>
            </a:pPr>
            <a:r>
              <a:rPr lang="en-US" sz="3600" u="sng" kern="10" dirty="0">
                <a:gradFill rotWithShape="1">
                  <a:gsLst>
                    <a:gs pos="0">
                      <a:srgbClr val="FFFF00"/>
                    </a:gs>
                    <a:gs pos="100000">
                      <a:srgbClr val="FF9933"/>
                    </a:gs>
                  </a:gsLst>
                  <a:path path="rect">
                    <a:fillToRect l="50000" t="50000" r="50000" b="50000"/>
                  </a:path>
                </a:gradFill>
                <a:effectLst>
                  <a:prstShdw prst="shdw17" dist="17961" dir="2700000">
                    <a:srgbClr val="999900"/>
                  </a:prstShdw>
                </a:effectLst>
                <a:latin typeface="Impact"/>
              </a:rPr>
              <a:t>Thank  You</a:t>
            </a:r>
          </a:p>
        </p:txBody>
      </p:sp>
      <p:sp>
        <p:nvSpPr>
          <p:cNvPr id="117767" name="Text Box 7"/>
          <p:cNvSpPr txBox="1">
            <a:spLocks noChangeArrowheads="1"/>
          </p:cNvSpPr>
          <p:nvPr/>
        </p:nvSpPr>
        <p:spPr bwMode="auto">
          <a:xfrm>
            <a:off x="1476377" y="2436813"/>
            <a:ext cx="6048375" cy="3277820"/>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rtl="1" fontAlgn="base">
              <a:spcBef>
                <a:spcPct val="50000"/>
              </a:spcBef>
              <a:spcAft>
                <a:spcPct val="0"/>
              </a:spcAft>
            </a:pPr>
            <a:r>
              <a:rPr lang="ar-EG" altLang="en-US" sz="2400" b="1" dirty="0" smtClean="0">
                <a:solidFill>
                  <a:srgbClr val="FFFFFF"/>
                </a:solidFill>
                <a:latin typeface="Verdana" pitchFamily="34" charset="0"/>
                <a:ea typeface="PT Bold Heading"/>
                <a:cs typeface="PT Bold Heading"/>
              </a:rPr>
              <a:t>المادة العلمية على مسؤلية استاذ المقرر دون ادن مسؤولية على الجامعة والكليىة</a:t>
            </a:r>
          </a:p>
          <a:p>
            <a:pPr algn="ctr" rtl="1" fontAlgn="base">
              <a:spcBef>
                <a:spcPct val="50000"/>
              </a:spcBef>
              <a:spcAft>
                <a:spcPct val="0"/>
              </a:spcAft>
            </a:pPr>
            <a:r>
              <a:rPr lang="ar-EG" altLang="en-US" sz="2400" b="1" dirty="0" smtClean="0">
                <a:solidFill>
                  <a:srgbClr val="FFFFFF"/>
                </a:solidFill>
                <a:latin typeface="Verdana" pitchFamily="34" charset="0"/>
                <a:ea typeface="PT Bold Heading"/>
                <a:cs typeface="PT Bold Heading"/>
              </a:rPr>
              <a:t>مع تحياتى</a:t>
            </a:r>
          </a:p>
          <a:p>
            <a:pPr algn="ctr" rtl="1" fontAlgn="base">
              <a:spcBef>
                <a:spcPct val="50000"/>
              </a:spcBef>
              <a:spcAft>
                <a:spcPct val="0"/>
              </a:spcAft>
            </a:pPr>
            <a:r>
              <a:rPr lang="ar-EG" altLang="en-US" sz="2400" b="1" dirty="0" smtClean="0">
                <a:solidFill>
                  <a:prstClr val="black"/>
                </a:solidFill>
                <a:latin typeface="Verdana" pitchFamily="34" charset="0"/>
                <a:ea typeface="PT Bold Heading"/>
                <a:cs typeface="PT Bold Heading"/>
              </a:rPr>
              <a:t>دكتور</a:t>
            </a:r>
          </a:p>
          <a:p>
            <a:pPr algn="ctr" rtl="1" fontAlgn="base">
              <a:spcBef>
                <a:spcPct val="50000"/>
              </a:spcBef>
              <a:spcAft>
                <a:spcPct val="0"/>
              </a:spcAft>
            </a:pPr>
            <a:r>
              <a:rPr lang="ar-EG" altLang="en-US" sz="4000" b="1" dirty="0" smtClean="0">
                <a:solidFill>
                  <a:prstClr val="black"/>
                </a:solidFill>
                <a:latin typeface="Sakkal Majalla" pitchFamily="2" charset="-78"/>
                <a:ea typeface="PT Bold Heading"/>
                <a:cs typeface="Sakkal Majalla" pitchFamily="2" charset="-78"/>
              </a:rPr>
              <a:t>هيثم محمد </a:t>
            </a:r>
            <a:r>
              <a:rPr lang="ar-EG" altLang="en-US" sz="4000" b="1" dirty="0">
                <a:solidFill>
                  <a:prstClr val="black"/>
                </a:solidFill>
                <a:latin typeface="Sakkal Majalla" pitchFamily="2" charset="-78"/>
                <a:ea typeface="PT Bold Heading"/>
                <a:cs typeface="Sakkal Majalla" pitchFamily="2" charset="-78"/>
              </a:rPr>
              <a:t>أ</a:t>
            </a:r>
            <a:r>
              <a:rPr lang="ar-EG" altLang="en-US" sz="4000" b="1" dirty="0" smtClean="0">
                <a:solidFill>
                  <a:prstClr val="black"/>
                </a:solidFill>
                <a:latin typeface="Sakkal Majalla" pitchFamily="2" charset="-78"/>
                <a:ea typeface="PT Bold Heading"/>
                <a:cs typeface="Sakkal Majalla" pitchFamily="2" charset="-78"/>
              </a:rPr>
              <a:t>حمد حسنين</a:t>
            </a:r>
          </a:p>
          <a:p>
            <a:pPr algn="ctr" rtl="1" fontAlgn="base">
              <a:spcBef>
                <a:spcPct val="50000"/>
              </a:spcBef>
              <a:spcAft>
                <a:spcPct val="0"/>
              </a:spcAft>
            </a:pPr>
            <a:r>
              <a:rPr lang="en-US" altLang="en-US" sz="1800" b="1" dirty="0" smtClean="0">
                <a:solidFill>
                  <a:srgbClr val="FFFFFF"/>
                </a:solidFill>
              </a:rPr>
              <a:t>Hh_hhsh@yahoo.com</a:t>
            </a:r>
          </a:p>
        </p:txBody>
      </p:sp>
      <p:pic>
        <p:nvPicPr>
          <p:cNvPr id="117768" name="Picture 8" descr="hr"/>
          <p:cNvPicPr>
            <a:picLocks noChangeAspect="1" noChangeArrowheads="1" noCrop="1"/>
          </p:cNvPicPr>
          <p:nvPr/>
        </p:nvPicPr>
        <p:blipFill>
          <a:blip>
            <a:extLst>
              <a:ext uri="{28A0092B-C50C-407E-A947-70E740481C1C}">
                <a14:useLocalDpi xmlns:a14="http://schemas.microsoft.com/office/drawing/2010/main" val="0"/>
              </a:ext>
            </a:extLst>
          </a:blip>
          <a:srcRect/>
          <a:stretch>
            <a:fillRect/>
          </a:stretch>
        </p:blipFill>
        <p:spPr bwMode="auto">
          <a:xfrm>
            <a:off x="6648450" y="3709988"/>
            <a:ext cx="1276351"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9" name="Picture 9" descr="hr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66801" y="3709988"/>
            <a:ext cx="1276351"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0" name="Picture 10"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245476" y="836614"/>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1" name="Picture 11"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245476" y="22764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2" name="Picture 12"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245476" y="4367213"/>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3" name="Picture 13"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245476" y="5807075"/>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4" name="Picture 14"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52776"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5" name="Picture 15"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83113"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6" name="Picture 16"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2101"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7" name="Picture 17"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22439"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8" name="Picture 18"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991225"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9" name="Picture 19"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21564"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0" name="Picture 20"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52776"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1" name="Picture 21"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83113"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2" name="Picture 22"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2101"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3" name="Picture 23"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22439"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4" name="Picture 24"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991225"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5" name="Picture 25"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21564"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6" name="Picture 26"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68312" y="908051"/>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7" name="Picture 27"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68312" y="2347913"/>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8" name="Picture 28"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68312" y="4438651"/>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9" name="Picture 29" descr="lig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68312" y="5878514"/>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FDD8BE72-50D3-4637-A454-3596203D9F5E}" type="slidenum">
              <a:rPr lang="ar-SA" altLang="en-US" sz="1400" smtClean="0">
                <a:solidFill>
                  <a:srgbClr val="000000"/>
                </a:solidFill>
              </a:rPr>
              <a:pPr/>
              <a:t>11</a:t>
            </a:fld>
            <a:endParaRPr lang="en-US" altLang="en-US" sz="1400" smtClean="0">
              <a:solidFill>
                <a:srgbClr val="000000"/>
              </a:solidFill>
            </a:endParaRPr>
          </a:p>
        </p:txBody>
      </p:sp>
    </p:spTree>
    <p:extLst>
      <p:ext uri="{BB962C8B-B14F-4D97-AF65-F5344CB8AC3E}">
        <p14:creationId xmlns:p14="http://schemas.microsoft.com/office/powerpoint/2010/main" val="2737825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fade">
                                      <p:cBhvr>
                                        <p:cTn id="7" dur="2000"/>
                                        <p:tgtEl>
                                          <p:spTgt spid="87045"/>
                                        </p:tgtEl>
                                      </p:cBhvr>
                                    </p:animEffect>
                                    <p:anim calcmode="lin" valueType="num">
                                      <p:cBhvr>
                                        <p:cTn id="8" dur="2000" fill="hold"/>
                                        <p:tgtEl>
                                          <p:spTgt spid="87045"/>
                                        </p:tgtEl>
                                        <p:attrNameLst>
                                          <p:attrName>style.rotation</p:attrName>
                                        </p:attrNameLst>
                                      </p:cBhvr>
                                      <p:tavLst>
                                        <p:tav tm="0">
                                          <p:val>
                                            <p:fltVal val="720"/>
                                          </p:val>
                                        </p:tav>
                                        <p:tav tm="100000">
                                          <p:val>
                                            <p:fltVal val="0"/>
                                          </p:val>
                                        </p:tav>
                                      </p:tavLst>
                                    </p:anim>
                                    <p:anim calcmode="lin" valueType="num">
                                      <p:cBhvr>
                                        <p:cTn id="9" dur="2000" fill="hold"/>
                                        <p:tgtEl>
                                          <p:spTgt spid="87045"/>
                                        </p:tgtEl>
                                        <p:attrNameLst>
                                          <p:attrName>ppt_h</p:attrName>
                                        </p:attrNameLst>
                                      </p:cBhvr>
                                      <p:tavLst>
                                        <p:tav tm="0">
                                          <p:val>
                                            <p:fltVal val="0"/>
                                          </p:val>
                                        </p:tav>
                                        <p:tav tm="100000">
                                          <p:val>
                                            <p:strVal val="#ppt_h"/>
                                          </p:val>
                                        </p:tav>
                                      </p:tavLst>
                                    </p:anim>
                                    <p:anim calcmode="lin" valueType="num">
                                      <p:cBhvr>
                                        <p:cTn id="10" dur="2000" fill="hold"/>
                                        <p:tgtEl>
                                          <p:spTgt spid="87045"/>
                                        </p:tgtEl>
                                        <p:attrNameLst>
                                          <p:attrName>ppt_w</p:attrName>
                                        </p:attrNameLst>
                                      </p:cBhvr>
                                      <p:tavLst>
                                        <p:tav tm="0">
                                          <p:val>
                                            <p:fltVal val="0"/>
                                          </p:val>
                                        </p:tav>
                                        <p:tav tm="100000">
                                          <p:val>
                                            <p:strVal val="#ppt_w"/>
                                          </p:val>
                                        </p:tav>
                                      </p:tavLst>
                                    </p:anim>
                                  </p:childTnLst>
                                </p:cTn>
                              </p:par>
                              <p:par>
                                <p:cTn id="11" presetID="48" presetClass="entr" presetSubtype="0" accel="50000" fill="hold" nodeType="withEffect">
                                  <p:stCondLst>
                                    <p:cond delay="0"/>
                                  </p:stCondLst>
                                  <p:childTnLst>
                                    <p:set>
                                      <p:cBhvr>
                                        <p:cTn id="12" dur="1" fill="hold">
                                          <p:stCondLst>
                                            <p:cond delay="0"/>
                                          </p:stCondLst>
                                        </p:cTn>
                                        <p:tgtEl>
                                          <p:spTgt spid="87042"/>
                                        </p:tgtEl>
                                        <p:attrNameLst>
                                          <p:attrName>style.visibility</p:attrName>
                                        </p:attrNameLst>
                                      </p:cBhvr>
                                      <p:to>
                                        <p:strVal val="visible"/>
                                      </p:to>
                                    </p:set>
                                    <p:anim calcmode="lin" valueType="num">
                                      <p:cBhvr>
                                        <p:cTn id="13" dur="2000" fill="hold"/>
                                        <p:tgtEl>
                                          <p:spTgt spid="870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2000" fill="hold"/>
                                        <p:tgtEl>
                                          <p:spTgt spid="87042"/>
                                        </p:tgtEl>
                                        <p:attrNameLst>
                                          <p:attrName>ppt_x</p:attrName>
                                        </p:attrNameLst>
                                      </p:cBhvr>
                                      <p:tavLst>
                                        <p:tav tm="0">
                                          <p:val>
                                            <p:fltVal val="-1"/>
                                          </p:val>
                                        </p:tav>
                                        <p:tav tm="50000">
                                          <p:val>
                                            <p:fltVal val="0.95"/>
                                          </p:val>
                                        </p:tav>
                                        <p:tav tm="100000">
                                          <p:val>
                                            <p:strVal val="#ppt_x"/>
                                          </p:val>
                                        </p:tav>
                                      </p:tavLst>
                                    </p:anim>
                                    <p:anim calcmode="lin" valueType="num">
                                      <p:cBhvr>
                                        <p:cTn id="15" dur="2000" fill="hold"/>
                                        <p:tgtEl>
                                          <p:spTgt spid="87042"/>
                                        </p:tgtEl>
                                        <p:attrNameLst>
                                          <p:attrName>ppt_y</p:attrName>
                                        </p:attrNameLst>
                                      </p:cBhvr>
                                      <p:tavLst>
                                        <p:tav tm="0">
                                          <p:val>
                                            <p:strVal val="#ppt_y"/>
                                          </p:val>
                                        </p:tav>
                                        <p:tav tm="100000">
                                          <p:val>
                                            <p:strVal val="#ppt_y"/>
                                          </p:val>
                                        </p:tav>
                                      </p:tavLst>
                                    </p:anim>
                                    <p:animEffect transition="in" filter="fade">
                                      <p:cBhvr>
                                        <p:cTn id="16" dur="2000"/>
                                        <p:tgtEl>
                                          <p:spTgt spid="87042"/>
                                        </p:tgtEl>
                                      </p:cBhvr>
                                    </p:animEffect>
                                  </p:childTnLst>
                                </p:cTn>
                              </p:par>
                            </p:childTnLst>
                          </p:cTn>
                        </p:par>
                        <p:par>
                          <p:cTn id="17" fill="hold" nodeType="afterGroup">
                            <p:stCondLst>
                              <p:cond delay="2000"/>
                            </p:stCondLst>
                            <p:childTnLst>
                              <p:par>
                                <p:cTn id="18" presetID="2" presetClass="entr" presetSubtype="9" fill="hold" nodeType="afterEffect">
                                  <p:stCondLst>
                                    <p:cond delay="0"/>
                                  </p:stCondLst>
                                  <p:childTnLst>
                                    <p:set>
                                      <p:cBhvr>
                                        <p:cTn id="19" dur="1" fill="hold">
                                          <p:stCondLst>
                                            <p:cond delay="0"/>
                                          </p:stCondLst>
                                        </p:cTn>
                                        <p:tgtEl>
                                          <p:spTgt spid="87043"/>
                                        </p:tgtEl>
                                        <p:attrNameLst>
                                          <p:attrName>style.visibility</p:attrName>
                                        </p:attrNameLst>
                                      </p:cBhvr>
                                      <p:to>
                                        <p:strVal val="visible"/>
                                      </p:to>
                                    </p:set>
                                    <p:anim calcmode="lin" valueType="num">
                                      <p:cBhvr additive="base">
                                        <p:cTn id="20" dur="2000" fill="hold"/>
                                        <p:tgtEl>
                                          <p:spTgt spid="87043"/>
                                        </p:tgtEl>
                                        <p:attrNameLst>
                                          <p:attrName>ppt_x</p:attrName>
                                        </p:attrNameLst>
                                      </p:cBhvr>
                                      <p:tavLst>
                                        <p:tav tm="0">
                                          <p:val>
                                            <p:strVal val="0-#ppt_w/2"/>
                                          </p:val>
                                        </p:tav>
                                        <p:tav tm="100000">
                                          <p:val>
                                            <p:strVal val="#ppt_x"/>
                                          </p:val>
                                        </p:tav>
                                      </p:tavLst>
                                    </p:anim>
                                    <p:anim calcmode="lin" valueType="num">
                                      <p:cBhvr additive="base">
                                        <p:cTn id="21" dur="2000" fill="hold"/>
                                        <p:tgtEl>
                                          <p:spTgt spid="87043"/>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stCondLst>
                                    <p:cond delay="0"/>
                                  </p:stCondLst>
                                  <p:childTnLst>
                                    <p:set>
                                      <p:cBhvr>
                                        <p:cTn id="23" dur="1" fill="hold">
                                          <p:stCondLst>
                                            <p:cond delay="0"/>
                                          </p:stCondLst>
                                        </p:cTn>
                                        <p:tgtEl>
                                          <p:spTgt spid="87044"/>
                                        </p:tgtEl>
                                        <p:attrNameLst>
                                          <p:attrName>style.visibility</p:attrName>
                                        </p:attrNameLst>
                                      </p:cBhvr>
                                      <p:to>
                                        <p:strVal val="visible"/>
                                      </p:to>
                                    </p:set>
                                    <p:anim calcmode="lin" valueType="num">
                                      <p:cBhvr additive="base">
                                        <p:cTn id="24" dur="2000" fill="hold"/>
                                        <p:tgtEl>
                                          <p:spTgt spid="87044"/>
                                        </p:tgtEl>
                                        <p:attrNameLst>
                                          <p:attrName>ppt_x</p:attrName>
                                        </p:attrNameLst>
                                      </p:cBhvr>
                                      <p:tavLst>
                                        <p:tav tm="0">
                                          <p:val>
                                            <p:strVal val="1+#ppt_w/2"/>
                                          </p:val>
                                        </p:tav>
                                        <p:tav tm="100000">
                                          <p:val>
                                            <p:strVal val="#ppt_x"/>
                                          </p:val>
                                        </p:tav>
                                      </p:tavLst>
                                    </p:anim>
                                    <p:anim calcmode="lin" valueType="num">
                                      <p:cBhvr additive="base">
                                        <p:cTn id="25" dur="2000" fill="hold"/>
                                        <p:tgtEl>
                                          <p:spTgt spid="87044"/>
                                        </p:tgtEl>
                                        <p:attrNameLst>
                                          <p:attrName>ppt_y</p:attrName>
                                        </p:attrNameLst>
                                      </p:cBhvr>
                                      <p:tavLst>
                                        <p:tav tm="0">
                                          <p:val>
                                            <p:strVal val="0-#ppt_h/2"/>
                                          </p:val>
                                        </p:tav>
                                        <p:tav tm="100000">
                                          <p:val>
                                            <p:strVal val="#ppt_y"/>
                                          </p:val>
                                        </p:tav>
                                      </p:tavLst>
                                    </p:anim>
                                  </p:childTnLst>
                                </p:cTn>
                              </p:par>
                              <p:par>
                                <p:cTn id="26" presetID="48" presetClass="entr" presetSubtype="0" accel="50000" fill="hold" nodeType="withEffect">
                                  <p:stCondLst>
                                    <p:cond delay="0"/>
                                  </p:stCondLst>
                                  <p:childTnLst>
                                    <p:set>
                                      <p:cBhvr>
                                        <p:cTn id="27" dur="1" fill="hold">
                                          <p:stCondLst>
                                            <p:cond delay="0"/>
                                          </p:stCondLst>
                                        </p:cTn>
                                        <p:tgtEl>
                                          <p:spTgt spid="87046"/>
                                        </p:tgtEl>
                                        <p:attrNameLst>
                                          <p:attrName>style.visibility</p:attrName>
                                        </p:attrNameLst>
                                      </p:cBhvr>
                                      <p:to>
                                        <p:strVal val="visible"/>
                                      </p:to>
                                    </p:set>
                                    <p:anim calcmode="lin" valueType="num">
                                      <p:cBhvr>
                                        <p:cTn id="28" dur="2000" fill="hold"/>
                                        <p:tgtEl>
                                          <p:spTgt spid="870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2000" fill="hold"/>
                                        <p:tgtEl>
                                          <p:spTgt spid="87046"/>
                                        </p:tgtEl>
                                        <p:attrNameLst>
                                          <p:attrName>ppt_x</p:attrName>
                                        </p:attrNameLst>
                                      </p:cBhvr>
                                      <p:tavLst>
                                        <p:tav tm="0">
                                          <p:val>
                                            <p:fltVal val="-1"/>
                                          </p:val>
                                        </p:tav>
                                        <p:tav tm="50000">
                                          <p:val>
                                            <p:fltVal val="0.95"/>
                                          </p:val>
                                        </p:tav>
                                        <p:tav tm="100000">
                                          <p:val>
                                            <p:strVal val="#ppt_x"/>
                                          </p:val>
                                        </p:tav>
                                      </p:tavLst>
                                    </p:anim>
                                    <p:anim calcmode="lin" valueType="num">
                                      <p:cBhvr>
                                        <p:cTn id="30" dur="2000" fill="hold"/>
                                        <p:tgtEl>
                                          <p:spTgt spid="87046"/>
                                        </p:tgtEl>
                                        <p:attrNameLst>
                                          <p:attrName>ppt_y</p:attrName>
                                        </p:attrNameLst>
                                      </p:cBhvr>
                                      <p:tavLst>
                                        <p:tav tm="0">
                                          <p:val>
                                            <p:strVal val="#ppt_y"/>
                                          </p:val>
                                        </p:tav>
                                        <p:tav tm="100000">
                                          <p:val>
                                            <p:strVal val="#ppt_y"/>
                                          </p:val>
                                        </p:tav>
                                      </p:tavLst>
                                    </p:anim>
                                    <p:animEffect transition="in" filter="fade">
                                      <p:cBhvr>
                                        <p:cTn id="31" dur="2000"/>
                                        <p:tgtEl>
                                          <p:spTgt spid="8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486400" y="0"/>
            <a:ext cx="0" cy="685800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13" descr="C:\Documents and Settings\Administrator\Desktop\New Folder (3)\Untitle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36220"/>
            <a:ext cx="32004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668" y="1823230"/>
            <a:ext cx="3087533" cy="2672570"/>
          </a:xfrm>
          <a:prstGeom prst="rect">
            <a:avLst/>
          </a:prstGeom>
        </p:spPr>
      </p:pic>
      <p:pic>
        <p:nvPicPr>
          <p:cNvPr id="12" name="Picture 12" descr="C:\Documents and Settings\Administrator\Desktop\i_icon_mini_login.gif">
            <a:hlinkClick r:id="" action="ppaction://hlinkshowjump?jump=nextslide"/>
            <a:hlinkHover r:id="" action="ppaction://noaction" highlightClick="1"/>
          </p:cNvPr>
          <p:cNvPicPr>
            <a:picLocks noChangeAspect="1" noChangeArrowheads="1"/>
          </p:cNvPicPr>
          <p:nvPr/>
        </p:nvPicPr>
        <p:blipFill>
          <a:blip r:embed="rId4">
            <a:lum contrast="40000"/>
            <a:extLst>
              <a:ext uri="{28A0092B-C50C-407E-A947-70E740481C1C}">
                <a14:useLocalDpi xmlns:a14="http://schemas.microsoft.com/office/drawing/2010/main" val="0"/>
              </a:ext>
            </a:extLst>
          </a:blip>
          <a:srcRect/>
          <a:stretch>
            <a:fillRect/>
          </a:stretch>
        </p:blipFill>
        <p:spPr bwMode="auto">
          <a:xfrm>
            <a:off x="6381033" y="5562601"/>
            <a:ext cx="1828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3" y="374650"/>
            <a:ext cx="5127628" cy="6102350"/>
          </a:xfrm>
          <a:prstGeom prst="rect">
            <a:avLst/>
          </a:prstGeom>
          <a:solidFill>
            <a:schemeClr val="accent3">
              <a:lumMod val="60000"/>
              <a:lumOff val="40000"/>
            </a:schemeClr>
          </a:solidFill>
          <a:ln>
            <a:solidFill>
              <a:schemeClr val="accent5">
                <a:lumMod val="60000"/>
                <a:lumOff val="40000"/>
              </a:schemeClr>
            </a:solidFill>
          </a:ln>
          <a:effectLst/>
          <a:extLst/>
        </p:spPr>
      </p:pic>
    </p:spTree>
    <p:extLst>
      <p:ext uri="{BB962C8B-B14F-4D97-AF65-F5344CB8AC3E}">
        <p14:creationId xmlns:p14="http://schemas.microsoft.com/office/powerpoint/2010/main" val="42795436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par>
                                <p:cTn id="18" presetID="23"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09600" y="228600"/>
            <a:ext cx="7848600" cy="6324600"/>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sz="2800" b="1" dirty="0" smtClean="0">
                <a:solidFill>
                  <a:prstClr val="black"/>
                </a:solidFill>
                <a:latin typeface="Arabic Typesetting" pitchFamily="66" charset="-78"/>
                <a:cs typeface="Arabic Typesetting" pitchFamily="66" charset="-78"/>
              </a:rPr>
              <a:t>أود </a:t>
            </a:r>
            <a:r>
              <a:rPr lang="ar-SA" sz="2800" b="1" dirty="0">
                <a:solidFill>
                  <a:prstClr val="black"/>
                </a:solidFill>
                <a:latin typeface="Arabic Typesetting" pitchFamily="66" charset="-78"/>
                <a:cs typeface="Arabic Typesetting" pitchFamily="66" charset="-78"/>
              </a:rPr>
              <a:t>أن أعبر بخالص شكري وتقدير إلى أستاذتنا ومعلمينا فكان عطاؤهم غير محدود مما كان له أكبر الأثر على هذا العمل ، فتعجز الكلمات عن شكرهم ولا أملك إلا أن أبشرهم بحديث سيدنا محمد </a:t>
            </a:r>
            <a:r>
              <a:rPr lang="ar-SA" sz="2800" b="1" dirty="0" smtClean="0">
                <a:solidFill>
                  <a:prstClr val="black"/>
                </a:solidFill>
                <a:latin typeface="Arabic Typesetting" pitchFamily="66" charset="-78"/>
                <a:cs typeface="Arabic Typesetting" pitchFamily="66" charset="-78"/>
              </a:rPr>
              <a:t>صل الله </a:t>
            </a:r>
            <a:r>
              <a:rPr lang="ar-SA" sz="2800" b="1" dirty="0">
                <a:solidFill>
                  <a:prstClr val="black"/>
                </a:solidFill>
                <a:latin typeface="Arabic Typesetting" pitchFamily="66" charset="-78"/>
                <a:cs typeface="Arabic Typesetting" pitchFamily="66" charset="-78"/>
              </a:rPr>
              <a:t>عليه وسلم “يحشر قوم من أمتي على منابر من النور، يمرون على الصراط كالبرق الخاطف، تخشع له الأبصار، ما هم بالأنبياء، وما هم بالصديقين، وما هم </a:t>
            </a:r>
            <a:r>
              <a:rPr lang="ar-SA" sz="2800" b="1" dirty="0" smtClean="0">
                <a:solidFill>
                  <a:prstClr val="black"/>
                </a:solidFill>
                <a:latin typeface="Arabic Typesetting" pitchFamily="66" charset="-78"/>
                <a:cs typeface="Arabic Typesetting" pitchFamily="66" charset="-78"/>
              </a:rPr>
              <a:t>بالشهداء، إنهم </a:t>
            </a:r>
            <a:r>
              <a:rPr lang="ar-SA" sz="2800" b="1" dirty="0">
                <a:solidFill>
                  <a:prstClr val="black"/>
                </a:solidFill>
                <a:latin typeface="Arabic Typesetting" pitchFamily="66" charset="-78"/>
                <a:cs typeface="Arabic Typesetting" pitchFamily="66" charset="-78"/>
              </a:rPr>
              <a:t>قوم تقضى على أيديهم حوائج الناس</a:t>
            </a:r>
            <a:r>
              <a:rPr lang="ar-SA" sz="2800" b="1" dirty="0" smtClean="0">
                <a:solidFill>
                  <a:prstClr val="black"/>
                </a:solidFill>
                <a:latin typeface="Arabic Typesetting" pitchFamily="66" charset="-78"/>
                <a:cs typeface="Arabic Typesetting" pitchFamily="66" charset="-78"/>
              </a:rPr>
              <a:t>”</a:t>
            </a:r>
            <a:r>
              <a:rPr lang="ar-EG" sz="2800" b="1" dirty="0">
                <a:solidFill>
                  <a:prstClr val="black"/>
                </a:solidFill>
                <a:latin typeface="Arabic Typesetting" pitchFamily="66" charset="-78"/>
                <a:cs typeface="Arabic Typesetting" pitchFamily="66" charset="-78"/>
              </a:rPr>
              <a:t>,</a:t>
            </a:r>
            <a:r>
              <a:rPr lang="ar-SA" sz="2800" b="1" dirty="0" smtClean="0">
                <a:solidFill>
                  <a:prstClr val="black"/>
                </a:solidFill>
                <a:latin typeface="Arabic Typesetting" pitchFamily="66" charset="-78"/>
                <a:cs typeface="Arabic Typesetting" pitchFamily="66" charset="-78"/>
              </a:rPr>
              <a:t> فبارك </a:t>
            </a:r>
            <a:r>
              <a:rPr lang="ar-SA" sz="2800" b="1" dirty="0">
                <a:solidFill>
                  <a:prstClr val="black"/>
                </a:solidFill>
                <a:latin typeface="Arabic Typesetting" pitchFamily="66" charset="-78"/>
                <a:cs typeface="Arabic Typesetting" pitchFamily="66" charset="-78"/>
              </a:rPr>
              <a:t>الله فيهم وجزاهم عني خير الجزاء.</a:t>
            </a:r>
            <a:endParaRPr lang="en-US" sz="2800" b="1" dirty="0">
              <a:solidFill>
                <a:prstClr val="black"/>
              </a:solidFill>
              <a:latin typeface="Arabic Typesetting" pitchFamily="66" charset="-78"/>
              <a:cs typeface="Arabic Typesetting" pitchFamily="66" charset="-78"/>
            </a:endParaRPr>
          </a:p>
          <a:p>
            <a:pPr algn="ctr">
              <a:lnSpc>
                <a:spcPct val="150000"/>
              </a:lnSpc>
            </a:pPr>
            <a:endParaRPr lang="ar-EG" sz="2400" b="1" dirty="0">
              <a:solidFill>
                <a:prstClr val="white"/>
              </a:solidFill>
            </a:endParaRPr>
          </a:p>
        </p:txBody>
      </p:sp>
    </p:spTree>
    <p:extLst>
      <p:ext uri="{BB962C8B-B14F-4D97-AF65-F5344CB8AC3E}">
        <p14:creationId xmlns:p14="http://schemas.microsoft.com/office/powerpoint/2010/main" val="2775113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 Single Corner Rectangle 2"/>
          <p:cNvSpPr/>
          <p:nvPr/>
        </p:nvSpPr>
        <p:spPr>
          <a:xfrm>
            <a:off x="838200" y="35163"/>
            <a:ext cx="7543800" cy="1565038"/>
          </a:xfrm>
          <a:prstGeom prst="doubleWav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oAutofit/>
          </a:bodyPr>
          <a:lstStyle/>
          <a:p>
            <a:pPr algn="ctr" fontAlgn="base">
              <a:defRPr/>
            </a:pPr>
            <a:endParaRPr lang="ar-EG" sz="2400" kern="0" dirty="0" smtClean="0">
              <a:solidFill>
                <a:srgbClr val="0F243E"/>
              </a:solidFill>
              <a:latin typeface="Times New Roman"/>
              <a:ea typeface="Times New Roman"/>
              <a:cs typeface="Arial"/>
            </a:endParaRPr>
          </a:p>
          <a:p>
            <a:pPr algn="ctr" fontAlgn="base">
              <a:lnSpc>
                <a:spcPct val="150000"/>
              </a:lnSpc>
              <a:defRPr/>
            </a:pPr>
            <a:r>
              <a:rPr lang="ar-EG" sz="3600" b="1" dirty="0" smtClean="0">
                <a:solidFill>
                  <a:prstClr val="white"/>
                </a:solidFill>
                <a:latin typeface="Times New Roman"/>
                <a:cs typeface="Traditional Arabic"/>
              </a:rPr>
              <a:t>الإستراتيجيات الحديثة فى تدريس السباحة</a:t>
            </a:r>
            <a:endParaRPr lang="en-US" sz="1600" b="1" kern="0" dirty="0" smtClean="0">
              <a:solidFill>
                <a:prstClr val="white"/>
              </a:solidFill>
              <a:latin typeface="Times New Roman"/>
              <a:ea typeface="Times New Roman"/>
            </a:endParaRPr>
          </a:p>
          <a:p>
            <a:pPr algn="ctr" fontAlgn="base">
              <a:defRPr/>
            </a:pPr>
            <a:r>
              <a:rPr lang="ar-EG" sz="2600" kern="0" dirty="0">
                <a:solidFill>
                  <a:srgbClr val="0F243E"/>
                </a:solidFill>
                <a:latin typeface="Times New Roman"/>
                <a:ea typeface="Times New Roman"/>
                <a:cs typeface="Arial"/>
              </a:rPr>
              <a:t> </a:t>
            </a:r>
            <a:endParaRPr lang="en-US" sz="1200" kern="0" dirty="0">
              <a:solidFill>
                <a:sysClr val="window" lastClr="FFFFFF"/>
              </a:solidFill>
              <a:latin typeface="Times New Roman"/>
              <a:ea typeface="Times New Roman"/>
            </a:endParaRPr>
          </a:p>
        </p:txBody>
      </p:sp>
      <p:sp>
        <p:nvSpPr>
          <p:cNvPr id="3" name="Rounded Rectangle 2"/>
          <p:cNvSpPr/>
          <p:nvPr/>
        </p:nvSpPr>
        <p:spPr>
          <a:xfrm>
            <a:off x="190500" y="1752600"/>
            <a:ext cx="8610600" cy="49530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IQ" sz="3600" b="1" dirty="0">
                <a:solidFill>
                  <a:prstClr val="white"/>
                </a:solidFill>
                <a:cs typeface="Traditional Arabic"/>
              </a:rPr>
              <a:t>إستراتيجية التساؤل الذاتي </a:t>
            </a:r>
            <a:endParaRPr lang="en-US" sz="3600" dirty="0">
              <a:solidFill>
                <a:prstClr val="white"/>
              </a:solidFill>
            </a:endParaRPr>
          </a:p>
          <a:p>
            <a:pPr algn="r" rtl="1"/>
            <a:r>
              <a:rPr lang="ar-IQ" sz="3600" b="1" dirty="0">
                <a:solidFill>
                  <a:prstClr val="white"/>
                </a:solidFill>
                <a:cs typeface="Traditional Arabic"/>
              </a:rPr>
              <a:t>إستراتيجية التدريس المصغر</a:t>
            </a:r>
            <a:endParaRPr lang="en-US" sz="3600" dirty="0">
              <a:solidFill>
                <a:prstClr val="white"/>
              </a:solidFill>
            </a:endParaRPr>
          </a:p>
          <a:p>
            <a:pPr algn="r" rtl="1"/>
            <a:r>
              <a:rPr lang="ar-IQ" sz="3600" b="1" dirty="0">
                <a:solidFill>
                  <a:prstClr val="white"/>
                </a:solidFill>
                <a:cs typeface="Traditional Arabic"/>
              </a:rPr>
              <a:t>استراتيجيات التدريس للمجموعات الصغيرة</a:t>
            </a:r>
            <a:endParaRPr lang="en-US" sz="3600" dirty="0">
              <a:solidFill>
                <a:prstClr val="white"/>
              </a:solidFill>
            </a:endParaRPr>
          </a:p>
          <a:p>
            <a:pPr algn="r" rtl="1"/>
            <a:r>
              <a:rPr lang="ar-IQ" sz="3600" b="1" dirty="0">
                <a:solidFill>
                  <a:prstClr val="white"/>
                </a:solidFill>
                <a:cs typeface="Traditional Arabic"/>
              </a:rPr>
              <a:t>إستراتيجية التدريس بالمتشابهات</a:t>
            </a:r>
            <a:endParaRPr lang="en-US" sz="3600" dirty="0">
              <a:solidFill>
                <a:prstClr val="white"/>
              </a:solidFill>
            </a:endParaRPr>
          </a:p>
          <a:p>
            <a:pPr algn="r" rtl="1"/>
            <a:r>
              <a:rPr lang="ar-IQ" sz="3600" b="1" dirty="0">
                <a:solidFill>
                  <a:prstClr val="white"/>
                </a:solidFill>
                <a:cs typeface="Traditional Arabic"/>
              </a:rPr>
              <a:t>إستراتيجية المشروعات </a:t>
            </a:r>
            <a:endParaRPr lang="en-US" sz="3600" dirty="0">
              <a:solidFill>
                <a:prstClr val="white"/>
              </a:solidFill>
            </a:endParaRPr>
          </a:p>
          <a:p>
            <a:pPr algn="r" rtl="1"/>
            <a:r>
              <a:rPr lang="ar-IQ" sz="3600" b="1" dirty="0">
                <a:solidFill>
                  <a:prstClr val="white"/>
                </a:solidFill>
                <a:cs typeface="Traditional Arabic"/>
              </a:rPr>
              <a:t>إستراتيجية العصف الذهني </a:t>
            </a:r>
            <a:endParaRPr lang="en-US" sz="3600" dirty="0">
              <a:solidFill>
                <a:prstClr val="white"/>
              </a:solidFill>
            </a:endParaRPr>
          </a:p>
          <a:p>
            <a:pPr algn="r" rtl="1"/>
            <a:r>
              <a:rPr lang="ar-IQ" sz="3600" b="1" dirty="0">
                <a:solidFill>
                  <a:prstClr val="white"/>
                </a:solidFill>
                <a:cs typeface="Traditional Arabic"/>
              </a:rPr>
              <a:t>إستراتيجية التعلم التوليدي</a:t>
            </a:r>
            <a:endParaRPr lang="en-US" sz="3600" dirty="0">
              <a:solidFill>
                <a:prstClr val="white"/>
              </a:solidFill>
            </a:endParaRPr>
          </a:p>
          <a:p>
            <a:pPr algn="r" rtl="1"/>
            <a:r>
              <a:rPr lang="ar-IQ" sz="3600" b="1" dirty="0">
                <a:solidFill>
                  <a:prstClr val="white"/>
                </a:solidFill>
                <a:cs typeface="Traditional Arabic"/>
              </a:rPr>
              <a:t>استراتيجية التخيل الموجه</a:t>
            </a:r>
            <a:endParaRPr lang="en-US" sz="3600" dirty="0">
              <a:solidFill>
                <a:prstClr val="white"/>
              </a:solidFill>
            </a:endParaRPr>
          </a:p>
          <a:p>
            <a:pPr algn="r"/>
            <a:r>
              <a:rPr lang="ar-IQ" sz="3600" b="1" dirty="0">
                <a:solidFill>
                  <a:prstClr val="white"/>
                </a:solidFill>
                <a:cs typeface="Traditional Arabic"/>
              </a:rPr>
              <a:t>استراتيجية التعلم المبدع</a:t>
            </a:r>
            <a:endParaRPr lang="ar-EG" sz="3600" dirty="0">
              <a:solidFill>
                <a:prstClr val="white"/>
              </a:solidFill>
              <a:cs typeface="Traditional Arabic"/>
            </a:endParaRPr>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1" y="3352800"/>
            <a:ext cx="3105151" cy="3200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15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323851"/>
            <a:ext cx="9144000" cy="7417415"/>
          </a:xfrm>
          <a:prstGeom prst="rect">
            <a:avLst/>
          </a:prstGeom>
          <a:noFill/>
        </p:spPr>
        <p:txBody>
          <a:bodyPr wrap="square" rtlCol="1">
            <a:spAutoFit/>
          </a:bodyPr>
          <a:lstStyle/>
          <a:p>
            <a:pPr algn="r" rtl="1"/>
            <a:endParaRPr lang="en-US" sz="2800" b="1" dirty="0">
              <a:solidFill>
                <a:prstClr val="white"/>
              </a:solidFill>
            </a:endParaRPr>
          </a:p>
          <a:p>
            <a:pPr algn="r" rtl="1">
              <a:lnSpc>
                <a:spcPct val="150000"/>
              </a:lnSpc>
            </a:pPr>
            <a:r>
              <a:rPr lang="ar-SA" sz="2800" b="1" dirty="0">
                <a:solidFill>
                  <a:prstClr val="white"/>
                </a:solidFill>
              </a:rPr>
              <a:t>تعددت تسميات التساؤل الذاتي، فهناك من يطلق عليها إستراتيجيات المساعدة الذاتية مثل: التخطيط الذاتي، والتقدير الذاتي، والتأمل الذاتي, وهناك من يطلق عليها إستراتيجية التنبؤ القرائي </a:t>
            </a:r>
            <a:endParaRPr lang="en-US" sz="2800" b="1" dirty="0">
              <a:solidFill>
                <a:prstClr val="white"/>
              </a:solidFill>
            </a:endParaRPr>
          </a:p>
          <a:p>
            <a:pPr algn="r" rtl="1">
              <a:lnSpc>
                <a:spcPct val="150000"/>
              </a:lnSpc>
            </a:pPr>
            <a:r>
              <a:rPr lang="ar-SA" sz="2800" b="1" dirty="0">
                <a:solidFill>
                  <a:prstClr val="white"/>
                </a:solidFill>
              </a:rPr>
              <a:t>وقد عرف عصر التساؤل الذاتي بأنه تدريب الطلاب على استنتاج الفكرة الرئيسة التي يصوغون على أساسها الأسئلة، ثم تكوين أسئلة حول الفكرة ذاتها، وإعادة صياغة أسئلة أخرى على غرارها. </a:t>
            </a:r>
            <a:endParaRPr lang="ar-EG" sz="2800" b="1" dirty="0" smtClean="0">
              <a:solidFill>
                <a:prstClr val="white"/>
              </a:solidFill>
            </a:endParaRPr>
          </a:p>
          <a:p>
            <a:pPr algn="r" rtl="1">
              <a:lnSpc>
                <a:spcPct val="150000"/>
              </a:lnSpc>
            </a:pPr>
            <a:r>
              <a:rPr lang="ar-EG" sz="2800" b="1" dirty="0" smtClean="0">
                <a:solidFill>
                  <a:prstClr val="white"/>
                </a:solidFill>
              </a:rPr>
              <a:t>وفى النهاية.......هى </a:t>
            </a:r>
            <a:r>
              <a:rPr lang="ar-SA" sz="2800" b="1" dirty="0" smtClean="0">
                <a:solidFill>
                  <a:prstClr val="white"/>
                </a:solidFill>
              </a:rPr>
              <a:t>الأسئلة </a:t>
            </a:r>
            <a:r>
              <a:rPr lang="ar-SA" sz="2800" b="1" dirty="0">
                <a:solidFill>
                  <a:prstClr val="white"/>
                </a:solidFill>
              </a:rPr>
              <a:t>التي يوجهها المتعلم إلى ذاته قبل التعّلم، وأثنائه؛ لتيسير الفهم، والتشجيع على التفكير في العناصر المهمة في المادة التي يدرسها المتعلم</a:t>
            </a:r>
            <a:r>
              <a:rPr lang="ar-SA" sz="2800" b="1" dirty="0" smtClean="0">
                <a:solidFill>
                  <a:prstClr val="white"/>
                </a:solidFill>
              </a:rPr>
              <a:t>.</a:t>
            </a:r>
            <a:endParaRPr lang="ar-EG" sz="2800" b="1" dirty="0" smtClean="0">
              <a:solidFill>
                <a:prstClr val="white"/>
              </a:solidFill>
            </a:endParaRPr>
          </a:p>
          <a:p>
            <a:pPr algn="r" rtl="1">
              <a:lnSpc>
                <a:spcPct val="150000"/>
              </a:lnSpc>
            </a:pPr>
            <a:endParaRPr lang="ar-EG" sz="2800" b="1" dirty="0">
              <a:solidFill>
                <a:prstClr val="white"/>
              </a:solidFill>
            </a:endParaRPr>
          </a:p>
          <a:p>
            <a:pPr algn="ctr" rtl="1"/>
            <a:endParaRPr lang="en-US" sz="2800" b="1" dirty="0">
              <a:solidFill>
                <a:prstClr val="white"/>
              </a:solidFill>
            </a:endParaRPr>
          </a:p>
        </p:txBody>
      </p:sp>
      <p:sp>
        <p:nvSpPr>
          <p:cNvPr id="3" name="Rounded Rectangle 2"/>
          <p:cNvSpPr/>
          <p:nvPr/>
        </p:nvSpPr>
        <p:spPr>
          <a:xfrm>
            <a:off x="914400" y="152400"/>
            <a:ext cx="7620000" cy="5715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rgbClr val="04617B">
                    <a:lumMod val="50000"/>
                  </a:srgbClr>
                </a:solidFill>
              </a:rPr>
              <a:t>إستراتيجية التساؤل الذاتي</a:t>
            </a:r>
            <a:r>
              <a:rPr lang="ar-EG" sz="2400" b="1" dirty="0">
                <a:solidFill>
                  <a:srgbClr val="04617B">
                    <a:lumMod val="50000"/>
                  </a:srgbClr>
                </a:solidFill>
              </a:rPr>
              <a:t>   </a:t>
            </a:r>
            <a:r>
              <a:rPr lang="ar-SA" sz="2400" b="1" dirty="0">
                <a:solidFill>
                  <a:srgbClr val="04617B">
                    <a:lumMod val="50000"/>
                  </a:srgbClr>
                </a:solidFill>
              </a:rPr>
              <a:t> </a:t>
            </a:r>
            <a:r>
              <a:rPr lang="en-US" sz="2400" b="1" dirty="0">
                <a:solidFill>
                  <a:srgbClr val="04617B">
                    <a:lumMod val="50000"/>
                  </a:srgbClr>
                </a:solidFill>
              </a:rPr>
              <a:t>Self-</a:t>
            </a:r>
            <a:r>
              <a:rPr lang="en-US" sz="2400" b="1" dirty="0" err="1">
                <a:solidFill>
                  <a:srgbClr val="04617B">
                    <a:lumMod val="50000"/>
                  </a:srgbClr>
                </a:solidFill>
              </a:rPr>
              <a:t>Quetioning</a:t>
            </a:r>
            <a:r>
              <a:rPr lang="en-US" sz="2400" b="1" dirty="0">
                <a:solidFill>
                  <a:srgbClr val="04617B">
                    <a:lumMod val="50000"/>
                  </a:srgbClr>
                </a:solidFill>
              </a:rPr>
              <a:t> Strategy </a:t>
            </a:r>
          </a:p>
        </p:txBody>
      </p:sp>
      <p:pic>
        <p:nvPicPr>
          <p:cNvPr id="2050" name="Picture 2" descr="D:\اعداد\اعداد ترقى\كاااااااااامل\هيثم\صور\IMG_28991111041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1"/>
            <a:ext cx="71628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819807"/>
      </p:ext>
    </p:extLst>
  </p:cSld>
  <p:clrMapOvr>
    <a:masterClrMapping/>
  </p:clrMapOvr>
  <p:transition>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686800"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36435" y="0"/>
            <a:ext cx="5594931" cy="523220"/>
          </a:xfrm>
          <a:prstGeom prst="rect">
            <a:avLst/>
          </a:prstGeom>
          <a:noFill/>
        </p:spPr>
        <p:txBody>
          <a:bodyPr wrap="square" rtlCol="1">
            <a:spAutoFit/>
          </a:bodyPr>
          <a:lstStyle/>
          <a:p>
            <a:pPr algn="ctr" rtl="1"/>
            <a:r>
              <a:rPr lang="ar-SA" sz="2800" b="1" dirty="0">
                <a:solidFill>
                  <a:prstClr val="white"/>
                </a:solidFill>
              </a:rPr>
              <a:t>خطوات إستراتيجية التساؤل الذاتي</a:t>
            </a:r>
            <a:endParaRPr lang="en-US" sz="2800" b="1" dirty="0">
              <a:solidFill>
                <a:prstClr val="white"/>
              </a:solidFill>
            </a:endParaRPr>
          </a:p>
        </p:txBody>
      </p:sp>
      <p:sp>
        <p:nvSpPr>
          <p:cNvPr id="3" name="Rounded Rectangle 2"/>
          <p:cNvSpPr/>
          <p:nvPr/>
        </p:nvSpPr>
        <p:spPr>
          <a:xfrm>
            <a:off x="685800" y="0"/>
            <a:ext cx="7467600" cy="10668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4000" b="1" dirty="0">
                <a:solidFill>
                  <a:srgbClr val="04617B">
                    <a:lumMod val="50000"/>
                  </a:srgbClr>
                </a:solidFill>
              </a:rPr>
              <a:t>خطوات إستراتيجية التساؤل الذاتي</a:t>
            </a:r>
            <a:endParaRPr lang="en-US" sz="4000" b="1" dirty="0">
              <a:solidFill>
                <a:srgbClr val="04617B">
                  <a:lumMod val="50000"/>
                </a:srgbClr>
              </a:solidFill>
            </a:endParaRPr>
          </a:p>
        </p:txBody>
      </p:sp>
    </p:spTree>
    <p:extLst>
      <p:ext uri="{BB962C8B-B14F-4D97-AF65-F5344CB8AC3E}">
        <p14:creationId xmlns:p14="http://schemas.microsoft.com/office/powerpoint/2010/main" val="2791685056"/>
      </p:ext>
    </p:extLst>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694" y="190382"/>
            <a:ext cx="9172959" cy="800219"/>
          </a:xfrm>
          <a:prstGeom prst="rect">
            <a:avLst/>
          </a:prstGeom>
          <a:noFill/>
        </p:spPr>
        <p:txBody>
          <a:bodyPr wrap="none" rtlCol="1">
            <a:spAutoFit/>
          </a:bodyPr>
          <a:lstStyle/>
          <a:p>
            <a:pPr algn="ctr" rtl="1"/>
            <a:r>
              <a:rPr lang="ar-SA" sz="2800" b="1" dirty="0">
                <a:solidFill>
                  <a:prstClr val="white"/>
                </a:solidFill>
              </a:rPr>
              <a:t>إستراتيجية التدريس </a:t>
            </a:r>
            <a:r>
              <a:rPr lang="ar-SA" sz="2800" b="1" dirty="0" smtClean="0">
                <a:solidFill>
                  <a:prstClr val="white"/>
                </a:solidFill>
              </a:rPr>
              <a:t>المصغر</a:t>
            </a:r>
            <a:r>
              <a:rPr lang="ar-EG" sz="2800" b="1" dirty="0" smtClean="0">
                <a:solidFill>
                  <a:prstClr val="white"/>
                </a:solidFill>
              </a:rPr>
              <a:t>  </a:t>
            </a:r>
            <a:r>
              <a:rPr lang="en-US" sz="2800" b="1" dirty="0" smtClean="0">
                <a:solidFill>
                  <a:prstClr val="white"/>
                </a:solidFill>
              </a:rPr>
              <a:t>Strategy   </a:t>
            </a:r>
            <a:r>
              <a:rPr lang="en-US" sz="2800" b="1" dirty="0">
                <a:solidFill>
                  <a:prstClr val="white"/>
                </a:solidFill>
              </a:rPr>
              <a:t>Microteaching</a:t>
            </a:r>
          </a:p>
          <a:p>
            <a:endParaRPr lang="ar-EG" dirty="0">
              <a:solidFill>
                <a:prstClr val="white"/>
              </a:solidFill>
            </a:endParaRPr>
          </a:p>
        </p:txBody>
      </p:sp>
      <p:sp>
        <p:nvSpPr>
          <p:cNvPr id="3" name="Rectangle 2"/>
          <p:cNvSpPr/>
          <p:nvPr/>
        </p:nvSpPr>
        <p:spPr>
          <a:xfrm>
            <a:off x="381000" y="990600"/>
            <a:ext cx="8534400" cy="1569660"/>
          </a:xfrm>
          <a:prstGeom prst="rect">
            <a:avLst/>
          </a:prstGeom>
        </p:spPr>
        <p:txBody>
          <a:bodyPr wrap="square">
            <a:spAutoFit/>
          </a:bodyPr>
          <a:lstStyle/>
          <a:p>
            <a:pPr algn="r"/>
            <a:r>
              <a:rPr lang="ar-EG" sz="2400" b="1" dirty="0">
                <a:solidFill>
                  <a:prstClr val="white"/>
                </a:solidFill>
              </a:rPr>
              <a:t>هى </a:t>
            </a:r>
            <a:r>
              <a:rPr lang="ar-SA" sz="2400" b="1" dirty="0">
                <a:solidFill>
                  <a:prstClr val="white"/>
                </a:solidFill>
              </a:rPr>
              <a:t>موقف تدريسي، يتدرب فيه المعلمون على مواقف تعليمية حقيقية مصغرة تشبه غرفة الفصل العادي، غير أنها لا تشتمل على العوامل المعقدة التي تدخل عادة في عملية التدريس. ويتدرب المعلم – في الغالب – على مهارة تعليمية واحدة أو مهارتين، بقصد إتقانهما قبل الانتقال إلى مهارات جديدة.</a:t>
            </a:r>
            <a:endParaRPr lang="ar-EG" sz="2400" b="1" dirty="0">
              <a:solidFill>
                <a:prstClr val="white"/>
              </a:solidFill>
            </a:endParaRPr>
          </a:p>
        </p:txBody>
      </p:sp>
      <p:sp>
        <p:nvSpPr>
          <p:cNvPr id="4" name="Rectangle 3"/>
          <p:cNvSpPr/>
          <p:nvPr/>
        </p:nvSpPr>
        <p:spPr>
          <a:xfrm>
            <a:off x="152400" y="2560261"/>
            <a:ext cx="8991600" cy="3477875"/>
          </a:xfrm>
          <a:prstGeom prst="rect">
            <a:avLst/>
          </a:prstGeom>
        </p:spPr>
        <p:txBody>
          <a:bodyPr wrap="square">
            <a:spAutoFit/>
          </a:bodyPr>
          <a:lstStyle/>
          <a:p>
            <a:pPr algn="r" rtl="1"/>
            <a:r>
              <a:rPr lang="ar-SA" sz="2800" b="1" dirty="0">
                <a:solidFill>
                  <a:srgbClr val="04617B">
                    <a:lumMod val="60000"/>
                    <a:lumOff val="40000"/>
                  </a:srgbClr>
                </a:solidFill>
              </a:rPr>
              <a:t>مزايا إستراتيجية التدريس المصغر:</a:t>
            </a:r>
            <a:endParaRPr lang="en-US" sz="2800" b="1" dirty="0">
              <a:solidFill>
                <a:srgbClr val="04617B">
                  <a:lumMod val="60000"/>
                  <a:lumOff val="40000"/>
                </a:srgbClr>
              </a:solidFill>
            </a:endParaRPr>
          </a:p>
          <a:p>
            <a:pPr algn="r" rtl="1"/>
            <a:r>
              <a:rPr lang="ar-SA" sz="2400" b="1" dirty="0">
                <a:solidFill>
                  <a:prstClr val="white"/>
                </a:solidFill>
              </a:rPr>
              <a:t>     التدريس المصغر تدريس تطبيقي حقيقي، لا يختلف كثيراً عن التدريب على التدريس الكامل؛ حيث يحتوي على جميع عناصر التدريس المعروفة؛ كالمعلم، والطلاب أو من يقوم مقامهم، والمشرف، والمهارات التعليمية، والوسائل المعينة، والتغذية والتعزيز، والتقويم. وإذا كانت بعض المواقف فيه مصنوعة، فإن فيه من المزايا ما لا يوجد في غيره من أنواع التدريس العادية الكاملة، كالتغذية الراجعة والتعزيز الفوري والنقد الذاتي وتبادل الأدوار ونحو ذلك. وللتدريس المصغر فوائد ومزايا عديدة، لا في التدريب على التدريس وحسب، بل في ميادين أخرى من ميادين التعلم والتعليم، كالتدريب على إعداد المواد التعليمية، وتقويم أداء المعلمين والطلاب، وإجراء البحوث التطبيقية .</a:t>
            </a:r>
            <a:endParaRPr lang="en-US" sz="2400" b="1" dirty="0">
              <a:solidFill>
                <a:prstClr val="white"/>
              </a:solidFill>
            </a:endParaRPr>
          </a:p>
        </p:txBody>
      </p:sp>
      <p:sp>
        <p:nvSpPr>
          <p:cNvPr id="5" name="Rounded Rectangle 4"/>
          <p:cNvSpPr/>
          <p:nvPr/>
        </p:nvSpPr>
        <p:spPr>
          <a:xfrm>
            <a:off x="152400" y="1"/>
            <a:ext cx="8763000" cy="800219"/>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800" b="1" dirty="0">
                <a:solidFill>
                  <a:srgbClr val="04617B">
                    <a:lumMod val="50000"/>
                  </a:srgbClr>
                </a:solidFill>
              </a:rPr>
              <a:t>إستراتيجية التدريس المصغر</a:t>
            </a:r>
            <a:r>
              <a:rPr lang="ar-EG" sz="2800" b="1" dirty="0">
                <a:solidFill>
                  <a:srgbClr val="04617B">
                    <a:lumMod val="50000"/>
                  </a:srgbClr>
                </a:solidFill>
              </a:rPr>
              <a:t>  </a:t>
            </a:r>
            <a:r>
              <a:rPr lang="en-US" sz="2800" b="1" dirty="0">
                <a:solidFill>
                  <a:srgbClr val="04617B">
                    <a:lumMod val="50000"/>
                  </a:srgbClr>
                </a:solidFill>
              </a:rPr>
              <a:t>Strategy   </a:t>
            </a:r>
            <a:r>
              <a:rPr lang="en-US" sz="2800" b="1" dirty="0" smtClean="0">
                <a:solidFill>
                  <a:srgbClr val="04617B">
                    <a:lumMod val="50000"/>
                  </a:srgbClr>
                </a:solidFill>
              </a:rPr>
              <a:t>Microteaching </a:t>
            </a:r>
            <a:endParaRPr lang="en-US" sz="2800" b="1" dirty="0">
              <a:solidFill>
                <a:srgbClr val="04617B">
                  <a:lumMod val="50000"/>
                </a:srgbClr>
              </a:solidFill>
            </a:endParaRPr>
          </a:p>
        </p:txBody>
      </p:sp>
      <p:pic>
        <p:nvPicPr>
          <p:cNvPr id="3074" name="Picture 2" descr="D:\اعداد\اعداد ترقى\كاااااااااامل\هيثم\صور\IMG_28991111041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8135"/>
            <a:ext cx="9144000" cy="81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383126"/>
      </p:ext>
    </p:extLst>
  </p:cSld>
  <p:clrMapOvr>
    <a:masterClrMapping/>
  </p:clrMapOvr>
  <p:transition>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610600" cy="1569660"/>
          </a:xfrm>
          <a:prstGeom prst="rect">
            <a:avLst/>
          </a:prstGeom>
          <a:solidFill>
            <a:schemeClr val="bg2">
              <a:lumMod val="20000"/>
              <a:lumOff val="80000"/>
            </a:schemeClr>
          </a:solidFill>
        </p:spPr>
        <p:txBody>
          <a:bodyPr wrap="square">
            <a:spAutoFit/>
          </a:bodyPr>
          <a:lstStyle/>
          <a:p>
            <a:pPr algn="ctr"/>
            <a:r>
              <a:rPr lang="ar-EG" sz="2800" b="1" dirty="0">
                <a:solidFill>
                  <a:srgbClr val="04617B">
                    <a:lumMod val="50000"/>
                  </a:srgbClr>
                </a:solidFill>
              </a:rPr>
              <a:t>استراتيجيات التدريس للمجموعات الصغيرة</a:t>
            </a:r>
          </a:p>
          <a:p>
            <a:pPr algn="ctr"/>
            <a:r>
              <a:rPr lang="en-US" sz="2400" b="1" dirty="0">
                <a:solidFill>
                  <a:srgbClr val="04617B">
                    <a:lumMod val="50000"/>
                  </a:srgbClr>
                </a:solidFill>
              </a:rPr>
              <a:t>Small Groups </a:t>
            </a:r>
            <a:r>
              <a:rPr lang="en-US" sz="2400" b="1" dirty="0" smtClean="0">
                <a:solidFill>
                  <a:srgbClr val="04617B">
                    <a:lumMod val="50000"/>
                  </a:srgbClr>
                </a:solidFill>
              </a:rPr>
              <a:t>Strategy</a:t>
            </a:r>
          </a:p>
          <a:p>
            <a:pPr algn="ctr"/>
            <a:endParaRPr lang="en-US" sz="2400" b="1" dirty="0">
              <a:solidFill>
                <a:srgbClr val="04617B">
                  <a:lumMod val="50000"/>
                </a:srgbClr>
              </a:solidFill>
            </a:endParaRPr>
          </a:p>
          <a:p>
            <a:pPr algn="r"/>
            <a:r>
              <a:rPr lang="en-US" sz="2000" b="1" dirty="0">
                <a:solidFill>
                  <a:srgbClr val="04617B">
                    <a:lumMod val="50000"/>
                  </a:srgbClr>
                </a:solidFill>
              </a:rPr>
              <a:t>  </a:t>
            </a:r>
            <a:r>
              <a:rPr lang="ar-EG" sz="2000" b="1" dirty="0">
                <a:solidFill>
                  <a:srgbClr val="04617B">
                    <a:lumMod val="50000"/>
                  </a:srgbClr>
                </a:solidFill>
              </a:rPr>
              <a:t>يتعلم الطلاب جيدا عندما يمارسون عملية التعلم، ويأخذ العمل فى مجموعات مسميات مثل :</a:t>
            </a:r>
          </a:p>
        </p:txBody>
      </p:sp>
      <p:graphicFrame>
        <p:nvGraphicFramePr>
          <p:cNvPr id="5" name="Table 4"/>
          <p:cNvGraphicFramePr>
            <a:graphicFrameLocks noGrp="1"/>
          </p:cNvGraphicFramePr>
          <p:nvPr>
            <p:extLst>
              <p:ext uri="{D42A27DB-BD31-4B8C-83A1-F6EECF244321}">
                <p14:modId xmlns:p14="http://schemas.microsoft.com/office/powerpoint/2010/main" val="1810743229"/>
              </p:ext>
            </p:extLst>
          </p:nvPr>
        </p:nvGraphicFramePr>
        <p:xfrm>
          <a:off x="1447800" y="1660506"/>
          <a:ext cx="6172200" cy="2475172"/>
        </p:xfrm>
        <a:graphic>
          <a:graphicData uri="http://schemas.openxmlformats.org/drawingml/2006/table">
            <a:tbl>
              <a:tblPr rtl="1" firstRow="1" firstCol="1" lastRow="1" lastCol="1" bandRow="1" bandCol="1"/>
              <a:tblGrid>
                <a:gridCol w="3335207"/>
                <a:gridCol w="2836993"/>
              </a:tblGrid>
              <a:tr h="489559">
                <a:tc>
                  <a:txBody>
                    <a:bodyPr/>
                    <a:lstStyle/>
                    <a:p>
                      <a:pPr algn="ctr" rtl="1">
                        <a:lnSpc>
                          <a:spcPct val="100000"/>
                        </a:lnSpc>
                        <a:spcAft>
                          <a:spcPts val="0"/>
                        </a:spcAft>
                      </a:pPr>
                      <a:r>
                        <a:rPr lang="en-US" sz="1600" b="1" dirty="0">
                          <a:effectLst/>
                          <a:latin typeface="Times New Roman"/>
                          <a:ea typeface="SimSun"/>
                          <a:cs typeface="Simplified Arabic"/>
                        </a:rPr>
                        <a:t>Collaborative learning</a:t>
                      </a:r>
                      <a:endParaRPr lang="en-US" sz="1200" dirty="0">
                        <a:effectLst/>
                        <a:latin typeface="Calibri"/>
                        <a:ea typeface="Calibri"/>
                        <a:cs typeface="Arial"/>
                      </a:endParaRPr>
                    </a:p>
                  </a:txBody>
                  <a:tcPr marL="68580" marR="68580" marT="0" marB="0" anchor="ctr">
                    <a:lnL>
                      <a:noFill/>
                    </a:lnL>
                    <a:lnR>
                      <a:noFill/>
                    </a:lnR>
                    <a:lnT>
                      <a:noFill/>
                    </a:lnT>
                    <a:lnB>
                      <a:noFill/>
                    </a:lnB>
                  </a:tcPr>
                </a:tc>
                <a:tc>
                  <a:txBody>
                    <a:bodyPr/>
                    <a:lstStyle/>
                    <a:p>
                      <a:pPr algn="ctr" rtl="1">
                        <a:lnSpc>
                          <a:spcPct val="100000"/>
                        </a:lnSpc>
                        <a:spcAft>
                          <a:spcPts val="0"/>
                        </a:spcAft>
                      </a:pPr>
                      <a:r>
                        <a:rPr lang="en-US" sz="1600" b="1">
                          <a:effectLst/>
                          <a:latin typeface="Times New Roman"/>
                          <a:ea typeface="SimSun"/>
                          <a:cs typeface="Simplified Arabic"/>
                        </a:rPr>
                        <a:t>Collective learning</a:t>
                      </a:r>
                      <a:endParaRPr lang="en-US" sz="1200">
                        <a:effectLst/>
                        <a:latin typeface="Calibri"/>
                        <a:ea typeface="Calibri"/>
                        <a:cs typeface="Arial"/>
                      </a:endParaRPr>
                    </a:p>
                  </a:txBody>
                  <a:tcPr marL="68580" marR="68580" marT="0" marB="0" anchor="ctr">
                    <a:lnL>
                      <a:noFill/>
                    </a:lnL>
                    <a:lnR>
                      <a:noFill/>
                    </a:lnR>
                    <a:lnT>
                      <a:noFill/>
                    </a:lnT>
                    <a:lnB>
                      <a:noFill/>
                    </a:lnB>
                  </a:tcPr>
                </a:tc>
              </a:tr>
              <a:tr h="516936">
                <a:tc>
                  <a:txBody>
                    <a:bodyPr/>
                    <a:lstStyle/>
                    <a:p>
                      <a:pPr algn="ctr" rtl="1">
                        <a:lnSpc>
                          <a:spcPct val="100000"/>
                        </a:lnSpc>
                        <a:spcAft>
                          <a:spcPts val="0"/>
                        </a:spcAft>
                      </a:pPr>
                      <a:r>
                        <a:rPr lang="en-US" sz="1600" b="1">
                          <a:effectLst/>
                          <a:latin typeface="Times New Roman"/>
                          <a:ea typeface="SimSun"/>
                          <a:cs typeface="Simplified Arabic"/>
                        </a:rPr>
                        <a:t>Cooperative learning</a:t>
                      </a:r>
                      <a:endParaRPr lang="en-US" sz="1200">
                        <a:effectLst/>
                        <a:latin typeface="Calibri"/>
                        <a:ea typeface="Calibri"/>
                        <a:cs typeface="Arial"/>
                      </a:endParaRPr>
                    </a:p>
                  </a:txBody>
                  <a:tcPr marL="68580" marR="68580" marT="0" marB="0" anchor="ctr">
                    <a:lnL>
                      <a:noFill/>
                    </a:lnL>
                    <a:lnR>
                      <a:noFill/>
                    </a:lnR>
                    <a:lnT>
                      <a:noFill/>
                    </a:lnT>
                    <a:lnB>
                      <a:noFill/>
                    </a:lnB>
                  </a:tcPr>
                </a:tc>
                <a:tc>
                  <a:txBody>
                    <a:bodyPr/>
                    <a:lstStyle/>
                    <a:p>
                      <a:pPr algn="ctr" rtl="1">
                        <a:lnSpc>
                          <a:spcPct val="100000"/>
                        </a:lnSpc>
                        <a:spcAft>
                          <a:spcPts val="0"/>
                        </a:spcAft>
                      </a:pPr>
                      <a:r>
                        <a:rPr lang="en-US" sz="1600" b="1" dirty="0">
                          <a:effectLst/>
                          <a:latin typeface="Times New Roman"/>
                          <a:ea typeface="SimSun"/>
                          <a:cs typeface="Simplified Arabic"/>
                        </a:rPr>
                        <a:t>learning communities</a:t>
                      </a:r>
                      <a:endParaRPr lang="en-US" sz="1200" dirty="0">
                        <a:effectLst/>
                        <a:latin typeface="Calibri"/>
                        <a:ea typeface="Calibri"/>
                        <a:cs typeface="Arial"/>
                      </a:endParaRPr>
                    </a:p>
                  </a:txBody>
                  <a:tcPr marL="68580" marR="68580" marT="0" marB="0" anchor="ctr">
                    <a:lnL>
                      <a:noFill/>
                    </a:lnL>
                    <a:lnR>
                      <a:noFill/>
                    </a:lnR>
                    <a:lnT>
                      <a:noFill/>
                    </a:lnT>
                    <a:lnB>
                      <a:noFill/>
                    </a:lnB>
                  </a:tcPr>
                </a:tc>
              </a:tr>
              <a:tr h="489559">
                <a:tc>
                  <a:txBody>
                    <a:bodyPr/>
                    <a:lstStyle/>
                    <a:p>
                      <a:pPr algn="ctr" rtl="1">
                        <a:lnSpc>
                          <a:spcPct val="100000"/>
                        </a:lnSpc>
                        <a:spcAft>
                          <a:spcPts val="0"/>
                        </a:spcAft>
                      </a:pPr>
                      <a:r>
                        <a:rPr lang="en-US" sz="1600" b="1">
                          <a:effectLst/>
                          <a:latin typeface="Times New Roman"/>
                          <a:ea typeface="SimSun"/>
                          <a:cs typeface="Simplified Arabic"/>
                        </a:rPr>
                        <a:t>Peer Teaching</a:t>
                      </a:r>
                      <a:endParaRPr lang="en-US" sz="1200">
                        <a:effectLst/>
                        <a:latin typeface="Calibri"/>
                        <a:ea typeface="Calibri"/>
                        <a:cs typeface="Arial"/>
                      </a:endParaRPr>
                    </a:p>
                  </a:txBody>
                  <a:tcPr marL="68580" marR="68580" marT="0" marB="0" anchor="ctr">
                    <a:lnL>
                      <a:noFill/>
                    </a:lnL>
                    <a:lnR>
                      <a:noFill/>
                    </a:lnR>
                    <a:lnT>
                      <a:noFill/>
                    </a:lnT>
                    <a:lnB>
                      <a:noFill/>
                    </a:lnB>
                  </a:tcPr>
                </a:tc>
                <a:tc>
                  <a:txBody>
                    <a:bodyPr/>
                    <a:lstStyle/>
                    <a:p>
                      <a:pPr algn="ctr" rtl="1">
                        <a:lnSpc>
                          <a:spcPct val="100000"/>
                        </a:lnSpc>
                        <a:spcAft>
                          <a:spcPts val="0"/>
                        </a:spcAft>
                      </a:pPr>
                      <a:r>
                        <a:rPr lang="en-US" sz="1600" b="1">
                          <a:effectLst/>
                          <a:latin typeface="Times New Roman"/>
                          <a:ea typeface="SimSun"/>
                          <a:cs typeface="Simplified Arabic"/>
                        </a:rPr>
                        <a:t>Peer Learning</a:t>
                      </a:r>
                      <a:endParaRPr lang="en-US" sz="1200">
                        <a:effectLst/>
                        <a:latin typeface="Calibri"/>
                        <a:ea typeface="Calibri"/>
                        <a:cs typeface="Arial"/>
                      </a:endParaRPr>
                    </a:p>
                  </a:txBody>
                  <a:tcPr marL="68580" marR="68580" marT="0" marB="0" anchor="ctr">
                    <a:lnL>
                      <a:noFill/>
                    </a:lnL>
                    <a:lnR>
                      <a:noFill/>
                    </a:lnR>
                    <a:lnT>
                      <a:noFill/>
                    </a:lnT>
                    <a:lnB>
                      <a:noFill/>
                    </a:lnB>
                  </a:tcPr>
                </a:tc>
              </a:tr>
              <a:tr h="489559">
                <a:tc>
                  <a:txBody>
                    <a:bodyPr/>
                    <a:lstStyle/>
                    <a:p>
                      <a:pPr algn="ctr" rtl="1">
                        <a:lnSpc>
                          <a:spcPct val="100000"/>
                        </a:lnSpc>
                        <a:spcAft>
                          <a:spcPts val="0"/>
                        </a:spcAft>
                      </a:pPr>
                      <a:r>
                        <a:rPr lang="en-US" sz="1600" b="1" dirty="0">
                          <a:effectLst/>
                          <a:latin typeface="Times New Roman"/>
                          <a:ea typeface="SimSun"/>
                          <a:cs typeface="Simplified Arabic"/>
                        </a:rPr>
                        <a:t>Study Groups</a:t>
                      </a:r>
                      <a:endParaRPr lang="en-US" sz="1200" dirty="0">
                        <a:effectLst/>
                        <a:latin typeface="Calibri"/>
                        <a:ea typeface="Calibri"/>
                        <a:cs typeface="Arial"/>
                      </a:endParaRPr>
                    </a:p>
                  </a:txBody>
                  <a:tcPr marL="68580" marR="68580" marT="0" marB="0" anchor="ctr">
                    <a:lnL>
                      <a:noFill/>
                    </a:lnL>
                    <a:lnR>
                      <a:noFill/>
                    </a:lnR>
                    <a:lnT>
                      <a:noFill/>
                    </a:lnT>
                    <a:lnB>
                      <a:noFill/>
                    </a:lnB>
                  </a:tcPr>
                </a:tc>
                <a:tc>
                  <a:txBody>
                    <a:bodyPr/>
                    <a:lstStyle/>
                    <a:p>
                      <a:pPr algn="ctr" rtl="1">
                        <a:lnSpc>
                          <a:spcPct val="100000"/>
                        </a:lnSpc>
                        <a:spcAft>
                          <a:spcPts val="0"/>
                        </a:spcAft>
                      </a:pPr>
                      <a:r>
                        <a:rPr lang="en-US" sz="1600" b="1">
                          <a:effectLst/>
                          <a:latin typeface="Times New Roman"/>
                          <a:ea typeface="SimSun"/>
                          <a:cs typeface="Simplified Arabic"/>
                        </a:rPr>
                        <a:t>Work Groups</a:t>
                      </a:r>
                      <a:endParaRPr lang="en-US" sz="1200">
                        <a:effectLst/>
                        <a:latin typeface="Calibri"/>
                        <a:ea typeface="Calibri"/>
                        <a:cs typeface="Arial"/>
                      </a:endParaRPr>
                    </a:p>
                  </a:txBody>
                  <a:tcPr marL="68580" marR="68580" marT="0" marB="0" anchor="ctr">
                    <a:lnL>
                      <a:noFill/>
                    </a:lnL>
                    <a:lnR>
                      <a:noFill/>
                    </a:lnR>
                    <a:lnT>
                      <a:noFill/>
                    </a:lnT>
                    <a:lnB>
                      <a:noFill/>
                    </a:lnB>
                  </a:tcPr>
                </a:tc>
              </a:tr>
              <a:tr h="489559">
                <a:tc>
                  <a:txBody>
                    <a:bodyPr/>
                    <a:lstStyle/>
                    <a:p>
                      <a:pPr algn="ctr" rtl="1">
                        <a:lnSpc>
                          <a:spcPct val="100000"/>
                        </a:lnSpc>
                        <a:spcAft>
                          <a:spcPts val="0"/>
                        </a:spcAft>
                      </a:pPr>
                      <a:r>
                        <a:rPr lang="en-US" sz="1600" b="1" dirty="0">
                          <a:effectLst/>
                          <a:latin typeface="Times New Roman"/>
                          <a:ea typeface="SimSun"/>
                          <a:cs typeface="Simplified Arabic"/>
                        </a:rPr>
                        <a:t>Team Learning</a:t>
                      </a:r>
                      <a:endParaRPr lang="en-US" sz="1200" dirty="0">
                        <a:effectLst/>
                        <a:latin typeface="Calibri"/>
                        <a:ea typeface="Calibri"/>
                        <a:cs typeface="Arial"/>
                      </a:endParaRPr>
                    </a:p>
                  </a:txBody>
                  <a:tcPr marL="68580" marR="68580" marT="0" marB="0" anchor="ctr">
                    <a:lnL>
                      <a:noFill/>
                    </a:lnL>
                    <a:lnR>
                      <a:noFill/>
                    </a:lnR>
                    <a:lnT>
                      <a:noFill/>
                    </a:lnT>
                    <a:lnB>
                      <a:noFill/>
                    </a:lnB>
                  </a:tcPr>
                </a:tc>
                <a:tc>
                  <a:txBody>
                    <a:bodyPr/>
                    <a:lstStyle/>
                    <a:p>
                      <a:pPr algn="ctr" rtl="1">
                        <a:lnSpc>
                          <a:spcPct val="100000"/>
                        </a:lnSpc>
                        <a:spcAft>
                          <a:spcPts val="0"/>
                        </a:spcAft>
                      </a:pPr>
                      <a:r>
                        <a:rPr lang="en-US" sz="1600" b="1" dirty="0">
                          <a:effectLst/>
                          <a:latin typeface="Times New Roman"/>
                          <a:ea typeface="SimSun"/>
                          <a:cs typeface="Simplified Arabic"/>
                        </a:rPr>
                        <a:t>Study Circles</a:t>
                      </a:r>
                      <a:endParaRPr lang="en-US" sz="1200" dirty="0">
                        <a:effectLst/>
                        <a:latin typeface="Calibri"/>
                        <a:ea typeface="Calibri"/>
                        <a:cs typeface="Arial"/>
                      </a:endParaRPr>
                    </a:p>
                  </a:txBody>
                  <a:tcPr marL="68580" marR="68580" marT="0" marB="0" anchor="ctr">
                    <a:lnL>
                      <a:noFill/>
                    </a:lnL>
                    <a:lnR>
                      <a:noFill/>
                    </a:lnR>
                    <a:lnT>
                      <a:noFill/>
                    </a:lnT>
                    <a:lnB>
                      <a:noFill/>
                    </a:lnB>
                  </a:tcPr>
                </a:tc>
              </a:tr>
            </a:tbl>
          </a:graphicData>
        </a:graphic>
      </p:graphicFrame>
      <p:sp>
        <p:nvSpPr>
          <p:cNvPr id="6" name="Rectangle 5"/>
          <p:cNvSpPr/>
          <p:nvPr/>
        </p:nvSpPr>
        <p:spPr>
          <a:xfrm>
            <a:off x="0" y="4495800"/>
            <a:ext cx="9144000" cy="1569660"/>
          </a:xfrm>
          <a:prstGeom prst="rect">
            <a:avLst/>
          </a:prstGeom>
        </p:spPr>
        <p:txBody>
          <a:bodyPr wrap="square">
            <a:spAutoFit/>
          </a:bodyPr>
          <a:lstStyle/>
          <a:p>
            <a:pPr algn="r" rtl="1"/>
            <a:r>
              <a:rPr lang="ar-SA" sz="2400" b="1" dirty="0">
                <a:solidFill>
                  <a:prstClr val="white"/>
                </a:solidFill>
              </a:rPr>
              <a:t>وأيا كانت المسميات فإن العمل الجماعي فى المجموعات الصغيرة يعرف على انه:</a:t>
            </a:r>
            <a:endParaRPr lang="en-US" sz="2400" b="1" dirty="0">
              <a:solidFill>
                <a:prstClr val="white"/>
              </a:solidFill>
            </a:endParaRPr>
          </a:p>
          <a:p>
            <a:pPr algn="r" rtl="1"/>
            <a:r>
              <a:rPr lang="ar-SA" sz="2400" b="1" dirty="0">
                <a:solidFill>
                  <a:prstClr val="white"/>
                </a:solidFill>
              </a:rPr>
              <a:t> مجموعه من استراتيجيات التدريس التى تضع المتعلم فى موقف جماعى يقوم فيه بدور التدريس والتعلم فى آن واحد وما يتطلب ذلك من العمل فى  جماعة لتحقيق أهداف مشتركة تشمل كل من الجوانب المعرفية والمهارات الاجتماعية .</a:t>
            </a:r>
            <a:endParaRPr lang="en-US" sz="2400" b="1" dirty="0">
              <a:solidFill>
                <a:prstClr val="white"/>
              </a:solidFill>
            </a:endParaRPr>
          </a:p>
        </p:txBody>
      </p:sp>
    </p:spTree>
    <p:extLst>
      <p:ext uri="{BB962C8B-B14F-4D97-AF65-F5344CB8AC3E}">
        <p14:creationId xmlns:p14="http://schemas.microsoft.com/office/powerpoint/2010/main" val="2182098670"/>
      </p:ext>
    </p:extLst>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228601"/>
            <a:ext cx="9144000" cy="6486391"/>
          </a:xfrm>
          <a:prstGeom prst="rect">
            <a:avLst/>
          </a:prstGeom>
        </p:spPr>
        <p:txBody>
          <a:bodyPr wrap="square">
            <a:spAutoFit/>
          </a:bodyPr>
          <a:lstStyle/>
          <a:p>
            <a:pPr algn="r" rtl="1"/>
            <a:r>
              <a:rPr lang="ar-SA" sz="2800" b="1" dirty="0">
                <a:solidFill>
                  <a:srgbClr val="04617B">
                    <a:lumMod val="20000"/>
                    <a:lumOff val="80000"/>
                  </a:srgbClr>
                </a:solidFill>
              </a:rPr>
              <a:t>خصائص التعلم فى المجموعات الصغيرة :</a:t>
            </a:r>
            <a:endParaRPr lang="en-US" sz="2800" b="1" dirty="0">
              <a:solidFill>
                <a:srgbClr val="04617B">
                  <a:lumMod val="20000"/>
                  <a:lumOff val="80000"/>
                </a:srgbClr>
              </a:solidFill>
            </a:endParaRPr>
          </a:p>
          <a:p>
            <a:pPr algn="r" rtl="1"/>
            <a:r>
              <a:rPr lang="ar-SA" sz="2400" b="1" dirty="0">
                <a:solidFill>
                  <a:prstClr val="white"/>
                </a:solidFill>
              </a:rPr>
              <a:t>  التعلم فى المجموعات الصغيرة أفضل منه فى المجموعات الكبيرة، لما يتسم به التعلم فى المجموعات الصغيرة من خصائص تتمثل فيما يلى :</a:t>
            </a:r>
            <a:endParaRPr lang="en-US" sz="2400" b="1" dirty="0">
              <a:solidFill>
                <a:prstClr val="white"/>
              </a:solidFill>
            </a:endParaRPr>
          </a:p>
          <a:p>
            <a:pPr algn="r" rtl="1"/>
            <a:r>
              <a:rPr lang="ar-SA" sz="2400" b="1" dirty="0" smtClean="0">
                <a:solidFill>
                  <a:prstClr val="white"/>
                </a:solidFill>
              </a:rPr>
              <a:t>•ان </a:t>
            </a:r>
            <a:r>
              <a:rPr lang="ar-SA" sz="2400" b="1" dirty="0">
                <a:solidFill>
                  <a:prstClr val="white"/>
                </a:solidFill>
              </a:rPr>
              <a:t>تنفيذه يتم من خلال مجموعه من الاستراتيجيات وليست استراتيجية واحدة</a:t>
            </a:r>
            <a:endParaRPr lang="en-US" sz="2400" b="1" dirty="0">
              <a:solidFill>
                <a:prstClr val="white"/>
              </a:solidFill>
            </a:endParaRPr>
          </a:p>
          <a:p>
            <a:pPr algn="r" rtl="1"/>
            <a:r>
              <a:rPr lang="ar-SA" sz="2400" b="1" dirty="0" smtClean="0">
                <a:solidFill>
                  <a:prstClr val="white"/>
                </a:solidFill>
              </a:rPr>
              <a:t>•مواقف </a:t>
            </a:r>
            <a:r>
              <a:rPr lang="ar-SA" sz="2400" b="1" dirty="0">
                <a:solidFill>
                  <a:prstClr val="white"/>
                </a:solidFill>
              </a:rPr>
              <a:t>التدريس هى مواقف جماعية حيث ينقسم الطلاب الى مجموعات صغيرة من 4 – 6 طلاب فى المجموعه الواحده ، يعملون معاً لتحقيق أهداف مشتركة من خلال مساهمة كل طالب فى المجموعه بمجهود للوصول الى تلك الاهداف.</a:t>
            </a:r>
            <a:endParaRPr lang="en-US" sz="2400" b="1" dirty="0">
              <a:solidFill>
                <a:prstClr val="white"/>
              </a:solidFill>
            </a:endParaRPr>
          </a:p>
          <a:p>
            <a:pPr algn="r" rtl="1"/>
            <a:r>
              <a:rPr lang="ar-SA" sz="2400" b="1" dirty="0" smtClean="0">
                <a:solidFill>
                  <a:prstClr val="white"/>
                </a:solidFill>
              </a:rPr>
              <a:t>•ان </a:t>
            </a:r>
            <a:r>
              <a:rPr lang="ar-SA" sz="2400" b="1" dirty="0">
                <a:solidFill>
                  <a:prstClr val="white"/>
                </a:solidFill>
              </a:rPr>
              <a:t>الطالب فى المجموعه بقوم بدورين متكاملين يؤكدان نشاطه وهما دورا التدريس والتعليم فى آن واحد بدافعية ذاتية وبالتالى فإن الجهد المبذول فى الموقف يمكن ان يؤدى الى بقاء اثر التعلم ووظيفيته وانتقاله.</a:t>
            </a:r>
            <a:endParaRPr lang="en-US" sz="2400" b="1" dirty="0">
              <a:solidFill>
                <a:prstClr val="white"/>
              </a:solidFill>
            </a:endParaRPr>
          </a:p>
          <a:p>
            <a:pPr algn="r" rtl="1"/>
            <a:r>
              <a:rPr lang="ar-SA" sz="2400" b="1" dirty="0" smtClean="0">
                <a:solidFill>
                  <a:prstClr val="white"/>
                </a:solidFill>
              </a:rPr>
              <a:t>•ان </a:t>
            </a:r>
            <a:r>
              <a:rPr lang="ar-SA" sz="2400" b="1" dirty="0">
                <a:solidFill>
                  <a:prstClr val="white"/>
                </a:solidFill>
              </a:rPr>
              <a:t>المهارات الاجتماعية لها تصيب كبير فى هذا النوع من التعلم وهذا ما لم يتوفر فى المجموعات الكبيرة.</a:t>
            </a:r>
            <a:endParaRPr lang="en-US" sz="2400" b="1" dirty="0">
              <a:solidFill>
                <a:prstClr val="white"/>
              </a:solidFill>
            </a:endParaRPr>
          </a:p>
          <a:p>
            <a:pPr algn="r" rtl="1"/>
            <a:r>
              <a:rPr lang="ar-SA" sz="2400" b="1" dirty="0" smtClean="0">
                <a:solidFill>
                  <a:prstClr val="white"/>
                </a:solidFill>
              </a:rPr>
              <a:t>•انه </a:t>
            </a:r>
            <a:r>
              <a:rPr lang="ar-SA" sz="2400" b="1" dirty="0">
                <a:solidFill>
                  <a:prstClr val="white"/>
                </a:solidFill>
              </a:rPr>
              <a:t>يقدم فرصاً متساوية للنجاح لانه على الرغم من ان لكل فرد دور فى المجموعه الا ان كل الادوار متكاملة والمحصلة ليست نظرة الطالب الى الجزء الذى حققه من الاهداف المشتركة وبالتالى فإن النجاح هنا هو نجاح مجموعه شاركت، وحققت وبالتالى نجحت وحتى الطلاب ذوى المستوى المنخفض قد اسهموا بدور لتحقيق الهدف، وشعورهم بالنجاح فى وسط المجموعه ينمى لديهم دافعية للتعلم ترتقى بمستواهم فى مواقف التعلم اللاحقة </a:t>
            </a:r>
            <a:r>
              <a:rPr lang="ar-SA" sz="2400" b="1" dirty="0" smtClean="0">
                <a:solidFill>
                  <a:prstClr val="white"/>
                </a:solidFill>
              </a:rPr>
              <a:t>.</a:t>
            </a:r>
            <a:endParaRPr lang="en-US" sz="2400" b="1" dirty="0">
              <a:solidFill>
                <a:prstClr val="white"/>
              </a:solidFill>
            </a:endParaRPr>
          </a:p>
        </p:txBody>
      </p:sp>
    </p:spTree>
    <p:extLst>
      <p:ext uri="{BB962C8B-B14F-4D97-AF65-F5344CB8AC3E}">
        <p14:creationId xmlns:p14="http://schemas.microsoft.com/office/powerpoint/2010/main" val="2997321007"/>
      </p:ext>
    </p:extLst>
  </p:cSld>
  <p:clrMapOvr>
    <a:masterClrMapping/>
  </p:clrMapOvr>
  <p:transition>
    <p:cover dir="rd"/>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Custom 1">
      <a:dk1>
        <a:srgbClr val="C00000"/>
      </a:dk1>
      <a:lt1>
        <a:sysClr val="window" lastClr="FFFFFF"/>
      </a:lt1>
      <a:dk2>
        <a:srgbClr val="FF0000"/>
      </a:dk2>
      <a:lt2>
        <a:srgbClr val="DBF5F9"/>
      </a:lt2>
      <a:accent1>
        <a:srgbClr val="0F6FC6"/>
      </a:accent1>
      <a:accent2>
        <a:srgbClr val="009DD9"/>
      </a:accent2>
      <a:accent3>
        <a:srgbClr val="0BD0D9"/>
      </a:accent3>
      <a:accent4>
        <a:srgbClr val="FF0000"/>
      </a:accent4>
      <a:accent5>
        <a:srgbClr val="FF0000"/>
      </a:accent5>
      <a:accent6>
        <a:srgbClr val="FF0000"/>
      </a:accent6>
      <a:hlink>
        <a:srgbClr val="FF00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891</Words>
  <Application>Microsoft Office PowerPoint</Application>
  <PresentationFormat>On-screen Show (4:3)</PresentationFormat>
  <Paragraphs>67</Paragraphs>
  <Slides>11</Slides>
  <Notes>2</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Flow</vt:lpstr>
      <vt:lpstr>Opulent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BMT</dc:creator>
  <cp:lastModifiedBy>BMT</cp:lastModifiedBy>
  <cp:revision>2</cp:revision>
  <dcterms:created xsi:type="dcterms:W3CDTF">2006-08-16T00:00:00Z</dcterms:created>
  <dcterms:modified xsi:type="dcterms:W3CDTF">2020-03-16T20:14:17Z</dcterms:modified>
</cp:coreProperties>
</file>