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C46BFD-C2B2-4B63-9AA0-7104A65BD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DFFF38A-60E6-4099-8CF0-6B8E13D13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55A383-7FC9-4D11-98A4-CF71AF734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1BFFC0-C541-4CC2-8629-0BF0D3988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869E76-01C7-488A-AADD-40E10ECDC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47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36DFB5-C555-4303-BC17-3C19E23E0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630DB86-84CE-47B6-A2F4-015FFEADF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01BEAA-22EA-4E40-A18B-E3D5D35B7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8F85C56-D213-44CB-99EB-930AE9D8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FD10CD-AA58-4F84-8AA9-36A3A55CE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93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E255A6E-A7F0-40B4-A5A3-AFAE3E1D2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4A5602F-2ED0-4B6F-AF41-316BF7201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938145-087F-4DB8-B4FF-D65DFCC43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A99B68-2FBC-4162-B7B7-ACB7C6956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F8D66C-C0EC-431D-A5D0-B8CD660D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01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8BD794-CAEB-4F18-AD9A-A0DB0E448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0E4F58-CA5A-4C1A-8863-83AA26B02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58EE23-E082-4144-87E1-F27A525D9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5783BF-DC1C-485C-A585-6EC359144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BDA788-ADC8-4196-86A0-8330BFD66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06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DD21EF-8BC0-4D6D-A40B-D82606E6C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BE4ABDC-0BA7-4CC8-ACF2-88D624D25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826B06-C319-4C69-BB3B-B8FC3223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CAC5AC-636D-4DAC-84BD-AE3452E27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145E8A-ACD1-4F28-B02B-62EEF017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DE14AF-647A-4E8E-B2D6-04C9A2573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81631B-769F-4DBC-9679-E4A3A1B2C1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1D5589-02E0-4B82-8827-F92180857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36C7F3-928D-4859-9A48-E17711098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7E169B8-549A-4E21-8065-09BE0D081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21874C8-7F90-4A36-B4AA-4C4AA8FC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1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5D4A20-7432-4302-8FDE-B2325C1C2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0319458-7493-4487-84EA-865899E8A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916EA74-3B52-4EC9-8E43-C20B8FA083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38E17EB-48BF-45C8-8107-BCE80FDDE9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C385307-2C2A-43F1-B1C4-3CD251D879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69E4AE5-0F74-4CDE-921A-459F291DC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CEDFD23-9F2A-44CC-9C41-5DAD18823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7F0A08F-F057-4215-9DCE-D9520B00A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43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B56604-3AED-47EF-86C5-DC010A5ED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DB36EB1-5090-4CA4-B604-7DBE64F4B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361E1E2-0029-4967-AED8-BCFF2DC51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6E296A2-A9DB-4119-A4DA-836D7CBE0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66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150C8E9-663E-48E3-83B7-AEC014B92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7283BA5-5989-4B87-968F-83181F7D0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0A90205-6529-4DCD-ACDF-61C937095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8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B0213C-660F-46A0-BFC2-B9634286A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8EAF68-E594-4D33-B5E0-E3E3F4F05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92D8F26-F5AA-4DC7-8D9A-55B7614DB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56041CE-8BA4-4150-B98B-D85274B5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98A759-AE1C-4F60-973E-314792FEC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1DC280-4CC4-4BCA-B8DB-432947AC9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96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8BE79D-1B07-4C50-99B6-B8071B158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37F0CC1-D56A-48D5-85DF-943E65FF05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B119291-5A29-4EEB-94AC-379DC75CCE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7552785-0646-47F9-814D-BF46DB6CA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68DC034-8AEF-41B3-9178-305198287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584838D-443F-4551-B761-4AA0EBE7D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7A9ED96-F014-4798-9252-410F45D43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22FDA3-683C-403D-ABB4-F390AA916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717812-6A56-4C2F-8909-AB2D4C590A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6CFD1A-8F6F-4440-A1BF-FC6DB6744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BE2889-794F-43D3-BA47-5646199CC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30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2EDCE45-DD21-48EC-B13A-6B49110B13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9849" y="3429000"/>
            <a:ext cx="6858000" cy="1655762"/>
          </a:xfrm>
        </p:spPr>
        <p:txBody>
          <a:bodyPr>
            <a:noAutofit/>
          </a:bodyPr>
          <a:lstStyle/>
          <a:p>
            <a:r>
              <a:rPr lang="ar-EG" dirty="0">
                <a:solidFill>
                  <a:schemeClr val="bg1"/>
                </a:solidFill>
              </a:rPr>
              <a:t>كلية التربية الرياضية </a:t>
            </a:r>
          </a:p>
          <a:p>
            <a:r>
              <a:rPr lang="ar-EG" dirty="0">
                <a:solidFill>
                  <a:schemeClr val="bg1"/>
                </a:solidFill>
              </a:rPr>
              <a:t>قسم نظريات وتطبيقات الرياضات المائية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EG" dirty="0" smtClean="0">
                <a:solidFill>
                  <a:schemeClr val="bg1"/>
                </a:solidFill>
              </a:rPr>
              <a:t>الفرقه الرابعه </a:t>
            </a:r>
          </a:p>
          <a:p>
            <a:r>
              <a:rPr lang="ar-EG" dirty="0" smtClean="0">
                <a:solidFill>
                  <a:schemeClr val="bg1"/>
                </a:solidFill>
              </a:rPr>
              <a:t>( تطبيقات الميكانيكا الحيويه في رياضه التخصص )</a:t>
            </a:r>
            <a:endParaRPr lang="ar-EG" dirty="0">
              <a:solidFill>
                <a:schemeClr val="bg1"/>
              </a:solidFill>
            </a:endParaRPr>
          </a:p>
          <a:p>
            <a:r>
              <a:rPr lang="ar-EG" dirty="0" smtClean="0">
                <a:solidFill>
                  <a:schemeClr val="bg1"/>
                </a:solidFill>
              </a:rPr>
              <a:t>أ.د / محمد مقلد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828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 smtClean="0"/>
              <a:t>تحديد مركز ثقل الجسم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743199"/>
            <a:ext cx="7886700" cy="34337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EG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+mj-cs"/>
              </a:rPr>
              <a:t>سعي العديد من الباحثين لدراسه مركز ثقل الجسم وكيفيه تحديده وللعلم فقط كانت هذه الدراسات علي كيفيه تحديده من اجراء الدراسات علي الموتي</a:t>
            </a:r>
          </a:p>
          <a:p>
            <a:pPr marL="0" indent="0" algn="r" rtl="1">
              <a:buNone/>
            </a:pPr>
            <a:r>
              <a:rPr lang="ar-EG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+mj-cs"/>
              </a:rPr>
              <a:t>كانت منا اهم هذه الدراسات دراسه كلا من </a:t>
            </a:r>
          </a:p>
          <a:p>
            <a:pPr marL="0" indent="0" algn="r" rtl="1">
              <a:buNone/>
            </a:pPr>
            <a:r>
              <a:rPr lang="ar-EG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+mj-cs"/>
              </a:rPr>
              <a:t>براون وفيشر حيث اشاروا لي ان مركزثقل الجسم يرتفع عن الارض بنسبه </a:t>
            </a: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+mj-cs"/>
              </a:rPr>
              <a:t>54.8</a:t>
            </a:r>
            <a:r>
              <a:rPr lang="ar-EG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+mj-cs"/>
              </a:rPr>
              <a:t> % بالنسبه لطول الجسم </a:t>
            </a:r>
            <a:endParaRPr lang="en-US" sz="3600" b="1" dirty="0">
              <a:solidFill>
                <a:schemeClr val="accent2">
                  <a:lumMod val="60000"/>
                  <a:lumOff val="40000"/>
                </a:schemeClr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55169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048000"/>
            <a:ext cx="7886700" cy="3128962"/>
          </a:xfrm>
        </p:spPr>
        <p:txBody>
          <a:bodyPr/>
          <a:lstStyle/>
          <a:p>
            <a:pPr marL="0" indent="0" algn="r" rtl="1">
              <a:buNone/>
            </a:pPr>
            <a:r>
              <a:rPr lang="ar-EG" sz="3600" dirty="0" smtClean="0">
                <a:solidFill>
                  <a:srgbClr val="FF0000"/>
                </a:solidFill>
              </a:rPr>
              <a:t>مثال علي طريقه براون وفيشر </a:t>
            </a:r>
          </a:p>
          <a:p>
            <a:pPr marL="0" indent="0" algn="r" rtl="1">
              <a:buNone/>
            </a:pPr>
            <a:r>
              <a:rPr lang="ar-EG" sz="3600" dirty="0" smtClean="0">
                <a:solidFill>
                  <a:srgbClr val="FF0000"/>
                </a:solidFill>
              </a:rPr>
              <a:t>طول السباح 175سم وهو علي منصه البدايه </a:t>
            </a:r>
          </a:p>
          <a:p>
            <a:pPr marL="0" indent="0" algn="r" rtl="1">
              <a:buNone/>
            </a:pPr>
            <a:r>
              <a:rPr lang="ar-EG" sz="3600" dirty="0" smtClean="0">
                <a:solidFill>
                  <a:srgbClr val="FF0000"/>
                </a:solidFill>
              </a:rPr>
              <a:t>مركذ ثقل الجسم = 175 </a:t>
            </a:r>
            <a:r>
              <a:rPr lang="en-US" sz="3600" dirty="0" smtClean="0">
                <a:solidFill>
                  <a:srgbClr val="FF0000"/>
                </a:solidFill>
              </a:rPr>
              <a:t>X</a:t>
            </a:r>
            <a:r>
              <a:rPr lang="ar-EG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54.8 </a:t>
            </a:r>
            <a:r>
              <a:rPr lang="ar-EG" sz="3600" dirty="0" smtClean="0">
                <a:solidFill>
                  <a:srgbClr val="FF0000"/>
                </a:solidFill>
              </a:rPr>
              <a:t> / 100</a:t>
            </a:r>
          </a:p>
          <a:p>
            <a:pPr marL="0" indent="0" algn="r" rtl="1">
              <a:buNone/>
            </a:pPr>
            <a:r>
              <a:rPr lang="ar-EG" sz="3600" dirty="0" smtClean="0">
                <a:solidFill>
                  <a:srgbClr val="FF0000"/>
                </a:solidFill>
              </a:rPr>
              <a:t>مركزثقل السباح من المكعب = </a:t>
            </a:r>
            <a:r>
              <a:rPr lang="en-US" sz="3600" dirty="0" smtClean="0">
                <a:solidFill>
                  <a:srgbClr val="FF0000"/>
                </a:solidFill>
              </a:rPr>
              <a:t>95.9 </a:t>
            </a:r>
            <a:r>
              <a:rPr lang="ar-EG" sz="3600" dirty="0" smtClean="0">
                <a:solidFill>
                  <a:srgbClr val="FF0000"/>
                </a:solidFill>
              </a:rPr>
              <a:t> سم من المكعب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095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19399"/>
            <a:ext cx="7886700" cy="33575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EG" sz="3200" dirty="0" smtClean="0">
                <a:solidFill>
                  <a:srgbClr val="FF0000"/>
                </a:solidFill>
              </a:rPr>
              <a:t>ثم اشار كروسكي الي ان الرجل يختلف عن الانثي في تحديد مركز ثقل الجسم حيث حدد ان ارتفاع مركز ثقل الجسم بالنسبه للرجل بلغ </a:t>
            </a:r>
          </a:p>
          <a:p>
            <a:pPr marL="0" indent="0" algn="r" rtl="1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56.18</a:t>
            </a:r>
            <a:r>
              <a:rPr lang="ar-EG" sz="3200" dirty="0" smtClean="0">
                <a:solidFill>
                  <a:srgbClr val="FF0000"/>
                </a:solidFill>
              </a:rPr>
              <a:t> وللانثي كان </a:t>
            </a:r>
            <a:r>
              <a:rPr lang="en-US" sz="3200" dirty="0" smtClean="0">
                <a:solidFill>
                  <a:srgbClr val="FF0000"/>
                </a:solidFill>
              </a:rPr>
              <a:t>55.4</a:t>
            </a:r>
            <a:r>
              <a:rPr lang="ar-EG" sz="3200" dirty="0" smtClean="0">
                <a:solidFill>
                  <a:srgbClr val="FF0000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ar-EG" sz="3200" dirty="0" smtClean="0">
                <a:solidFill>
                  <a:srgbClr val="FF0000"/>
                </a:solidFill>
              </a:rPr>
              <a:t>تمرين 1</a:t>
            </a:r>
            <a:endParaRPr lang="ar-EG" sz="3200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EG" sz="3200" dirty="0" smtClean="0">
                <a:solidFill>
                  <a:srgbClr val="FF0000"/>
                </a:solidFill>
              </a:rPr>
              <a:t>حدد مركز ثقل الجسم للسباح طوله 175 وسباحه طولها 165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ar-EG" sz="3200" dirty="0" smtClean="0">
                <a:solidFill>
                  <a:srgbClr val="FF0000"/>
                </a:solidFill>
              </a:rPr>
              <a:t> من مكعب البدايه  وفقا لطريقه كروسكي ؟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304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581400"/>
            <a:ext cx="7886700" cy="2595562"/>
          </a:xfrm>
        </p:spPr>
        <p:txBody>
          <a:bodyPr/>
          <a:lstStyle/>
          <a:p>
            <a:pPr marL="0" indent="0" algn="r" rtl="1">
              <a:buNone/>
            </a:pPr>
            <a:r>
              <a:rPr lang="ar-EG" dirty="0" smtClean="0"/>
              <a:t>بينما اعتمد كلاوسير علي حساب مركز ثقل الجسم من خلال مركز ثقل اكل جزء من اجزاء الجسم </a:t>
            </a:r>
          </a:p>
          <a:p>
            <a:pPr marL="0" indent="0" algn="r" rtl="1">
              <a:buNone/>
            </a:pPr>
            <a:r>
              <a:rPr lang="ar-EG" dirty="0" smtClean="0"/>
              <a:t>وسيتم حسابها من خلال المعادله التاليه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06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810000"/>
            <a:ext cx="7886700" cy="2366962"/>
          </a:xfrm>
        </p:spPr>
        <p:txBody>
          <a:bodyPr/>
          <a:lstStyle/>
          <a:p>
            <a:pPr marL="0" indent="0" algn="r" rtl="1">
              <a:buNone/>
            </a:pPr>
            <a:r>
              <a:rPr lang="ar-EG" dirty="0" smtClean="0">
                <a:solidFill>
                  <a:srgbClr val="FF0000"/>
                </a:solidFill>
              </a:rPr>
              <a:t>الكتله للجذء الاول 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ar-EG" dirty="0" smtClean="0">
                <a:solidFill>
                  <a:srgbClr val="FF0000"/>
                </a:solidFill>
              </a:rPr>
              <a:t> مسافته من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ar-EG" dirty="0" smtClean="0">
                <a:solidFill>
                  <a:srgbClr val="FF0000"/>
                </a:solidFill>
              </a:rPr>
              <a:t> +</a:t>
            </a:r>
            <a:r>
              <a:rPr lang="ar-EG" dirty="0">
                <a:solidFill>
                  <a:srgbClr val="FF0000"/>
                </a:solidFill>
              </a:rPr>
              <a:t> الكتله للجذء </a:t>
            </a:r>
            <a:r>
              <a:rPr lang="ar-EG" dirty="0" smtClean="0">
                <a:solidFill>
                  <a:srgbClr val="FF0000"/>
                </a:solidFill>
              </a:rPr>
              <a:t>الثاني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ar-EG" dirty="0">
                <a:solidFill>
                  <a:srgbClr val="FF0000"/>
                </a:solidFill>
              </a:rPr>
              <a:t> مسافته من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ar-EG" dirty="0" smtClean="0">
                <a:solidFill>
                  <a:srgbClr val="FF0000"/>
                </a:solidFill>
              </a:rPr>
              <a:t> ................ الي الكتله للجزء الرابع عشر 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ar-EG" dirty="0" smtClean="0">
                <a:solidFill>
                  <a:srgbClr val="FF0000"/>
                </a:solidFill>
              </a:rPr>
              <a:t> مسافته من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ar-EG" dirty="0" smtClean="0">
                <a:solidFill>
                  <a:srgbClr val="FF0000"/>
                </a:solidFill>
              </a:rPr>
              <a:t> </a:t>
            </a:r>
          </a:p>
          <a:p>
            <a:pPr marL="0" indent="0" algn="r" rtl="1">
              <a:buNone/>
            </a:pPr>
            <a:endParaRPr lang="ar-EG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EG" dirty="0" smtClean="0">
                <a:solidFill>
                  <a:srgbClr val="FF0000"/>
                </a:solidFill>
              </a:rPr>
              <a:t>كتله الجزء الاول+ كتله الجزء الثاني ......+ كتله الجزء الرابع عشر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14400" y="4800600"/>
            <a:ext cx="75438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332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810000"/>
            <a:ext cx="7886700" cy="2366962"/>
          </a:xfrm>
        </p:spPr>
        <p:txBody>
          <a:bodyPr/>
          <a:lstStyle/>
          <a:p>
            <a:pPr marL="0" indent="0" algn="r" rtl="1">
              <a:buNone/>
            </a:pPr>
            <a:r>
              <a:rPr lang="ar-EG" dirty="0" smtClean="0">
                <a:solidFill>
                  <a:srgbClr val="FF0000"/>
                </a:solidFill>
              </a:rPr>
              <a:t>الكتله للجذء الاول 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ar-EG" dirty="0" smtClean="0">
                <a:solidFill>
                  <a:srgbClr val="FF0000"/>
                </a:solidFill>
              </a:rPr>
              <a:t> مسافته من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ar-EG" dirty="0" smtClean="0">
                <a:solidFill>
                  <a:srgbClr val="FF0000"/>
                </a:solidFill>
              </a:rPr>
              <a:t> +</a:t>
            </a:r>
            <a:r>
              <a:rPr lang="ar-EG" dirty="0">
                <a:solidFill>
                  <a:srgbClr val="FF0000"/>
                </a:solidFill>
              </a:rPr>
              <a:t> الكتله للجذء </a:t>
            </a:r>
            <a:r>
              <a:rPr lang="ar-EG" dirty="0" smtClean="0">
                <a:solidFill>
                  <a:srgbClr val="FF0000"/>
                </a:solidFill>
              </a:rPr>
              <a:t>الثاني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ar-EG" dirty="0">
                <a:solidFill>
                  <a:srgbClr val="FF0000"/>
                </a:solidFill>
              </a:rPr>
              <a:t> مسافته من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ar-EG" dirty="0" smtClean="0">
                <a:solidFill>
                  <a:srgbClr val="FF0000"/>
                </a:solidFill>
              </a:rPr>
              <a:t> ................ الي الكتله للجزء الرابع عشر 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ar-EG" dirty="0" smtClean="0">
                <a:solidFill>
                  <a:srgbClr val="FF0000"/>
                </a:solidFill>
              </a:rPr>
              <a:t> مسافته من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endParaRPr lang="ar-EG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EG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EG" dirty="0" smtClean="0">
                <a:solidFill>
                  <a:srgbClr val="FF0000"/>
                </a:solidFill>
              </a:rPr>
              <a:t>كتله الجزء الاول+ كتله الجزء الثاني ......+ كتله الجزء الرابع عشر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14400" y="4800600"/>
            <a:ext cx="75438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911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343400"/>
            <a:ext cx="7886700" cy="1833562"/>
          </a:xfrm>
        </p:spPr>
        <p:txBody>
          <a:bodyPr/>
          <a:lstStyle/>
          <a:p>
            <a:pPr marL="0" indent="0" algn="r" rtl="1">
              <a:buNone/>
            </a:pPr>
            <a:r>
              <a:rPr lang="ar-EG" dirty="0" smtClean="0">
                <a:solidFill>
                  <a:srgbClr val="FF0000"/>
                </a:solidFill>
              </a:rPr>
              <a:t>وبذلك يكون قد تم تحديد مركز ثقل الجسم علي نقطه علي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ar-EG" dirty="0" smtClean="0">
                <a:solidFill>
                  <a:srgbClr val="FF0000"/>
                </a:solidFill>
              </a:rPr>
              <a:t> وكذلك علي </a:t>
            </a:r>
            <a:r>
              <a:rPr lang="en-US" dirty="0" smtClean="0">
                <a:solidFill>
                  <a:srgbClr val="FF0000"/>
                </a:solidFill>
              </a:rPr>
              <a:t>Y </a:t>
            </a:r>
            <a:r>
              <a:rPr lang="ar-EG" dirty="0" smtClean="0">
                <a:solidFill>
                  <a:srgbClr val="FF0000"/>
                </a:solidFill>
              </a:rPr>
              <a:t> من خلال قانون كلاوسير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577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191000"/>
            <a:ext cx="7886700" cy="1985962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EG" sz="4000" dirty="0" smtClean="0">
                <a:solidFill>
                  <a:srgbClr val="FF0000"/>
                </a:solidFill>
              </a:rPr>
              <a:t>الماده العلميه تحت مسئوليه استاذ الماده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500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90</TotalTime>
  <Words>273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تحديد مركز ثقل الجسم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PROBOOK</cp:lastModifiedBy>
  <cp:revision>9</cp:revision>
  <dcterms:created xsi:type="dcterms:W3CDTF">2006-08-16T00:00:00Z</dcterms:created>
  <dcterms:modified xsi:type="dcterms:W3CDTF">2020-04-02T00:49:42Z</dcterms:modified>
</cp:coreProperties>
</file>