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68" r:id="rId2"/>
    <p:sldId id="257" r:id="rId3"/>
    <p:sldId id="256" r:id="rId4"/>
    <p:sldId id="269" r:id="rId5"/>
    <p:sldId id="270" r:id="rId6"/>
    <p:sldId id="271" r:id="rId7"/>
    <p:sldId id="272" r:id="rId8"/>
    <p:sldId id="273" r:id="rId9"/>
    <p:sldId id="274" r:id="rId10"/>
    <p:sldId id="27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84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C9237BC-FCBD-40F2-ADDD-2A6339E1A5CD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ar-EG"/>
        </a:p>
      </dgm:t>
    </dgm:pt>
    <dgm:pt modelId="{CCB6BF1D-82D7-48CF-8239-11FC76A67F6B}">
      <dgm:prSet/>
      <dgm:spPr/>
      <dgm:t>
        <a:bodyPr/>
        <a:lstStyle/>
        <a:p>
          <a:pPr algn="ctr"/>
          <a:r>
            <a:rPr lang="ar-EG" b="1" dirty="0" smtClean="0"/>
            <a:t>السلوك </a:t>
          </a:r>
          <a:r>
            <a:rPr lang="ar-EG" b="1" dirty="0" err="1" smtClean="0"/>
            <a:t>العدوانى</a:t>
          </a:r>
          <a:endParaRPr lang="en-US" dirty="0"/>
        </a:p>
      </dgm:t>
    </dgm:pt>
    <dgm:pt modelId="{960F9697-7F86-492B-A32F-6EEB84A0453B}" type="parTrans" cxnId="{3FE465AE-5D46-48D0-BF5D-7B602C9DEA1C}">
      <dgm:prSet/>
      <dgm:spPr/>
      <dgm:t>
        <a:bodyPr/>
        <a:lstStyle/>
        <a:p>
          <a:endParaRPr lang="en-US"/>
        </a:p>
      </dgm:t>
    </dgm:pt>
    <dgm:pt modelId="{9B8A7208-9BF6-427F-A6B0-ABCBC56067A8}" type="sibTrans" cxnId="{3FE465AE-5D46-48D0-BF5D-7B602C9DEA1C}">
      <dgm:prSet/>
      <dgm:spPr/>
      <dgm:t>
        <a:bodyPr/>
        <a:lstStyle/>
        <a:p>
          <a:endParaRPr lang="en-US"/>
        </a:p>
      </dgm:t>
    </dgm:pt>
    <dgm:pt modelId="{49A943F7-B12D-4558-A33B-2527AB22E1DA}" type="pres">
      <dgm:prSet presAssocID="{0C9237BC-FCBD-40F2-ADDD-2A6339E1A5C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pPr rtl="1"/>
          <a:endParaRPr lang="ar-EG"/>
        </a:p>
      </dgm:t>
    </dgm:pt>
    <dgm:pt modelId="{1CF4AB48-7C59-41D4-A0E4-0534A6A3C3EF}" type="pres">
      <dgm:prSet presAssocID="{CCB6BF1D-82D7-48CF-8239-11FC76A67F6B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944A5FC-4015-4014-AD2D-7F2CB732909F}" type="presOf" srcId="{0C9237BC-FCBD-40F2-ADDD-2A6339E1A5CD}" destId="{49A943F7-B12D-4558-A33B-2527AB22E1DA}" srcOrd="0" destOrd="0" presId="urn:microsoft.com/office/officeart/2005/8/layout/vList2"/>
    <dgm:cxn modelId="{3FE465AE-5D46-48D0-BF5D-7B602C9DEA1C}" srcId="{0C9237BC-FCBD-40F2-ADDD-2A6339E1A5CD}" destId="{CCB6BF1D-82D7-48CF-8239-11FC76A67F6B}" srcOrd="0" destOrd="0" parTransId="{960F9697-7F86-492B-A32F-6EEB84A0453B}" sibTransId="{9B8A7208-9BF6-427F-A6B0-ABCBC56067A8}"/>
    <dgm:cxn modelId="{B41B8526-55C1-4B18-BF00-085BA3EB2BB7}" type="presOf" srcId="{CCB6BF1D-82D7-48CF-8239-11FC76A67F6B}" destId="{1CF4AB48-7C59-41D4-A0E4-0534A6A3C3EF}" srcOrd="0" destOrd="0" presId="urn:microsoft.com/office/officeart/2005/8/layout/vList2"/>
    <dgm:cxn modelId="{FCF757C2-F63C-4129-9F7C-2AB746C01117}" type="presParOf" srcId="{49A943F7-B12D-4558-A33B-2527AB22E1DA}" destId="{1CF4AB48-7C59-41D4-A0E4-0534A6A3C3EF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CF4AB48-7C59-41D4-A0E4-0534A6A3C3EF}">
      <dsp:nvSpPr>
        <dsp:cNvPr id="0" name=""/>
        <dsp:cNvSpPr/>
      </dsp:nvSpPr>
      <dsp:spPr>
        <a:xfrm>
          <a:off x="0" y="3469"/>
          <a:ext cx="7772400" cy="14630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2410" tIns="232410" rIns="232410" bIns="232410" numCol="1" spcCol="1270" anchor="ctr" anchorCtr="0">
          <a:noAutofit/>
        </a:bodyPr>
        <a:lstStyle/>
        <a:p>
          <a:pPr lvl="0" algn="ctr" defTabSz="2711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6100" b="1" kern="1200" dirty="0" smtClean="0"/>
            <a:t>السلوك </a:t>
          </a:r>
          <a:r>
            <a:rPr lang="ar-EG" sz="6100" b="1" kern="1200" dirty="0" err="1" smtClean="0"/>
            <a:t>العدوانى</a:t>
          </a:r>
          <a:endParaRPr lang="en-US" sz="6100" kern="1200" dirty="0"/>
        </a:p>
      </dsp:txBody>
      <dsp:txXfrm>
        <a:off x="71422" y="74891"/>
        <a:ext cx="7629556" cy="132024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E97F98-B8BB-41CE-AFA5-B70AC102C8D5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C83C7A-50CD-4FA7-BA65-25A1547B6D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7987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ctr" rtl="1">
              <a:buNone/>
            </a:pPr>
            <a:r>
              <a:rPr lang="ar-EG" sz="4400" b="1" dirty="0" smtClean="0">
                <a:latin typeface="Traditional Arabic" pitchFamily="18" charset="-78"/>
                <a:cs typeface="Traditional Arabic" pitchFamily="18" charset="-78"/>
              </a:rPr>
              <a:t/>
            </a:r>
            <a:br>
              <a:rPr lang="ar-EG" sz="4400" b="1" dirty="0" smtClean="0">
                <a:latin typeface="Traditional Arabic" pitchFamily="18" charset="-78"/>
                <a:cs typeface="Traditional Arabic" pitchFamily="18" charset="-78"/>
              </a:rPr>
            </a:br>
            <a:r>
              <a:rPr lang="ar-EG" sz="4400" b="1" dirty="0"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ar-EG" sz="4400" b="1" dirty="0">
                <a:latin typeface="Arabic Typesetting" pitchFamily="66" charset="-78"/>
                <a:cs typeface="Arabic Typesetting" pitchFamily="66" charset="-78"/>
              </a:rPr>
            </a:br>
            <a:r>
              <a:rPr lang="ar-EG" sz="4400" b="1" dirty="0">
                <a:latin typeface="Arabic Typesetting" pitchFamily="66" charset="-78"/>
                <a:cs typeface="Arabic Typesetting" pitchFamily="66" charset="-78"/>
              </a:rPr>
              <a:t>كلية التربية الرياضية </a:t>
            </a:r>
            <a:br>
              <a:rPr lang="ar-EG" sz="4400" b="1" dirty="0">
                <a:latin typeface="Arabic Typesetting" pitchFamily="66" charset="-78"/>
                <a:cs typeface="Arabic Typesetting" pitchFamily="66" charset="-78"/>
              </a:rPr>
            </a:br>
            <a:r>
              <a:rPr lang="ar-EG" sz="4400" b="1" dirty="0">
                <a:latin typeface="Arabic Typesetting" pitchFamily="66" charset="-78"/>
                <a:cs typeface="Arabic Typesetting" pitchFamily="66" charset="-78"/>
              </a:rPr>
              <a:t>قسم العلوم التربوية والنفسية والاجتماعية</a:t>
            </a:r>
            <a:br>
              <a:rPr lang="ar-EG" sz="4400" b="1" dirty="0">
                <a:latin typeface="Arabic Typesetting" pitchFamily="66" charset="-78"/>
                <a:cs typeface="Arabic Typesetting" pitchFamily="66" charset="-78"/>
              </a:rPr>
            </a:br>
            <a:r>
              <a:rPr lang="ar-EG" sz="4400" b="1" dirty="0">
                <a:latin typeface="Arabic Typesetting" pitchFamily="66" charset="-78"/>
                <a:cs typeface="Arabic Typesetting" pitchFamily="66" charset="-78"/>
              </a:rPr>
              <a:t>مادة / دراسات متقدمة </a:t>
            </a:r>
            <a:r>
              <a:rPr lang="ar-EG" sz="4400" b="1" dirty="0" err="1">
                <a:latin typeface="Arabic Typesetting" pitchFamily="66" charset="-78"/>
                <a:cs typeface="Arabic Typesetting" pitchFamily="66" charset="-78"/>
              </a:rPr>
              <a:t>فى</a:t>
            </a:r>
            <a:r>
              <a:rPr lang="ar-EG" sz="4400" b="1" dirty="0">
                <a:latin typeface="Arabic Typesetting" pitchFamily="66" charset="-78"/>
                <a:cs typeface="Arabic Typesetting" pitchFamily="66" charset="-78"/>
              </a:rPr>
              <a:t> علم نفس الجماعات </a:t>
            </a:r>
            <a:br>
              <a:rPr lang="ar-EG" sz="4400" b="1" dirty="0">
                <a:latin typeface="Arabic Typesetting" pitchFamily="66" charset="-78"/>
                <a:cs typeface="Arabic Typesetting" pitchFamily="66" charset="-78"/>
              </a:rPr>
            </a:br>
            <a:r>
              <a:rPr lang="ar-EG" sz="4400" b="1" dirty="0">
                <a:latin typeface="Arabic Typesetting" pitchFamily="66" charset="-78"/>
                <a:cs typeface="Arabic Typesetting" pitchFamily="66" charset="-78"/>
              </a:rPr>
              <a:t>الفرقة الرابعة</a:t>
            </a:r>
            <a:br>
              <a:rPr lang="ar-EG" sz="4400" b="1" dirty="0">
                <a:latin typeface="Arabic Typesetting" pitchFamily="66" charset="-78"/>
                <a:cs typeface="Arabic Typesetting" pitchFamily="66" charset="-78"/>
              </a:rPr>
            </a:br>
            <a:r>
              <a:rPr lang="ar-EG" sz="4400" b="1" dirty="0">
                <a:latin typeface="Arabic Typesetting" pitchFamily="66" charset="-78"/>
                <a:cs typeface="Arabic Typesetting" pitchFamily="66" charset="-78"/>
              </a:rPr>
              <a:t>عنوان المحاضرة / </a:t>
            </a:r>
            <a:r>
              <a:rPr lang="ar-EG" sz="4400" b="1" dirty="0" smtClean="0">
                <a:latin typeface="Arabic Typesetting" pitchFamily="66" charset="-78"/>
                <a:cs typeface="Arabic Typesetting" pitchFamily="66" charset="-78"/>
              </a:rPr>
              <a:t>السلوك </a:t>
            </a:r>
            <a:r>
              <a:rPr lang="ar-EG" sz="4400" b="1" dirty="0" err="1" smtClean="0">
                <a:latin typeface="Arabic Typesetting" pitchFamily="66" charset="-78"/>
                <a:cs typeface="Arabic Typesetting" pitchFamily="66" charset="-78"/>
              </a:rPr>
              <a:t>العدوانى</a:t>
            </a:r>
            <a:r>
              <a:rPr lang="ar-EG" sz="4400" b="1" dirty="0"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ar-EG" sz="4400" b="1" dirty="0">
                <a:latin typeface="Arabic Typesetting" pitchFamily="66" charset="-78"/>
                <a:cs typeface="Arabic Typesetting" pitchFamily="66" charset="-78"/>
              </a:rPr>
            </a:br>
            <a:r>
              <a:rPr lang="ar-EG" sz="4400" b="1" dirty="0" err="1">
                <a:latin typeface="Arabic Typesetting" pitchFamily="66" charset="-78"/>
                <a:cs typeface="Arabic Typesetting" pitchFamily="66" charset="-78"/>
              </a:rPr>
              <a:t>أ.م.د</a:t>
            </a:r>
            <a:r>
              <a:rPr lang="ar-EG" sz="4400" b="1" dirty="0">
                <a:latin typeface="Arabic Typesetting" pitchFamily="66" charset="-78"/>
                <a:cs typeface="Arabic Typesetting" pitchFamily="66" charset="-78"/>
              </a:rPr>
              <a:t>/ </a:t>
            </a:r>
            <a:r>
              <a:rPr lang="ar-EG" sz="4400" b="1" dirty="0" err="1">
                <a:latin typeface="Arabic Typesetting" pitchFamily="66" charset="-78"/>
                <a:cs typeface="Arabic Typesetting" pitchFamily="66" charset="-78"/>
              </a:rPr>
              <a:t>هانى</a:t>
            </a:r>
            <a:r>
              <a:rPr lang="ar-EG" sz="4400" b="1" dirty="0">
                <a:latin typeface="Arabic Typesetting" pitchFamily="66" charset="-78"/>
                <a:cs typeface="Arabic Typesetting" pitchFamily="66" charset="-78"/>
              </a:rPr>
              <a:t> زكريا</a:t>
            </a:r>
            <a:br>
              <a:rPr lang="ar-EG" sz="4400" b="1" dirty="0">
                <a:latin typeface="Arabic Typesetting" pitchFamily="66" charset="-78"/>
                <a:cs typeface="Arabic Typesetting" pitchFamily="66" charset="-78"/>
              </a:rPr>
            </a:br>
            <a:r>
              <a:rPr lang="ar-EG" sz="4400" b="1" dirty="0">
                <a:latin typeface="Arabic Typesetting" pitchFamily="66" charset="-78"/>
                <a:cs typeface="Arabic Typesetting" pitchFamily="66" charset="-78"/>
              </a:rPr>
              <a:t>2020</a:t>
            </a:r>
            <a:endParaRPr lang="ar-EG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317500"/>
            <a:ext cx="1524000" cy="1143000"/>
          </a:xfrm>
          <a:prstGeom prst="rect">
            <a:avLst/>
          </a:prstGeom>
        </p:spPr>
      </p:pic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9400" y="18143"/>
            <a:ext cx="1524000" cy="1447800"/>
          </a:xfrm>
        </p:spPr>
      </p:pic>
    </p:spTree>
    <p:extLst>
      <p:ext uri="{BB962C8B-B14F-4D97-AF65-F5344CB8AC3E}">
        <p14:creationId xmlns:p14="http://schemas.microsoft.com/office/powerpoint/2010/main" val="37330001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838200"/>
            <a:ext cx="8763000" cy="5486400"/>
          </a:xfrm>
        </p:spPr>
        <p:txBody>
          <a:bodyPr>
            <a:normAutofit lnSpcReduction="10000"/>
          </a:bodyPr>
          <a:lstStyle/>
          <a:p>
            <a:pPr marL="0" indent="0" algn="justLow" rtl="1">
              <a:lnSpc>
                <a:spcPct val="160000"/>
              </a:lnSpc>
              <a:buNone/>
            </a:pPr>
            <a:r>
              <a:rPr lang="ar-EG" sz="1600" b="1" dirty="0">
                <a:solidFill>
                  <a:srgbClr val="C0000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 اتفاقية أو عقد للسلوك :</a:t>
            </a:r>
          </a:p>
          <a:p>
            <a:pPr marL="0" indent="0" algn="justLow" rtl="1">
              <a:lnSpc>
                <a:spcPct val="160000"/>
              </a:lnSpc>
              <a:buNone/>
            </a:pPr>
            <a:r>
              <a:rPr lang="ar-EG" sz="1600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أظهرت </a:t>
            </a:r>
            <a:r>
              <a:rPr lang="ar-EG" sz="16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بعض الدراسات في مجال علم النفس أن استخدام الاتفاقيات أو العقود </a:t>
            </a:r>
            <a:r>
              <a:rPr lang="en-US" sz="16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Contracts </a:t>
            </a:r>
            <a:r>
              <a:rPr lang="ar-EG" sz="16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للحد من أداء سلوك معين يعتبر من الوسائل الفاعلة في تغيير أو تعديل هذا النوع من السلوك . </a:t>
            </a:r>
          </a:p>
          <a:p>
            <a:pPr marL="0" indent="0" algn="justLow" rtl="1">
              <a:lnSpc>
                <a:spcPct val="160000"/>
              </a:lnSpc>
              <a:buNone/>
            </a:pPr>
            <a:r>
              <a:rPr lang="ar-EG" sz="16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وفي مجال القانون فإن « العقد » يعنى توافق إرادتين أو أكثر ، ومن أركان العقد الإيجابي القبول وتوافق الإرادتين ، هو قوام العقد وأساسه ، ولابد من توفير أركانه وهى الإيجاب والقبول </a:t>
            </a:r>
            <a:r>
              <a:rPr lang="ar-EG" sz="1600" dirty="0" err="1">
                <a:latin typeface="Simplified Arabic" panose="02020603050405020304" pitchFamily="18" charset="-78"/>
                <a:cs typeface="Simplified Arabic" panose="02020603050405020304" pitchFamily="18" charset="-78"/>
              </a:rPr>
              <a:t>والتراضى</a:t>
            </a:r>
            <a:r>
              <a:rPr lang="ar-EG" sz="16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.</a:t>
            </a:r>
          </a:p>
          <a:p>
            <a:pPr marL="0" indent="0" algn="justLow" rtl="1">
              <a:lnSpc>
                <a:spcPct val="160000"/>
              </a:lnSpc>
              <a:buNone/>
            </a:pPr>
            <a:r>
              <a:rPr lang="ar-EG" sz="16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وفي ضوء ذلك يمكن إبرام اتفاقية التحكم الذاتي </a:t>
            </a:r>
            <a:r>
              <a:rPr lang="en-US" sz="1600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Self </a:t>
            </a:r>
            <a:r>
              <a:rPr lang="en-US" sz="16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- control contract » </a:t>
            </a:r>
            <a:r>
              <a:rPr lang="ar-EG" sz="16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وهي عبارة عن عقد أو وثيقة يوقعها كل من اللاعب والمدرب ، ويمكن أن تتضمن ما يلي : - </a:t>
            </a:r>
          </a:p>
          <a:p>
            <a:pPr marL="0" indent="0" algn="justLow" rtl="1">
              <a:lnSpc>
                <a:spcPct val="160000"/>
              </a:lnSpc>
              <a:buNone/>
            </a:pPr>
            <a:r>
              <a:rPr lang="ar-EG" sz="1600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• التعريف </a:t>
            </a:r>
            <a:r>
              <a:rPr lang="ar-EG" sz="16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الخاص بالسلوك ، الذي ينبغي على اللاعب تجنبه .</a:t>
            </a:r>
          </a:p>
          <a:p>
            <a:pPr marL="0" indent="0" algn="justLow" rtl="1">
              <a:lnSpc>
                <a:spcPct val="160000"/>
              </a:lnSpc>
              <a:buNone/>
            </a:pPr>
            <a:r>
              <a:rPr lang="ar-EG" sz="1600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• العقوبات </a:t>
            </a:r>
            <a:r>
              <a:rPr lang="ar-EG" sz="16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التي يمكن توقيعها على اللاعب في حالة عدم تجنبه مثل هذا السلوك .</a:t>
            </a:r>
          </a:p>
          <a:p>
            <a:pPr marL="0" indent="0" algn="justLow" rtl="1">
              <a:lnSpc>
                <a:spcPct val="160000"/>
              </a:lnSpc>
              <a:buNone/>
            </a:pPr>
            <a:r>
              <a:rPr lang="ar-EG" sz="1600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• الحوافز </a:t>
            </a:r>
            <a:r>
              <a:rPr lang="ar-EG" sz="16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( التعزيز الإيجابي ) التي يمكن توقعها في حالة القدرة على تجنب مثل هذا السلوك .</a:t>
            </a:r>
          </a:p>
          <a:p>
            <a:pPr marL="0" indent="0" algn="justLow" rtl="1">
              <a:lnSpc>
                <a:spcPct val="160000"/>
              </a:lnSpc>
              <a:buNone/>
            </a:pPr>
            <a:r>
              <a:rPr lang="ar-EG" sz="1600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• مدة </a:t>
            </a:r>
            <a:r>
              <a:rPr lang="ar-EG" sz="16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سريان العقد أو الاتفاقية ، وتوقيع كل من اللاعب والمدرب .</a:t>
            </a:r>
          </a:p>
          <a:p>
            <a:pPr marL="0" indent="0" algn="justLow" rtl="1">
              <a:lnSpc>
                <a:spcPct val="160000"/>
              </a:lnSpc>
              <a:buNone/>
            </a:pPr>
            <a:r>
              <a:rPr lang="ar-EG" sz="16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ومثل هذه العقود أو الاتفاقيات يتم الاتفاق على بنودها بين كل من المدرب ( </a:t>
            </a:r>
            <a:r>
              <a:rPr lang="ar-EG" sz="1600" dirty="0" err="1">
                <a:latin typeface="Simplified Arabic" panose="02020603050405020304" pitchFamily="18" charset="-78"/>
                <a:cs typeface="Simplified Arabic" panose="02020603050405020304" pitchFamily="18" charset="-78"/>
              </a:rPr>
              <a:t>أوالإداري</a:t>
            </a:r>
            <a:r>
              <a:rPr lang="ar-EG" sz="16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واللاعب ، مع ملاحظة أن اللاعب نفسه هو الطرف الأصلي ، وفيما إلى نقدم نموذجا لمثل هذا النوع من الاتفاقيات أو العقود ، التي يمكن استخدامها في المجال الرياضي .</a:t>
            </a:r>
            <a:endParaRPr lang="ar-EG" sz="1600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8554648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1200" y="1200150"/>
            <a:ext cx="7772400" cy="1470025"/>
          </a:xfrm>
        </p:spPr>
        <p:txBody>
          <a:bodyPr/>
          <a:lstStyle/>
          <a:p>
            <a:r>
              <a:rPr lang="ar-EG" dirty="0" smtClean="0">
                <a:solidFill>
                  <a:schemeClr val="accent2">
                    <a:lumMod val="75000"/>
                  </a:schemeClr>
                </a:solidFill>
                <a:cs typeface="SKR HEAD1" pitchFamily="2" charset="-78"/>
              </a:rPr>
              <a:t>محاضرات </a:t>
            </a:r>
            <a:r>
              <a:rPr lang="ar-EG" dirty="0" err="1" smtClean="0">
                <a:solidFill>
                  <a:schemeClr val="accent2">
                    <a:lumMod val="75000"/>
                  </a:schemeClr>
                </a:solidFill>
                <a:cs typeface="SKR HEAD1" pitchFamily="2" charset="-78"/>
              </a:rPr>
              <a:t>فى</a:t>
            </a:r>
            <a:r>
              <a:rPr lang="ar-EG" dirty="0" smtClean="0">
                <a:solidFill>
                  <a:schemeClr val="accent2">
                    <a:lumMod val="75000"/>
                  </a:schemeClr>
                </a:solidFill>
                <a:cs typeface="SKR HEAD1" pitchFamily="2" charset="-78"/>
              </a:rPr>
              <a:t> </a:t>
            </a:r>
            <a:r>
              <a:rPr lang="ar-EG" dirty="0">
                <a:solidFill>
                  <a:schemeClr val="accent2">
                    <a:lumMod val="75000"/>
                  </a:schemeClr>
                </a:solidFill>
                <a:cs typeface="SKR HEAD1" pitchFamily="2" charset="-78"/>
              </a:rPr>
              <a:t>دراسات متقدمة </a:t>
            </a:r>
            <a:r>
              <a:rPr lang="ar-EG" dirty="0" err="1">
                <a:solidFill>
                  <a:schemeClr val="accent2">
                    <a:lumMod val="75000"/>
                  </a:schemeClr>
                </a:solidFill>
                <a:cs typeface="SKR HEAD1" pitchFamily="2" charset="-78"/>
              </a:rPr>
              <a:t>فى</a:t>
            </a:r>
            <a:r>
              <a:rPr lang="ar-EG" dirty="0">
                <a:solidFill>
                  <a:schemeClr val="accent2">
                    <a:lumMod val="75000"/>
                  </a:schemeClr>
                </a:solidFill>
                <a:cs typeface="SKR HEAD1" pitchFamily="2" charset="-78"/>
              </a:rPr>
              <a:t> علم نفس الجماعات 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0800" y="2929509"/>
            <a:ext cx="6908800" cy="289979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4820756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69 0 0.125 0.056 0.125 0.125 C 0.125 0.194 0.069 0.25 0 0.25 C -0.069 0.25 -0.125 0.194 -0.125 0.125 C -0.125 0.056 -0.069 0 0 0 Z" pathEditMode="relative" ptsTypes="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738240844"/>
              </p:ext>
            </p:extLst>
          </p:nvPr>
        </p:nvGraphicFramePr>
        <p:xfrm>
          <a:off x="685800" y="2130425"/>
          <a:ext cx="7772400" cy="14700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252162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762000"/>
            <a:ext cx="8763000" cy="5638800"/>
          </a:xfrm>
        </p:spPr>
        <p:txBody>
          <a:bodyPr>
            <a:normAutofit/>
          </a:bodyPr>
          <a:lstStyle/>
          <a:p>
            <a:pPr marL="0" indent="0" algn="justLow" rtl="1">
              <a:lnSpc>
                <a:spcPct val="150000"/>
              </a:lnSpc>
              <a:buNone/>
            </a:pPr>
            <a:r>
              <a:rPr lang="ar-EG" sz="1800" b="1" dirty="0">
                <a:solidFill>
                  <a:srgbClr val="C0000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مكافحة السلوك العدواني بين اللاعبين :</a:t>
            </a:r>
          </a:p>
          <a:p>
            <a:pPr marL="0" indent="0" algn="justLow" rtl="1">
              <a:lnSpc>
                <a:spcPct val="150000"/>
              </a:lnSpc>
              <a:buNone/>
            </a:pPr>
            <a:r>
              <a:rPr lang="ar-EG" sz="18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فيما يلي بعض الطرق والوسائل التي يمكن استخدامها لضمان الحد من السلوك العدواني بين اللاعبين في الفرق الرياضية ، وضمان التحكم في مثل هذه الأنواع من السلوك غير السوي </a:t>
            </a:r>
            <a:r>
              <a:rPr lang="ar-EG" sz="1800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:</a:t>
            </a:r>
          </a:p>
          <a:p>
            <a:pPr algn="justLow" rtl="1">
              <a:lnSpc>
                <a:spcPct val="150000"/>
              </a:lnSpc>
              <a:buFont typeface="+mj-lt"/>
              <a:buAutoNum type="arabicPeriod"/>
            </a:pPr>
            <a:r>
              <a:rPr lang="ar-EG" sz="1800" b="1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عرض نماذج من السلوك غير العدواني </a:t>
            </a:r>
            <a:r>
              <a:rPr lang="ar-EG" sz="1800" b="1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للاعبين </a:t>
            </a:r>
          </a:p>
          <a:p>
            <a:pPr algn="justLow" rtl="1">
              <a:lnSpc>
                <a:spcPct val="150000"/>
              </a:lnSpc>
              <a:buFont typeface="+mj-lt"/>
              <a:buAutoNum type="arabicPeriod"/>
            </a:pPr>
            <a:r>
              <a:rPr lang="ar-EG" sz="1800" b="1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عقاب اللاعب الذي يسلك سلوكا عدوانيًا </a:t>
            </a:r>
            <a:endParaRPr lang="ar-EG" sz="1800" b="1" dirty="0" smtClean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algn="justLow" rtl="1">
              <a:lnSpc>
                <a:spcPct val="150000"/>
              </a:lnSpc>
              <a:buFont typeface="+mj-lt"/>
              <a:buAutoNum type="arabicPeriod"/>
            </a:pPr>
            <a:r>
              <a:rPr lang="ar-EG" sz="1800" b="1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التعزيز الإيجابي للاعب عند التحكم في انفعالاته </a:t>
            </a:r>
            <a:endParaRPr lang="ar-EG" sz="1800" b="1" dirty="0" smtClean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algn="justLow" rtl="1">
              <a:lnSpc>
                <a:spcPct val="150000"/>
              </a:lnSpc>
              <a:buFont typeface="+mj-lt"/>
              <a:buAutoNum type="arabicPeriod"/>
            </a:pPr>
            <a:r>
              <a:rPr lang="ar-EG" sz="1800" b="1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محاسبة المشجع للعدوان الرياضي </a:t>
            </a:r>
            <a:endParaRPr lang="ar-EG" sz="1800" b="1" dirty="0" smtClean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algn="justLow" rtl="1">
              <a:lnSpc>
                <a:spcPct val="150000"/>
              </a:lnSpc>
              <a:buFont typeface="+mj-lt"/>
              <a:buAutoNum type="arabicPeriod"/>
            </a:pPr>
            <a:r>
              <a:rPr lang="ar-EG" sz="1800" b="1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حجب مثيرات السلوك الرياضي </a:t>
            </a:r>
            <a:endParaRPr lang="ar-EG" sz="1800" b="1" dirty="0" smtClean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algn="justLow" rtl="1">
              <a:lnSpc>
                <a:spcPct val="150000"/>
              </a:lnSpc>
              <a:buFont typeface="+mj-lt"/>
              <a:buAutoNum type="arabicPeriod"/>
            </a:pPr>
            <a:r>
              <a:rPr lang="ar-EG" sz="1800" b="1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الاهتمام بندوات ودراسة محاربة العدوان </a:t>
            </a:r>
            <a:r>
              <a:rPr lang="ar-EG" sz="1800" b="1" dirty="0" err="1"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الرياضى</a:t>
            </a:r>
            <a:r>
              <a:rPr lang="ar-EG" sz="1800" b="1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endParaRPr lang="ar-EG" sz="1800" b="1" dirty="0" smtClean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algn="justLow" rtl="1">
              <a:lnSpc>
                <a:spcPct val="150000"/>
              </a:lnSpc>
              <a:buFont typeface="+mj-lt"/>
              <a:buAutoNum type="arabicPeriod"/>
            </a:pPr>
            <a:r>
              <a:rPr lang="ar-EG" sz="1800" b="1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استخدام طرق التحكم الذاتي للعدوان الرياضي </a:t>
            </a:r>
            <a:endParaRPr lang="ar-EG" sz="1800" b="1" dirty="0" smtClean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algn="justLow" rtl="1">
              <a:lnSpc>
                <a:spcPct val="150000"/>
              </a:lnSpc>
              <a:buFont typeface="+mj-lt"/>
              <a:buAutoNum type="arabicPeriod"/>
            </a:pPr>
            <a:r>
              <a:rPr lang="ar-EG" sz="1800" b="1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اتفاقية أو عقد للسلوك </a:t>
            </a:r>
            <a:endParaRPr lang="ar-EG" sz="1800" b="1" dirty="0" smtClean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marL="0" indent="0" algn="justLow" rtl="1">
              <a:lnSpc>
                <a:spcPct val="150000"/>
              </a:lnSpc>
              <a:buNone/>
            </a:pPr>
            <a:endParaRPr lang="ar-EG" sz="1800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3110385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382000" cy="5059363"/>
          </a:xfrm>
        </p:spPr>
        <p:txBody>
          <a:bodyPr>
            <a:normAutofit fontScale="55000" lnSpcReduction="20000"/>
          </a:bodyPr>
          <a:lstStyle/>
          <a:p>
            <a:pPr marL="0" indent="0" algn="justLow" rtl="1">
              <a:lnSpc>
                <a:spcPct val="170000"/>
              </a:lnSpc>
              <a:buNone/>
            </a:pPr>
            <a:r>
              <a:rPr lang="ar-SA" b="1" dirty="0">
                <a:solidFill>
                  <a:srgbClr val="C00000"/>
                </a:solidFill>
              </a:rPr>
              <a:t>عرض نماذج من السلوك غير العدواني </a:t>
            </a:r>
            <a:r>
              <a:rPr lang="ar-SA" b="1" dirty="0" smtClean="0">
                <a:solidFill>
                  <a:srgbClr val="C00000"/>
                </a:solidFill>
              </a:rPr>
              <a:t>للاعبين</a:t>
            </a:r>
            <a:r>
              <a:rPr lang="ar-EG" b="1" dirty="0" smtClean="0">
                <a:solidFill>
                  <a:srgbClr val="C00000"/>
                </a:solidFill>
              </a:rPr>
              <a:t> </a:t>
            </a:r>
            <a:r>
              <a:rPr lang="ar-SA" b="1" dirty="0" smtClean="0">
                <a:solidFill>
                  <a:srgbClr val="C00000"/>
                </a:solidFill>
              </a:rPr>
              <a:t>:</a:t>
            </a:r>
            <a:endParaRPr lang="ar-SA" b="1" dirty="0">
              <a:solidFill>
                <a:srgbClr val="C00000"/>
              </a:solidFill>
            </a:endParaRPr>
          </a:p>
          <a:p>
            <a:pPr marL="0" indent="0" algn="justLow" rtl="1">
              <a:lnSpc>
                <a:spcPct val="170000"/>
              </a:lnSpc>
              <a:buNone/>
            </a:pPr>
            <a:r>
              <a:rPr lang="ar-SA" dirty="0"/>
              <a:t> من الأهمية بمكان عرض نماذج للاعبين الدوليين والمعروف عنهم التزامهم بالسلوك الجازم ، وابتعادهم عن السلوك العدواني أو </a:t>
            </a:r>
            <a:r>
              <a:rPr lang="ar-SA" dirty="0" err="1"/>
              <a:t>الوسيلى</a:t>
            </a:r>
            <a:r>
              <a:rPr lang="ar-SA" dirty="0"/>
              <a:t> أثناء المنافسات الرياضية ، وضرورة توجيه أنظار اللاعبين ، وإسداء النصح لهم بأن وصول اللاعب لأعلى المستويات الرياضية يرتبط - دائمَا - بالسلوك الرياضي النظيف ، والقدرة على بذل المزيد من الجهد في المنافسات الرياضية دون ارتباطه بوجود نية إيذاء المنافس أو إلحاق الضرر به .</a:t>
            </a:r>
          </a:p>
          <a:p>
            <a:pPr marL="0" indent="0" algn="justLow" rtl="1">
              <a:lnSpc>
                <a:spcPct val="170000"/>
              </a:lnSpc>
              <a:buNone/>
            </a:pPr>
            <a:r>
              <a:rPr lang="ar-SA" b="1" dirty="0">
                <a:solidFill>
                  <a:srgbClr val="C00000"/>
                </a:solidFill>
              </a:rPr>
              <a:t>عقاب اللاعب الذي يسلك سلوكا عدوانيًا :</a:t>
            </a:r>
          </a:p>
          <a:p>
            <a:pPr marL="0" indent="0" algn="justLow" rtl="1">
              <a:lnSpc>
                <a:spcPct val="170000"/>
              </a:lnSpc>
              <a:buNone/>
            </a:pPr>
            <a:r>
              <a:rPr lang="ar-SA" dirty="0"/>
              <a:t> في حالة أداء اللاعب للسلوك العدواني في الرياضة ينبغي معاقبته بصورة فورية ، وأن تتناسب هذه العقوبة الفورية مع حجم السلوك العدواني وعدم الالتزام بالصمت أو إبداء الامتعاض فقط في مثل هذه المواقف ، فاللاعب لابد أن يتعلم أن الأداء العدواني في الرياضة يعتبر سلوكا غير مقبول على الإطلاق ، ولابد أن يعاقب مرتكبه .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284175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533400"/>
            <a:ext cx="8534400" cy="6096000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ar-EG" sz="1800" b="1" dirty="0">
                <a:solidFill>
                  <a:srgbClr val="C0000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التعزيز الإيجابي للاعب عند التحكم في انفعالاته </a:t>
            </a:r>
            <a:r>
              <a:rPr lang="ar-EG" sz="1800" b="1" dirty="0" smtClean="0">
                <a:solidFill>
                  <a:srgbClr val="C0000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:</a:t>
            </a:r>
          </a:p>
          <a:p>
            <a:pPr marL="0" indent="0" algn="r" rtl="1">
              <a:buNone/>
            </a:pPr>
            <a:r>
              <a:rPr lang="ar-EG" sz="18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 جنبا إلى جنب مع توقيع العقاب على اللاعب الذي يسلك سلوكاً عدوانيًا أثناء المنافسة الرياضية ينبغي من ناحية أخرى تدعيم وتعزيز السلوك الجازم اللاعبين أو السلوك الخالي من العدوان ، والذي يرتبط بالقدرة على التحكم في الذات في مواقف الانفعالات الشديدة أثناء المنافسات الرياضية التي تتميز بأهميتها وحساسيتها .</a:t>
            </a:r>
          </a:p>
          <a:p>
            <a:pPr marL="0" indent="0" algn="r" rtl="1">
              <a:buNone/>
            </a:pPr>
            <a:r>
              <a:rPr lang="ar-EG" sz="18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فاللاعب الذي يرتكب منافسه عدوانا عليه ، ويقوم هذا اللاعب بكبح جماح نفسه ، والتحكم في انفعالاته أو ردود أفعاله ، ويستمر في اللعب دون محاولة الثأر من منافسه أو من المنافسين الآخرين ينبغي في هذه الحالة إثابته بمختلف الطرق والوسائل .</a:t>
            </a:r>
          </a:p>
          <a:p>
            <a:pPr marL="0" indent="0" algn="r" rtl="1">
              <a:buNone/>
            </a:pPr>
            <a:r>
              <a:rPr lang="ar-EG" sz="18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وينبغي على اللاعب أن يدرك جيدًا أن مثل هذا السلوك ليس تخاذلاً أو جبنا ولكن يمثل قمة التحكم في انفعالاته وقمة التحكم في الذات في مواقف المنافسة الحساسة . </a:t>
            </a:r>
          </a:p>
          <a:p>
            <a:pPr marL="0" indent="0" algn="r" rtl="1">
              <a:buNone/>
            </a:pPr>
            <a:r>
              <a:rPr lang="ar-EG" sz="1800" b="1" dirty="0">
                <a:solidFill>
                  <a:srgbClr val="C0000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محاسبة المشجع للعدوان الرياضي :</a:t>
            </a:r>
          </a:p>
          <a:p>
            <a:pPr marL="0" indent="0" algn="r" rtl="1">
              <a:buNone/>
            </a:pPr>
            <a:r>
              <a:rPr lang="ar-EG" sz="18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إن المدرب أو الإداري الذي يحاول أن يشجع اللاعب على أداء السلوك العدواني أثناء المنافسة الرياضية ينبغي أن يقع عليه اللوم والعقاب ، وأن يحاسب ، وفي بعض الأحيان يمكن أن يستبعد من عمله </a:t>
            </a:r>
            <a:r>
              <a:rPr lang="ar-EG" sz="1800" dirty="0" err="1"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الرياضى</a:t>
            </a:r>
            <a:r>
              <a:rPr lang="ar-EG" sz="18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، وأن يكون هذا العقاب أو الحساب فوريًا ورادا ، الأمر الذي يمكن أن يساعد على عدم تكرار مثل هذا النوع من التشجيع ، ويجعله يفكر أكثر من مرة قبل إقدامه على تشجيع مثل هذا النوع من الأداء .</a:t>
            </a:r>
          </a:p>
        </p:txBody>
      </p:sp>
    </p:spTree>
    <p:extLst>
      <p:ext uri="{BB962C8B-B14F-4D97-AF65-F5344CB8AC3E}">
        <p14:creationId xmlns:p14="http://schemas.microsoft.com/office/powerpoint/2010/main" val="2336389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8610600" cy="5638800"/>
          </a:xfrm>
        </p:spPr>
        <p:txBody>
          <a:bodyPr>
            <a:normAutofit/>
          </a:bodyPr>
          <a:lstStyle/>
          <a:p>
            <a:pPr marL="0" indent="0" algn="justLow" rtl="1">
              <a:lnSpc>
                <a:spcPct val="150000"/>
              </a:lnSpc>
              <a:buNone/>
            </a:pPr>
            <a:r>
              <a:rPr lang="ar-EG" sz="1800" b="1" dirty="0">
                <a:solidFill>
                  <a:srgbClr val="C0000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حجب مثيرات السلوك الرياضي : </a:t>
            </a:r>
          </a:p>
          <a:p>
            <a:pPr marL="0" indent="0" algn="justLow" rtl="1">
              <a:lnSpc>
                <a:spcPct val="150000"/>
              </a:lnSpc>
              <a:buNone/>
            </a:pPr>
            <a:r>
              <a:rPr lang="ar-EG" sz="1800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قد </a:t>
            </a:r>
            <a:r>
              <a:rPr lang="ar-EG" sz="18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يلاحظ أن بعض اللاعبين أو المدربين أو الإداريين أو المتفرجين يمكن أن يشكلوا بعض المثيرات التي تسبب السلوك العدواني لدى اللاعبين ، فإذا أمكن حجب مثل هذه المثيرات فإننا بذلك يمكن أن تنجح في مكافحة مثل هذا السلوك غير الرياضي . </a:t>
            </a:r>
          </a:p>
          <a:p>
            <a:pPr marL="0" indent="0" algn="justLow" rtl="1">
              <a:lnSpc>
                <a:spcPct val="150000"/>
              </a:lnSpc>
              <a:buNone/>
            </a:pPr>
            <a:r>
              <a:rPr lang="ar-EG" sz="18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فعلى سبيل المثال قد يقوم البعض بإعطاء نصائح سلبية للاعبين ، وقد يعتقد هؤلاء أن هذه النصائح يمكن أن تساعد على حماس اللاعبين وتعبئتهم نفسيًا .</a:t>
            </a:r>
          </a:p>
          <a:p>
            <a:pPr marL="0" indent="0" algn="justLow" rtl="1">
              <a:lnSpc>
                <a:spcPct val="150000"/>
              </a:lnSpc>
              <a:buNone/>
            </a:pPr>
            <a:r>
              <a:rPr lang="ar-EG" sz="18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ومن أمثلة ذلك : أن ينصح البعض أحد اللاعبين بضرورة اللعب بخشونة وعنف ، وهذا يعني إيحاء للاعب بارتكاب السلوك العدائي ، مثل هذه النصائح السلبية وغيرها يمكن أن تكون مثيرات تستدعي السلوك العدواني لدى اللاعبين .</a:t>
            </a:r>
          </a:p>
          <a:p>
            <a:pPr marL="0" indent="0" algn="justLow" rtl="1">
              <a:lnSpc>
                <a:spcPct val="150000"/>
              </a:lnSpc>
              <a:buNone/>
            </a:pPr>
            <a:r>
              <a:rPr lang="ar-EG" sz="1800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.</a:t>
            </a:r>
            <a:endParaRPr lang="ar-EG" sz="1800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654985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762000"/>
            <a:ext cx="8839200" cy="5791200"/>
          </a:xfrm>
        </p:spPr>
        <p:txBody>
          <a:bodyPr>
            <a:normAutofit/>
          </a:bodyPr>
          <a:lstStyle/>
          <a:p>
            <a:pPr marL="0" indent="0" algn="justLow" rtl="1">
              <a:lnSpc>
                <a:spcPct val="170000"/>
              </a:lnSpc>
              <a:buNone/>
            </a:pPr>
            <a:r>
              <a:rPr lang="ar-SA" sz="1800" b="1" dirty="0">
                <a:solidFill>
                  <a:srgbClr val="C0000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الاهتمام بندوات ودراسة محاربة العدوان </a:t>
            </a:r>
            <a:r>
              <a:rPr lang="ar-SA" sz="1800" b="1" dirty="0" err="1">
                <a:solidFill>
                  <a:srgbClr val="C0000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الرياضى</a:t>
            </a:r>
            <a:r>
              <a:rPr lang="ar-SA" sz="1800" b="1" dirty="0">
                <a:solidFill>
                  <a:srgbClr val="C0000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 :</a:t>
            </a:r>
          </a:p>
          <a:p>
            <a:pPr marL="0" indent="0" algn="justLow" rtl="1">
              <a:lnSpc>
                <a:spcPct val="170000"/>
              </a:lnSpc>
              <a:buNone/>
            </a:pPr>
            <a:r>
              <a:rPr lang="ar-SA" sz="1800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تبدو </a:t>
            </a:r>
            <a:r>
              <a:rPr lang="ar-SA" sz="18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أهمية واضحة للندوات والدراسات المرتبطة بطرق ووسائل محاربة العدوان الرياضي ، وخاصة بالنسبة للمدربين والإداريين والحكام ، وكذلك اللاعبين ، ومثل هذه الندوات أو الدراسات تحمل درجة كبيرة من الأهمية بصفة خاصة في الأنشطة الرياضية ، التي ترتبط بالمزيد من العنف والخشونة والاحتكاك بين اللاعبين ، أو التي تمنح الحكام المزيد من الحق في استخدام التقدير الشخصي أثناء التحكيم في المنافسات الرياضية .</a:t>
            </a:r>
          </a:p>
          <a:p>
            <a:pPr marL="0" indent="0" algn="justLow" rtl="1">
              <a:lnSpc>
                <a:spcPct val="170000"/>
              </a:lnSpc>
              <a:buNone/>
            </a:pPr>
            <a:r>
              <a:rPr lang="ar-SA" sz="18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كما أن مثل هذه الندوات والدراسات تساعد الحكام على سرعة اتخاذ القرار الصحيح ، والبعد عن التحيز أو التساهل ، </a:t>
            </a:r>
            <a:r>
              <a:rPr lang="ar-SA" sz="1800" dirty="0" err="1">
                <a:latin typeface="Simplified Arabic" panose="02020603050405020304" pitchFamily="18" charset="-78"/>
                <a:cs typeface="Simplified Arabic" panose="02020603050405020304" pitchFamily="18" charset="-78"/>
              </a:rPr>
              <a:t>وبالتالى</a:t>
            </a:r>
            <a:r>
              <a:rPr lang="ar-SA" sz="18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القدرة على محاصرة محاولات السلوك العدواني في الرياضة .</a:t>
            </a:r>
          </a:p>
          <a:p>
            <a:pPr marL="0" indent="0" algn="justLow" rtl="1">
              <a:lnSpc>
                <a:spcPct val="170000"/>
              </a:lnSpc>
              <a:buNone/>
            </a:pPr>
            <a:r>
              <a:rPr lang="ar-SA" sz="18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ومن ناحية أخرى فإن مثل هذه الندوات والدراسات تساعد العاملين في المجال </a:t>
            </a:r>
            <a:r>
              <a:rPr lang="ar-SA" sz="1800" dirty="0" err="1"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الرياضى</a:t>
            </a:r>
            <a:r>
              <a:rPr lang="ar-SA" sz="18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سواء المدربين أو الإداريين أو الحكام وكذلك اللاعبين والمتفرجين على اكتساب المزيد من المعارف ، والمعلومات عن أسباب ودوافع مثل هذه الأنواع من السلوك غير السوي في الرياضة ، وكذلك إكسابهم المزيد من المعارف والمعلومات عن وسائل وطرائق مكافحتها وتجنبها .</a:t>
            </a:r>
          </a:p>
          <a:p>
            <a:pPr algn="ctr"/>
            <a:endParaRPr lang="en-US" sz="1050" dirty="0"/>
          </a:p>
        </p:txBody>
      </p:sp>
    </p:spTree>
    <p:extLst>
      <p:ext uri="{BB962C8B-B14F-4D97-AF65-F5344CB8AC3E}">
        <p14:creationId xmlns:p14="http://schemas.microsoft.com/office/powerpoint/2010/main" val="523399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838200"/>
            <a:ext cx="7924800" cy="5486400"/>
          </a:xfrm>
        </p:spPr>
        <p:txBody>
          <a:bodyPr>
            <a:normAutofit fontScale="62500" lnSpcReduction="20000"/>
          </a:bodyPr>
          <a:lstStyle/>
          <a:p>
            <a:pPr marL="0" indent="0" algn="justLow" rtl="1">
              <a:lnSpc>
                <a:spcPct val="170000"/>
              </a:lnSpc>
              <a:buNone/>
            </a:pPr>
            <a:r>
              <a:rPr lang="ar-EG" sz="3400" b="1" dirty="0">
                <a:solidFill>
                  <a:srgbClr val="C0000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 استخدام طرق التحكم الذاتي للعدوان الرياضي :</a:t>
            </a:r>
          </a:p>
          <a:p>
            <a:pPr marL="0" indent="0" algn="justLow" rtl="1">
              <a:lnSpc>
                <a:spcPct val="170000"/>
              </a:lnSpc>
              <a:buNone/>
            </a:pPr>
            <a:r>
              <a:rPr lang="ar-EG" sz="3400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إن </a:t>
            </a:r>
            <a:r>
              <a:rPr lang="ar-EG" sz="34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الشخص المسئول بالدرجة الأولى عن مكافحة السلوك العدواني في الرياضة هو اللاعب نفسه ، ولذلك من الأهمية بمكان استخدام بعض الوسائل والطرق التي يمكن للاعب أن يقوم بها وصولاً إلى قدرته على مكافحة هذا النوع من السلوك غير السوي في الرياضة .</a:t>
            </a:r>
          </a:p>
          <a:p>
            <a:pPr marL="0" indent="0" algn="justLow" rtl="1">
              <a:lnSpc>
                <a:spcPct val="170000"/>
              </a:lnSpc>
              <a:buNone/>
            </a:pPr>
            <a:r>
              <a:rPr lang="ar-EG" sz="34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وقد قام بعض الباحثين في مجال علم النفس الرياضي بتطوير بعض أساليب العلاج السلوكي </a:t>
            </a:r>
            <a:r>
              <a:rPr lang="en-US" sz="34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Behavior therapy </a:t>
            </a:r>
            <a:r>
              <a:rPr lang="ar-EG" sz="34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التي ترتبط بصورة خاصة بالحد من السلوك العدواني في الرياضة  </a:t>
            </a:r>
            <a:r>
              <a:rPr lang="ar-EG" sz="3400" dirty="0" err="1">
                <a:latin typeface="Simplified Arabic" panose="02020603050405020304" pitchFamily="18" charset="-78"/>
                <a:cs typeface="Simplified Arabic" panose="02020603050405020304" pitchFamily="18" charset="-78"/>
              </a:rPr>
              <a:t>لارى</a:t>
            </a:r>
            <a:r>
              <a:rPr lang="ar-EG" sz="34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ar-EG" sz="3400" dirty="0" err="1">
                <a:latin typeface="Simplified Arabic" panose="02020603050405020304" pitchFamily="18" charset="-78"/>
                <a:cs typeface="Simplified Arabic" panose="02020603050405020304" pitchFamily="18" charset="-78"/>
              </a:rPr>
              <a:t>لايث</a:t>
            </a:r>
            <a:r>
              <a:rPr lang="ar-EG" sz="34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en-US" sz="3400" dirty="0" err="1">
                <a:latin typeface="Simplified Arabic" panose="02020603050405020304" pitchFamily="18" charset="-78"/>
                <a:cs typeface="Simplified Arabic" panose="02020603050405020304" pitchFamily="18" charset="-78"/>
              </a:rPr>
              <a:t>Lary</a:t>
            </a:r>
            <a:r>
              <a:rPr lang="en-US" sz="34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Leith (1991</a:t>
            </a:r>
            <a:r>
              <a:rPr lang="ar-EG" sz="34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م)  ، كراتي </a:t>
            </a:r>
            <a:r>
              <a:rPr lang="en-US" sz="3400" dirty="0" err="1">
                <a:latin typeface="Simplified Arabic" panose="02020603050405020304" pitchFamily="18" charset="-78"/>
                <a:cs typeface="Simplified Arabic" panose="02020603050405020304" pitchFamily="18" charset="-78"/>
              </a:rPr>
              <a:t>Cratty</a:t>
            </a:r>
            <a:r>
              <a:rPr lang="en-US" sz="34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(1989</a:t>
            </a:r>
            <a:r>
              <a:rPr lang="ar-EG" sz="34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م) ، وفيما يلي نعرض لطريقتين من طرق التحكم الذاتي في السلوك بهدف مساعدة اللاعب على إضعاف أو عزل أو تجنب السلوك العدواني في الرياضة </a:t>
            </a:r>
            <a:endParaRPr lang="ar-EG" sz="3400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574099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284</TotalTime>
  <Words>1031</Words>
  <Application>Microsoft Office PowerPoint</Application>
  <PresentationFormat>On-screen Show (4:3)</PresentationFormat>
  <Paragraphs>44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PowerPoint Presentation</vt:lpstr>
      <vt:lpstr>محاضرات فى دراسات متقدمة فى علم نفس الجماعات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علم الاجتماع الرياضي - جماعى الفريق الرياضي</dc:title>
  <dc:creator>BS</dc:creator>
  <cp:lastModifiedBy>‏‏مستخدم Windows</cp:lastModifiedBy>
  <cp:revision>41</cp:revision>
  <dcterms:created xsi:type="dcterms:W3CDTF">2006-08-16T00:00:00Z</dcterms:created>
  <dcterms:modified xsi:type="dcterms:W3CDTF">2020-03-22T23:06:20Z</dcterms:modified>
</cp:coreProperties>
</file>