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7" r:id="rId3"/>
    <p:sldId id="256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237BC-FCBD-40F2-ADDD-2A6339E1A5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CCB6BF1D-82D7-48CF-8239-11FC76A67F6B}">
      <dgm:prSet/>
      <dgm:spPr/>
      <dgm:t>
        <a:bodyPr/>
        <a:lstStyle/>
        <a:p>
          <a:pPr algn="ctr"/>
          <a:r>
            <a:rPr lang="ar-EG" b="1" dirty="0" smtClean="0"/>
            <a:t>السلوك </a:t>
          </a:r>
          <a:r>
            <a:rPr lang="ar-EG" b="1" dirty="0" err="1" smtClean="0"/>
            <a:t>العدوانى</a:t>
          </a:r>
          <a:endParaRPr lang="en-US" dirty="0"/>
        </a:p>
      </dgm:t>
    </dgm:pt>
    <dgm:pt modelId="{960F9697-7F86-492B-A32F-6EEB84A0453B}" type="parTrans" cxnId="{3FE465AE-5D46-48D0-BF5D-7B602C9DEA1C}">
      <dgm:prSet/>
      <dgm:spPr/>
      <dgm:t>
        <a:bodyPr/>
        <a:lstStyle/>
        <a:p>
          <a:endParaRPr lang="en-US"/>
        </a:p>
      </dgm:t>
    </dgm:pt>
    <dgm:pt modelId="{9B8A7208-9BF6-427F-A6B0-ABCBC56067A8}" type="sibTrans" cxnId="{3FE465AE-5D46-48D0-BF5D-7B602C9DEA1C}">
      <dgm:prSet/>
      <dgm:spPr/>
      <dgm:t>
        <a:bodyPr/>
        <a:lstStyle/>
        <a:p>
          <a:endParaRPr lang="en-US"/>
        </a:p>
      </dgm:t>
    </dgm:pt>
    <dgm:pt modelId="{49A943F7-B12D-4558-A33B-2527AB22E1DA}" type="pres">
      <dgm:prSet presAssocID="{0C9237BC-FCBD-40F2-ADDD-2A6339E1A5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1CF4AB48-7C59-41D4-A0E4-0534A6A3C3EF}" type="pres">
      <dgm:prSet presAssocID="{CCB6BF1D-82D7-48CF-8239-11FC76A67F6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44A5FC-4015-4014-AD2D-7F2CB732909F}" type="presOf" srcId="{0C9237BC-FCBD-40F2-ADDD-2A6339E1A5CD}" destId="{49A943F7-B12D-4558-A33B-2527AB22E1DA}" srcOrd="0" destOrd="0" presId="urn:microsoft.com/office/officeart/2005/8/layout/vList2"/>
    <dgm:cxn modelId="{3FE465AE-5D46-48D0-BF5D-7B602C9DEA1C}" srcId="{0C9237BC-FCBD-40F2-ADDD-2A6339E1A5CD}" destId="{CCB6BF1D-82D7-48CF-8239-11FC76A67F6B}" srcOrd="0" destOrd="0" parTransId="{960F9697-7F86-492B-A32F-6EEB84A0453B}" sibTransId="{9B8A7208-9BF6-427F-A6B0-ABCBC56067A8}"/>
    <dgm:cxn modelId="{B41B8526-55C1-4B18-BF00-085BA3EB2BB7}" type="presOf" srcId="{CCB6BF1D-82D7-48CF-8239-11FC76A67F6B}" destId="{1CF4AB48-7C59-41D4-A0E4-0534A6A3C3EF}" srcOrd="0" destOrd="0" presId="urn:microsoft.com/office/officeart/2005/8/layout/vList2"/>
    <dgm:cxn modelId="{FCF757C2-F63C-4129-9F7C-2AB746C01117}" type="presParOf" srcId="{49A943F7-B12D-4558-A33B-2527AB22E1DA}" destId="{1CF4AB48-7C59-41D4-A0E4-0534A6A3C3E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4AB48-7C59-41D4-A0E4-0534A6A3C3EF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6100" b="1" kern="1200" dirty="0" smtClean="0"/>
            <a:t>السلوك </a:t>
          </a:r>
          <a:r>
            <a:rPr lang="ar-EG" sz="6100" b="1" kern="1200" dirty="0" err="1" smtClean="0"/>
            <a:t>العدوانى</a:t>
          </a:r>
          <a:endParaRPr lang="en-US" sz="6100" kern="1200" dirty="0"/>
        </a:p>
      </dsp:txBody>
      <dsp:txXfrm>
        <a:off x="71422" y="74891"/>
        <a:ext cx="7629556" cy="1320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97F98-B8BB-41CE-AFA5-B70AC102C8D5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83C7A-50CD-4FA7-BA65-25A1547B6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9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EG" sz="44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كلية التربية الرياضية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قسم العلوم التربوية والنفسية والاجتماعية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مادة / </a:t>
            </a:r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علم 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نفس الجماعات 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الفرقة الرابعة</a:t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عنوان المحاضرة / </a:t>
            </a:r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السلوك </a:t>
            </a:r>
            <a:r>
              <a:rPr lang="ar-EG" sz="4400" b="1" dirty="0" err="1" smtClean="0">
                <a:latin typeface="Arabic Typesetting" pitchFamily="66" charset="-78"/>
                <a:cs typeface="Arabic Typesetting" pitchFamily="66" charset="-78"/>
              </a:rPr>
              <a:t>العدوانى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 err="1">
                <a:latin typeface="Arabic Typesetting" pitchFamily="66" charset="-78"/>
                <a:cs typeface="Arabic Typesetting" pitchFamily="66" charset="-78"/>
              </a:rPr>
              <a:t>أ.م.د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/ </a:t>
            </a:r>
            <a:r>
              <a:rPr lang="ar-EG" sz="4400" b="1" dirty="0" err="1" smtClean="0">
                <a:latin typeface="Arabic Typesetting" pitchFamily="66" charset="-78"/>
                <a:cs typeface="Arabic Typesetting" pitchFamily="66" charset="-78"/>
              </a:rPr>
              <a:t>رامى</a:t>
            </a:r>
            <a:r>
              <a:rPr lang="ar-EG" sz="4400" b="1" dirty="0" smtClean="0">
                <a:latin typeface="Arabic Typesetting" pitchFamily="66" charset="-78"/>
                <a:cs typeface="Arabic Typesetting" pitchFamily="66" charset="-78"/>
              </a:rPr>
              <a:t> جاد</a:t>
            </a: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44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4400" b="1" dirty="0">
                <a:latin typeface="Arabic Typesetting" pitchFamily="66" charset="-78"/>
                <a:cs typeface="Arabic Typesetting" pitchFamily="66" charset="-78"/>
              </a:rPr>
              <a:t>2020</a:t>
            </a:r>
            <a:endParaRPr lang="ar-E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17500"/>
            <a:ext cx="1524000" cy="11430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8143"/>
            <a:ext cx="1524000" cy="1447800"/>
          </a:xfrm>
        </p:spPr>
      </p:pic>
    </p:spTree>
    <p:extLst>
      <p:ext uri="{BB962C8B-B14F-4D97-AF65-F5344CB8AC3E}">
        <p14:creationId xmlns:p14="http://schemas.microsoft.com/office/powerpoint/2010/main" val="373300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486400"/>
          </a:xfrm>
        </p:spPr>
        <p:txBody>
          <a:bodyPr>
            <a:normAutofit lnSpcReduction="10000"/>
          </a:bodyPr>
          <a:lstStyle/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اتفاقية أو عقد للسلوك :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أظهرت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الدراسات في مجال علم النفس أن استخدام الاتفاقيات أو العقود </a:t>
            </a:r>
            <a:r>
              <a:rPr lang="en-US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Contracts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للحد من أداء سلوك معين يعتبر من الوسائل الفاعلة في تغيير أو تعديل هذا النوع من السلوك . 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وفي مجال القانون فإن « العقد » يعنى توافق إرادتين أو أكثر ، ومن أركان العقد الإيجابي القبول وتوافق الإرادتين ، هو قوام العقد وأساسه ، ولابد من توفير أركانه وهى الإيجاب والقبول </a:t>
            </a:r>
            <a:r>
              <a:rPr lang="ar-EG" sz="1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والتراضى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وفي ضوء ذلك يمكن إبرام اتفاقية التحكم الذاتي </a:t>
            </a:r>
            <a:r>
              <a:rPr lang="en-US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Self </a:t>
            </a:r>
            <a:r>
              <a:rPr lang="en-US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control contract »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وهي عبارة عن عقد أو وثيقة يوقعها كل من اللاعب والمدرب ، ويمكن أن تتضمن ما يلي : - 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التعريف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 بالسلوك ، الذي ينبغي على اللاعب تجنبه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العقوبات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 يمكن توقيعها على اللاعب في حالة عدم تجنبه مثل هذا السلوك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الحوافز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التعزيز الإيجابي ) التي يمكن توقعها في حالة القدرة على تجنب مثل هذا السلوك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• مدة 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سريان العقد أو الاتفاقية ، وتوقيع كل من اللاعب والمدرب .</a:t>
            </a:r>
          </a:p>
          <a:p>
            <a:pPr marL="0" indent="0" algn="justLow" rtl="1">
              <a:lnSpc>
                <a:spcPct val="160000"/>
              </a:lnSpc>
              <a:buNone/>
            </a:pP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ومثل هذه العقود أو الاتفاقيات يتم الاتفاق على بنودها بين كل من المدرب ( </a:t>
            </a:r>
            <a:r>
              <a:rPr lang="ar-EG" sz="1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أوالإداري</a:t>
            </a:r>
            <a:r>
              <a:rPr lang="ar-EG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واللاعب ، مع ملاحظة أن اللاعب نفسه هو الطرف الأصلي ، وفيما إلى نقدم نموذجا لمثل هذا النوع من الاتفاقيات أو العقود ، التي يمكن استخدامها في المجال الرياضي .</a:t>
            </a:r>
          </a:p>
        </p:txBody>
      </p:sp>
    </p:spTree>
    <p:extLst>
      <p:ext uri="{BB962C8B-B14F-4D97-AF65-F5344CB8AC3E}">
        <p14:creationId xmlns:p14="http://schemas.microsoft.com/office/powerpoint/2010/main" val="385546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200150"/>
            <a:ext cx="7772400" cy="1470025"/>
          </a:xfrm>
        </p:spPr>
        <p:txBody>
          <a:bodyPr/>
          <a:lstStyle/>
          <a:p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محاضرات </a:t>
            </a:r>
            <a:r>
              <a:rPr lang="ar-EG" dirty="0" err="1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فى</a:t>
            </a:r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 </a:t>
            </a:r>
            <a:r>
              <a:rPr lang="ar-EG" dirty="0" smtClean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علم </a:t>
            </a:r>
            <a:r>
              <a:rPr lang="ar-EG" dirty="0">
                <a:solidFill>
                  <a:schemeClr val="accent2">
                    <a:lumMod val="75000"/>
                  </a:schemeClr>
                </a:solidFill>
                <a:cs typeface="SKR HEAD1" pitchFamily="2" charset="-78"/>
              </a:rPr>
              <a:t>نفس الجماعات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2929509"/>
            <a:ext cx="6908800" cy="28997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8207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38240844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21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6388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مكافحة السلوك العدواني بين اللاعبين :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فيما يلي بعض الطرق والوسائل التي يمكن استخدامها لضمان الحد من السلوك العدواني بين اللاعبين في الفرق الرياضية ، وضمان التحكم في مثل هذه الأنواع من السلوك غير السوي </a:t>
            </a:r>
            <a:r>
              <a:rPr lang="ar-EG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عرض نماذج من السلوك غير العدواني </a:t>
            </a:r>
            <a:r>
              <a:rPr lang="ar-EG" sz="1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للاعبين </a:t>
            </a: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عقاب اللاعب الذي يسلك سلوكا عدوانيًا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التعزيز الإيجابي للاعب عند التحكم في انفعالاته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محاسبة المشجع للعدوان الرياضي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حجب مثيرات السلوك الرياضي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الاهتمام بندوات ودراسة محاربة العدوان </a:t>
            </a:r>
            <a:r>
              <a:rPr lang="ar-EG" sz="18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استخدام طرق التحكم الذاتي للعدوان الرياضي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Low" rtl="1">
              <a:lnSpc>
                <a:spcPct val="150000"/>
              </a:lnSpc>
              <a:buFont typeface="+mj-lt"/>
              <a:buAutoNum type="arabicPeriod"/>
            </a:pPr>
            <a:r>
              <a:rPr lang="ar-EG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اتفاقية أو عقد للسلوك </a:t>
            </a:r>
            <a:endParaRPr lang="ar-EG" sz="1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ar-EG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103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>
            <a:normAutofit fontScale="55000" lnSpcReduction="20000"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SA" b="1" dirty="0">
                <a:solidFill>
                  <a:srgbClr val="C00000"/>
                </a:solidFill>
              </a:rPr>
              <a:t>عرض نماذج من السلوك غير العدواني </a:t>
            </a:r>
            <a:r>
              <a:rPr lang="ar-SA" b="1" dirty="0" smtClean="0">
                <a:solidFill>
                  <a:srgbClr val="C00000"/>
                </a:solidFill>
              </a:rPr>
              <a:t>للاعبين</a:t>
            </a:r>
            <a:r>
              <a:rPr lang="ar-EG" b="1" dirty="0" smtClean="0">
                <a:solidFill>
                  <a:srgbClr val="C00000"/>
                </a:solidFill>
              </a:rPr>
              <a:t> </a:t>
            </a:r>
            <a:r>
              <a:rPr lang="ar-SA" b="1" dirty="0" smtClean="0">
                <a:solidFill>
                  <a:srgbClr val="C00000"/>
                </a:solidFill>
              </a:rPr>
              <a:t>:</a:t>
            </a:r>
            <a:endParaRPr lang="ar-SA" b="1" dirty="0">
              <a:solidFill>
                <a:srgbClr val="C00000"/>
              </a:solidFill>
            </a:endParaRP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من الأهمية بمكان عرض نماذج للاعبين الدوليين والمعروف عنهم التزامهم بالسلوك الجازم ، وابتعادهم عن السلوك العدواني أو </a:t>
            </a:r>
            <a:r>
              <a:rPr lang="ar-SA" dirty="0" err="1"/>
              <a:t>الوسيلى</a:t>
            </a:r>
            <a:r>
              <a:rPr lang="ar-SA" dirty="0"/>
              <a:t> أثناء المنافسات الرياضية ، وضرورة توجيه أنظار اللاعبين ، وإسداء النصح لهم بأن وصول اللاعب لأعلى المستويات الرياضية يرتبط - دائمَا - بالسلوك الرياضي النظيف ، والقدرة على بذل المزيد من الجهد في المنافسات الرياضية دون ارتباطه بوجود نية إيذاء المنافس أو إلحاق الضرر به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b="1" dirty="0">
                <a:solidFill>
                  <a:srgbClr val="C00000"/>
                </a:solidFill>
              </a:rPr>
              <a:t>عقاب اللاعب الذي يسلك سلوكا عدوانيًا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dirty="0"/>
              <a:t> في حالة أداء اللاعب للسلوك العدواني في الرياضة ينبغي معاقبته بصورة فورية ، وأن تتناسب هذه العقوبة الفورية مع حجم السلوك العدواني وعدم الالتزام بالصمت أو إبداء الامتعاض فقط في مثل هذه المواقف ، فاللاعب لابد أن يتعلم أن الأداء العدواني في الرياضة يعتبر سلوكا غير مقبول على الإطلاق ، ولابد أن يعاقب مرتكبه .</a:t>
            </a:r>
          </a:p>
        </p:txBody>
      </p:sp>
    </p:spTree>
    <p:extLst>
      <p:ext uri="{BB962C8B-B14F-4D97-AF65-F5344CB8AC3E}">
        <p14:creationId xmlns:p14="http://schemas.microsoft.com/office/powerpoint/2010/main" val="32841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6096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التعزيز الإيجابي للاعب عند التحكم في انفعالاته </a:t>
            </a:r>
            <a:r>
              <a:rPr lang="ar-EG" sz="1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جنبا إلى جنب مع توقيع العقاب على اللاعب الذي يسلك سلوكاً عدوانيًا أثناء المنافسة الرياضية ينبغي من ناحية أخرى تدعيم وتعزيز السلوك الجازم اللاعبين أو السلوك الخالي من العدوان ، والذي يرتبط بالقدرة على التحكم في الذات في مواقف الانفعالات الشديدة أثناء المنافسات الرياضية التي تتميز بأهميتها وحساسيتها .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فاللاعب الذي يرتكب منافسه عدوانا عليه ، ويقوم هذا اللاعب بكبح جماح نفسه ، والتحكم في انفعالاته أو ردود أفعاله ، ويستمر في اللعب دون محاولة الثأر من منافسه أو من المنافسين الآخرين ينبغي في هذه الحالة إثابته بمختلف الطرق والوسائل .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وينبغي على اللاعب أن يدرك جيدًا أن مثل هذا السلوك ليس تخاذلاً أو جبنا ولكن يمثل قمة التحكم في انفعالاته وقمة التحكم في الذات في مواقف المنافسة الحساسة . </a:t>
            </a:r>
          </a:p>
          <a:p>
            <a:pPr marL="0" indent="0" algn="r" rtl="1"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محاسبة المشجع للعدوان الرياضي :</a:t>
            </a:r>
          </a:p>
          <a:p>
            <a:pPr marL="0" indent="0" algn="r" rtl="1"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إن المدرب أو الإداري الذي يحاول أن يشجع اللاعب على أداء السلوك العدواني أثناء المنافسة الرياضية ينبغي أن يقع عليه اللوم والعقاب ، وأن يحاسب ، وفي بعض الأحيان يمكن أن يستبعد من عمله </a:t>
            </a:r>
            <a:r>
              <a:rPr lang="ar-EG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، وأن يكون هذا العقاب أو الحساب فوريًا ورادا ، الأمر الذي يمكن أن يساعد على عدم تكرار مثل هذا النوع من التشجيع ، ويجعله يفكر أكثر من مرة قبل إقدامه على تشجيع مثل هذا النوع من الأداء .</a:t>
            </a:r>
          </a:p>
        </p:txBody>
      </p:sp>
    </p:spTree>
    <p:extLst>
      <p:ext uri="{BB962C8B-B14F-4D97-AF65-F5344CB8AC3E}">
        <p14:creationId xmlns:p14="http://schemas.microsoft.com/office/powerpoint/2010/main" val="23363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6388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حجب مثيرات السلوك الرياضي :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قد </a:t>
            </a: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يلاحظ أن بعض اللاعبين أو المدربين أو الإداريين أو المتفرجين يمكن أن يشكلوا بعض المثيرات التي تسبب السلوك العدواني لدى اللاعبين ، فإذا أمكن حجب مثل هذه المثيرات فإننا بذلك يمكن أن تنجح في مكافحة مثل هذا السلوك غير الرياضي . 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فعلى سبيل المثال قد يقوم البعض بإعطاء نصائح سلبية للاعبين ، وقد يعتقد هؤلاء أن هذه النصائح يمكن أن تساعد على حماس اللاعبين وتعبئتهم نفسيًا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ومن أمثلة ذلك : أن ينصح البعض أحد اللاعبين بضرورة اللعب بخشونة وعنف ، وهذا يعني إيحاء للاعب بارتكاب السلوك العدائي ، مثل هذه النصائح السلبية وغيرها يمكن أن تكون مثيرات تستدعي السلوك العدواني لدى اللاعبين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ar-EG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549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>
            <a:normAutofit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الاهتمام بندوات ودراسة محاربة العدوان </a:t>
            </a:r>
            <a:r>
              <a:rPr lang="ar-SA" sz="1800" b="1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SA" sz="18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تبدو </a:t>
            </a: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أهمية واضحة للندوات والدراسات المرتبطة بطرق ووسائل محاربة العدوان الرياضي ، وخاصة بالنسبة للمدربين والإداريين والحكام ، وكذلك اللاعبين ، ومثل هذه الندوات أو الدراسات تحمل درجة كبيرة من الأهمية بصفة خاصة في الأنشطة الرياضية ، التي ترتبط بالمزيد من العنف والخشونة والاحتكاك بين اللاعبين ، أو التي تمنح الحكام المزيد من الحق في استخدام التقدير الشخصي أثناء التحكيم في المنافسات الرياضية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كما أن مثل هذه الندوات والدراسات تساعد الحكام على سرعة اتخاذ القرار الصحيح ، والبعد عن التحيز أو التساهل ، </a:t>
            </a:r>
            <a:r>
              <a:rPr lang="ar-SA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وبالتالى</a:t>
            </a: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القدرة على محاصرة محاولات السلوك العدواني في الرياضة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ومن ناحية أخرى فإن مثل هذه الندوات والدراسات تساعد العاملين في المجال </a:t>
            </a:r>
            <a:r>
              <a:rPr lang="ar-SA" sz="1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الرياضى</a:t>
            </a:r>
            <a:r>
              <a:rPr lang="ar-SA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سواء المدربين أو الإداريين أو الحكام وكذلك اللاعبين والمتفرجين على اكتساب المزيد من المعارف ، والمعلومات عن أسباب ودوافع مثل هذه الأنواع من السلوك غير السوي في الرياضة ، وكذلك إكسابهم المزيد من المعارف والمعلومات عن وسائل وطرائق مكافحتها وتجنبها .</a:t>
            </a:r>
          </a:p>
          <a:p>
            <a:pPr algn="ctr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5233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924800" cy="5486400"/>
          </a:xfrm>
        </p:spPr>
        <p:txBody>
          <a:bodyPr>
            <a:normAutofit fontScale="62500" lnSpcReduction="20000"/>
          </a:bodyPr>
          <a:lstStyle/>
          <a:p>
            <a:pPr marL="0" indent="0" algn="justLow" rtl="1">
              <a:lnSpc>
                <a:spcPct val="170000"/>
              </a:lnSpc>
              <a:buNone/>
            </a:pPr>
            <a:r>
              <a:rPr lang="ar-EG" sz="3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استخدام طرق التحكم الذاتي للعدوان الرياضي :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EG" sz="3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إن 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الشخص المسئول بالدرجة الأولى عن مكافحة السلوك العدواني في الرياضة هو اللاعب نفسه ، ولذلك من الأهمية بمكان استخدام بعض الوسائل والطرق التي يمكن للاعب أن يقوم بها وصولاً إلى قدرته على مكافحة هذا النوع من السلوك غير السوي في الرياضة .</a:t>
            </a:r>
          </a:p>
          <a:p>
            <a:pPr marL="0" indent="0" algn="justLow" rtl="1">
              <a:lnSpc>
                <a:spcPct val="170000"/>
              </a:lnSpc>
              <a:buNone/>
            </a:pP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وقد قام بعض الباحثين في مجال علم النفس الرياضي بتطوير بعض أساليب العلاج السلوكي 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Behavior therapy 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 ترتبط بصورة خاصة بالحد من السلوك العدواني في الرياضة  </a:t>
            </a:r>
            <a:r>
              <a:rPr lang="ar-EG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لارى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لايث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Lary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Leith (1991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م)  ، كراتي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Cratty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(1989</a:t>
            </a:r>
            <a:r>
              <a:rPr lang="ar-EG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م) ، وفيما يلي نعرض لطريقتين من طرق التحكم الذاتي في السلوك بهدف مساعدة اللاعب على إضعاف أو عزل أو تجنب السلوك العدواني في الرياضة </a:t>
            </a:r>
          </a:p>
        </p:txBody>
      </p:sp>
    </p:spTree>
    <p:extLst>
      <p:ext uri="{BB962C8B-B14F-4D97-AF65-F5344CB8AC3E}">
        <p14:creationId xmlns:p14="http://schemas.microsoft.com/office/powerpoint/2010/main" val="157409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1028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محاضرات فى علم نفس الجماعات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الاجتماع الرياضي - جماعى الفريق الرياضي</dc:title>
  <dc:creator>BS</dc:creator>
  <cp:lastModifiedBy>‏‏مستخدم Windows</cp:lastModifiedBy>
  <cp:revision>42</cp:revision>
  <dcterms:created xsi:type="dcterms:W3CDTF">2006-08-16T00:00:00Z</dcterms:created>
  <dcterms:modified xsi:type="dcterms:W3CDTF">2020-03-22T23:09:11Z</dcterms:modified>
</cp:coreProperties>
</file>