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57" r:id="rId3"/>
    <p:sldId id="256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237BC-FCBD-40F2-ADDD-2A6339E1A5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CCB6BF1D-82D7-48CF-8239-11FC76A67F6B}">
      <dgm:prSet/>
      <dgm:spPr/>
      <dgm:t>
        <a:bodyPr/>
        <a:lstStyle/>
        <a:p>
          <a:pPr algn="ctr"/>
          <a:r>
            <a:rPr lang="ar-EG" b="1" dirty="0" smtClean="0"/>
            <a:t>الوقاية السلوكية </a:t>
          </a:r>
          <a:endParaRPr lang="en-US" dirty="0"/>
        </a:p>
      </dgm:t>
    </dgm:pt>
    <dgm:pt modelId="{960F9697-7F86-492B-A32F-6EEB84A0453B}" type="parTrans" cxnId="{3FE465AE-5D46-48D0-BF5D-7B602C9DEA1C}">
      <dgm:prSet/>
      <dgm:spPr/>
      <dgm:t>
        <a:bodyPr/>
        <a:lstStyle/>
        <a:p>
          <a:endParaRPr lang="en-US"/>
        </a:p>
      </dgm:t>
    </dgm:pt>
    <dgm:pt modelId="{9B8A7208-9BF6-427F-A6B0-ABCBC56067A8}" type="sibTrans" cxnId="{3FE465AE-5D46-48D0-BF5D-7B602C9DEA1C}">
      <dgm:prSet/>
      <dgm:spPr/>
      <dgm:t>
        <a:bodyPr/>
        <a:lstStyle/>
        <a:p>
          <a:endParaRPr lang="en-US"/>
        </a:p>
      </dgm:t>
    </dgm:pt>
    <dgm:pt modelId="{49A943F7-B12D-4558-A33B-2527AB22E1DA}" type="pres">
      <dgm:prSet presAssocID="{0C9237BC-FCBD-40F2-ADDD-2A6339E1A5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1CF4AB48-7C59-41D4-A0E4-0534A6A3C3EF}" type="pres">
      <dgm:prSet presAssocID="{CCB6BF1D-82D7-48CF-8239-11FC76A67F6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44A5FC-4015-4014-AD2D-7F2CB732909F}" type="presOf" srcId="{0C9237BC-FCBD-40F2-ADDD-2A6339E1A5CD}" destId="{49A943F7-B12D-4558-A33B-2527AB22E1DA}" srcOrd="0" destOrd="0" presId="urn:microsoft.com/office/officeart/2005/8/layout/vList2"/>
    <dgm:cxn modelId="{3FE465AE-5D46-48D0-BF5D-7B602C9DEA1C}" srcId="{0C9237BC-FCBD-40F2-ADDD-2A6339E1A5CD}" destId="{CCB6BF1D-82D7-48CF-8239-11FC76A67F6B}" srcOrd="0" destOrd="0" parTransId="{960F9697-7F86-492B-A32F-6EEB84A0453B}" sibTransId="{9B8A7208-9BF6-427F-A6B0-ABCBC56067A8}"/>
    <dgm:cxn modelId="{B41B8526-55C1-4B18-BF00-085BA3EB2BB7}" type="presOf" srcId="{CCB6BF1D-82D7-48CF-8239-11FC76A67F6B}" destId="{1CF4AB48-7C59-41D4-A0E4-0534A6A3C3EF}" srcOrd="0" destOrd="0" presId="urn:microsoft.com/office/officeart/2005/8/layout/vList2"/>
    <dgm:cxn modelId="{FCF757C2-F63C-4129-9F7C-2AB746C01117}" type="presParOf" srcId="{49A943F7-B12D-4558-A33B-2527AB22E1DA}" destId="{1CF4AB48-7C59-41D4-A0E4-0534A6A3C3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4AB48-7C59-41D4-A0E4-0534A6A3C3EF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100" b="1" kern="1200" dirty="0" smtClean="0"/>
            <a:t>الوقاية السلوكية </a:t>
          </a:r>
          <a:endParaRPr lang="en-US" sz="6100" kern="1200" dirty="0"/>
        </a:p>
      </dsp:txBody>
      <dsp:txXfrm>
        <a:off x="71422" y="74891"/>
        <a:ext cx="7629556" cy="1320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97F98-B8BB-41CE-AFA5-B70AC102C8D5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83C7A-50CD-4FA7-BA65-25A1547B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9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كلية التربية الرياضية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قسم العلوم التربوية والنفسية والاجتماعية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مادة / </a:t>
            </a:r>
            <a:r>
              <a:rPr lang="ar-EG" sz="4400" b="1" dirty="0" smtClean="0">
                <a:latin typeface="Arabic Typesetting" pitchFamily="66" charset="-78"/>
                <a:cs typeface="Arabic Typesetting" pitchFamily="66" charset="-78"/>
              </a:rPr>
              <a:t>علم 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نفس الجماعات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الفرقة الرابعة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عنوان المحاضرة / الوقاية السلوكية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أ.م.د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/ </a:t>
            </a:r>
            <a:r>
              <a:rPr lang="ar-EG" sz="4400" b="1" dirty="0" err="1" smtClean="0">
                <a:latin typeface="Arabic Typesetting" pitchFamily="66" charset="-78"/>
                <a:cs typeface="Arabic Typesetting" pitchFamily="66" charset="-78"/>
              </a:rPr>
              <a:t>رامى</a:t>
            </a:r>
            <a:r>
              <a:rPr lang="ar-EG" sz="4400" b="1" dirty="0" smtClean="0">
                <a:latin typeface="Arabic Typesetting" pitchFamily="66" charset="-78"/>
                <a:cs typeface="Arabic Typesetting" pitchFamily="66" charset="-78"/>
              </a:rPr>
              <a:t> جاد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2020</a:t>
            </a:r>
            <a:endParaRPr lang="ar-E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7500"/>
            <a:ext cx="1524000" cy="11430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8143"/>
            <a:ext cx="1524000" cy="1447800"/>
          </a:xfrm>
        </p:spPr>
      </p:pic>
    </p:spTree>
    <p:extLst>
      <p:ext uri="{BB962C8B-B14F-4D97-AF65-F5344CB8AC3E}">
        <p14:creationId xmlns:p14="http://schemas.microsoft.com/office/powerpoint/2010/main" val="373300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200150"/>
            <a:ext cx="7772400" cy="1470025"/>
          </a:xfrm>
        </p:spPr>
        <p:txBody>
          <a:bodyPr/>
          <a:lstStyle/>
          <a:p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محاضرات </a:t>
            </a:r>
            <a:r>
              <a:rPr lang="ar-EG" dirty="0" err="1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فى</a:t>
            </a:r>
            <a:r>
              <a:rPr lang="ar-EG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 </a:t>
            </a:r>
            <a:r>
              <a:rPr lang="ar-EG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علم </a:t>
            </a:r>
            <a:r>
              <a:rPr lang="ar-EG" dirty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نفس الجماعات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929509"/>
            <a:ext cx="6908800" cy="2899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820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11696016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21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292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يُعتبر تدريب الوقاية </a:t>
            </a:r>
            <a:r>
              <a:rPr lang="ar-EG" sz="20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الاستجابية</a:t>
            </a:r>
            <a:r>
              <a:rPr lang="en-US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Response 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Prevention training </a:t>
            </a:r>
            <a:r>
              <a:rPr lang="ar-EG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</a:t>
            </a: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أو </a:t>
            </a: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تدريب وقاية الاستجابة ) نوعا من أنواع الوسائل التي تهدف إلى التحكم في الذات في مواجهة السلوك العدواني الرياضي ، </a:t>
            </a:r>
            <a:r>
              <a:rPr lang="ar-EG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هذه الطريقة يراعى ما يلى:-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تحديد المواقف التي يمكن أن تؤدي إلى السلوك العدواني للاعب في المباريات الرياضية ، أو المواقف التي سبق أن أثارت مثل هذا السلوك .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فعلى سبيل المثال إذا كان هناك لاعب يستجيب غالبا بصورة عدوانية كنتيجة للهتافات العدائية للمتفرجين فإنه يمكن وضع خطة للتعامل مع مثل هذا الموقف .</a:t>
            </a:r>
          </a:p>
        </p:txBody>
      </p:sp>
    </p:spTree>
    <p:extLst>
      <p:ext uri="{BB962C8B-B14F-4D97-AF65-F5344CB8AC3E}">
        <p14:creationId xmlns:p14="http://schemas.microsoft.com/office/powerpoint/2010/main" val="131103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 fontScale="47500" lnSpcReduction="20000"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SA" dirty="0" smtClean="0"/>
              <a:t>والطريقة </a:t>
            </a:r>
            <a:r>
              <a:rPr lang="ar-SA" dirty="0"/>
              <a:t>الأكثر شيوعا والتي يمكن </a:t>
            </a:r>
            <a:r>
              <a:rPr lang="ar-SA" dirty="0" err="1"/>
              <a:t>تنفيذهاهي</a:t>
            </a:r>
            <a:r>
              <a:rPr lang="ar-SA" dirty="0"/>
              <a:t> استخدام المحادثات أو العبارات الإيجابية مع الذات </a:t>
            </a:r>
            <a:r>
              <a:rPr lang="en-US" dirty="0"/>
              <a:t>Positive self - statements </a:t>
            </a:r>
            <a:r>
              <a:rPr lang="en-US" b="1" dirty="0"/>
              <a:t>، </a:t>
            </a:r>
            <a:r>
              <a:rPr lang="ar-SA" b="1" dirty="0"/>
              <a:t>وفي هذه الطريقة ينبغي مراعاة ثلاث مراحل رئيسية على النحو التالي :- 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b="1" dirty="0">
                <a:solidFill>
                  <a:srgbClr val="C00000"/>
                </a:solidFill>
              </a:rPr>
              <a:t>المرحلة الإعدادية : 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قبل الاشتراك في المنافسة يحاول اللاعب خفض الميل نحو العدوانية باستخدام ما يلى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- محاولة النظر إلى المنافسة من الناحية الموضوعية لا من الناحية الذاتية أي عدم النظر إلى المباراة الرياضية على أنها موضوع شخصي بالدرجة الأولى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- إيحاء اللاعب لنفسه باستخدام عبارات إيجابية كبديل للأفكار والميول السلبية المشجعة على العدوان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ففي المثال السابق للاعب الذي يستجيب للهتافات العدائية للمتفرجين بأداء السلوك العدواني فإنه يمكن إيحاء اللاعب لنفسه باستخدام عبارات مثل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(الجمهور ليس ضدي شخصيًا ولكنهم قد يهتفون بهذه الطريقة لأنهم يريدون الفوز لفريقهم . . . أنا أستطيع أن ألعب أفضل إذا لم أنفعل أو أتنرفز »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ومثل هذه الإيحاءات الذاتية وغيرها يمكن أن تساعد اللاعب على تجنب الاستفزاز </a:t>
            </a:r>
            <a:r>
              <a:rPr lang="en-US" dirty="0"/>
              <a:t>Inevitable Provocation . </a:t>
            </a:r>
          </a:p>
          <a:p>
            <a:pPr marL="0" indent="0" algn="justLow" rtl="1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467600" cy="4343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مرحلة التثبيت : </a:t>
            </a:r>
          </a:p>
          <a:p>
            <a:pPr marL="0" indent="0" algn="ctr" rtl="1">
              <a:buNone/>
            </a:pPr>
            <a:r>
              <a:rPr lang="ar-EG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هذه المرحلة تحدث في حالة سماع اللاعب لاستجابات الجماهير الثائرة وهتافاتهم ، ويقوم بالرد عليها بتكرار ترديد بعض الإيحاءات الذاتية الإيجابية مثل : « أنا هادئ ولن أسمح لمثل هذه الهتافات أن تنال مني ، أو </a:t>
            </a:r>
            <a:r>
              <a:rPr lang="ar-EG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تجعلنى</a:t>
            </a:r>
            <a:r>
              <a:rPr lang="ar-EG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أنفعل وسوف ألعب جيدًا إذا استطعت الاحتفاظ بتحكمي في نفسي وفي </a:t>
            </a:r>
            <a:r>
              <a:rPr lang="ar-EG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انفعالاتى</a:t>
            </a:r>
            <a:r>
              <a:rPr lang="ar-EG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»</a:t>
            </a:r>
          </a:p>
        </p:txBody>
      </p:sp>
    </p:spTree>
    <p:extLst>
      <p:ext uri="{BB962C8B-B14F-4D97-AF65-F5344CB8AC3E}">
        <p14:creationId xmlns:p14="http://schemas.microsoft.com/office/powerpoint/2010/main" val="23363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6388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مرحلة </a:t>
            </a: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الإثابة الذاتية :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بعد التجنب الناجح للمواجهة التي أثارتها الجماهير يقوم اللاعب بممارسة تعزيز أو تدعيم أو إثابة ذاتية بقوله لنفسه : « حسنا أنني فعلت ذلك والحمد لله أنني استطعت عدم التأثر بهذا الجمهور العدواني وأنني لعبت بصورة أفضل عندما استطعت التحكم في ذاتي »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مثل هذه الطريقة ينبغي مراعاة التخطيط الجيد لها بواسطة المدرب والمعاونة التامة من اللاعب واستخدامها للتحكم في أية مواقف مثيرة للعدوان سواء من المنافسين أو الجماهير أو غيرهم .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وللمساعدة على التعود على هذه الطريقة يمكن استخدام نموذج مماثل كما في الجدول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التالى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، والتدريب عليه بصورة مستمرة ، مع ملاحظة ضرورة مذكرات في علم نفس الجماعات الرياضية التحديد الدقيق لكل من العوامل التي يمكن أن تثير السلوك العدواني لدى اللاعب ، أو العوامل التي سبق أن أثارت لدى اللاعب مثل هذا السلوك ، وكذلك التحديد الواضح للتعبيرات الذاتية أو الإيحاءات الذاتية التي يرددها اللاعب لنفسه في كل من المراحل الإعدادية والتثبيت والإثابة الذاتية 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549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1999"/>
            <a:ext cx="8839200" cy="57912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نموذج خطة التدريب على الوقاية السلوكية من العدوان العوامل المثيرة للعدوان </a:t>
            </a:r>
            <a:endParaRPr lang="ar-EG" sz="1800" b="1" dirty="0" smtClean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endParaRPr lang="en-US" sz="105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94026"/>
              </p:ext>
            </p:extLst>
          </p:nvPr>
        </p:nvGraphicFramePr>
        <p:xfrm>
          <a:off x="381000" y="1447800"/>
          <a:ext cx="8077201" cy="4724398"/>
        </p:xfrm>
        <a:graphic>
          <a:graphicData uri="http://schemas.openxmlformats.org/drawingml/2006/table">
            <a:tbl>
              <a:tblPr rtl="1" firstRow="1" firstCol="1" bandRow="1">
                <a:tableStyleId>{BDBED569-4797-4DF1-A0F4-6AAB3CD982D8}</a:tableStyleId>
              </a:tblPr>
              <a:tblGrid>
                <a:gridCol w="2839304"/>
                <a:gridCol w="2839304"/>
                <a:gridCol w="2398593"/>
              </a:tblGrid>
              <a:tr h="32796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العوامل المثيرة للعدوان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المراحل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التعبيرات الذاتية</a:t>
                      </a:r>
                      <a:endParaRPr lang="en-US" sz="1200" b="1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65477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الاستجابات العدائية للجماهير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المرحلة الإعدادية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الجمهور ليس ضد شخصيا ولكنهم قد يهتفون بهذه الطريقة لأنهم يريدون الفوز لفريقهم ، أنا أستطيع أن ألعب أفضل إذا لم أنفعل أو أتنرفز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6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مرحلة التثبيت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أنا هادئ ولن أسمح لمثل هذه الهتافات أن تنال مني أو تجعلني أنفعل وسوف ألعب جيدًا إذا استطعت الاحتفاظ بتحكمي في نفسي وفي انفعالاتي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6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</a:rPr>
                        <a:t>مرحلة الإثابة الذاتية</a:t>
                      </a:r>
                      <a:endParaRPr lang="en-US" sz="1200" b="1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حسنا إنني فعلت ذلك والحمد لله أنني استطعت عدم التأثر بهذا الجمهور العدواني وأنني لعبت بصورة أفضل عندما استطعت التحكم في ذاتي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3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</TotalTime>
  <Words>551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محاضرات فى علم نفس الجماعات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الاجتماع الرياضي - جماعى الفريق الرياضي</dc:title>
  <dc:creator>BS</dc:creator>
  <cp:lastModifiedBy>‏‏مستخدم Windows</cp:lastModifiedBy>
  <cp:revision>44</cp:revision>
  <dcterms:created xsi:type="dcterms:W3CDTF">2006-08-16T00:00:00Z</dcterms:created>
  <dcterms:modified xsi:type="dcterms:W3CDTF">2020-03-24T22:48:18Z</dcterms:modified>
</cp:coreProperties>
</file>