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وطبيعة المشاهدين في المنافسات الرياضية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1422"/>
          <a:ext cx="7772400" cy="14671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EG" sz="3800" b="1" kern="1200" dirty="0" smtClean="0"/>
            <a:t>مفهوم وطبيعة المشاهدين في المنافسات الرياضية </a:t>
          </a:r>
          <a:endParaRPr lang="en-US" sz="3800" kern="1200" dirty="0"/>
        </a:p>
      </dsp:txBody>
      <dsp:txXfrm>
        <a:off x="71622" y="73044"/>
        <a:ext cx="7629156" cy="13239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a:t>
            </a:r>
            <a:r>
              <a:rPr lang="ar-EG" sz="4400" b="1" dirty="0">
                <a:latin typeface="Arabic Typesetting" pitchFamily="66" charset="-78"/>
                <a:cs typeface="Arabic Typesetting" pitchFamily="66" charset="-78"/>
              </a:rPr>
              <a:t>المشاهدين في المنافسات الرياضية </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نماذج من العنف والشغب : </a:t>
            </a:r>
          </a:p>
          <a:p>
            <a:pPr marL="0" indent="0" algn="justLow" rtl="1">
              <a:lnSpc>
                <a:spcPct val="160000"/>
              </a:lnSpc>
              <a:buNone/>
            </a:pPr>
            <a:r>
              <a:rPr lang="ar-EG" sz="1600" dirty="0" smtClean="0">
                <a:latin typeface="Simplified Arabic" panose="02020603050405020304" pitchFamily="18" charset="-78"/>
                <a:cs typeface="Simplified Arabic" panose="02020603050405020304" pitchFamily="18" charset="-78"/>
              </a:rPr>
              <a:t>أشارت </a:t>
            </a:r>
            <a:r>
              <a:rPr lang="ar-EG" sz="1600" dirty="0">
                <a:latin typeface="Simplified Arabic" panose="02020603050405020304" pitchFamily="18" charset="-78"/>
                <a:cs typeface="Simplified Arabic" panose="02020603050405020304" pitchFamily="18" charset="-78"/>
              </a:rPr>
              <a:t>الأنباء إلى حدوث أنواع متعددة من العنف والشغب في العديد من البلدان في العالم . ولعل لعبة كرة القدم تعتبر من الألعاب التي ترتبط بعنف المتفرجين بالرغم من أنها ليست اللعبة الرياضية الأكثر عنفا بالمقارنة بأنشطة رياضية أخرى مثل الرجبي أو كرة القدم الأمريكية أو هوكي الجليد أو الملاكمة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وقد يعزا ذلك إلى الخصائص التي تتميز بها لعبة كرة القدم بمقارنتها ببقية الأنشطة الرياضية الأخرى مثل اتساع ملاعبها وكثرة المتفرجين وشعبيتها الجارفة في معظم دول العالم والتعصب لأنديتها ولاعبيها واهتمام وسائل الإعلام بها ، وكذلك نظام المراهنات في بعض الدول وإلى غير ذلك من العوامل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ولعل العنف والشعب الذي حدث أثناء مباراة « انجلترا » و « ايرلندا » في مطلع عام 1995 لايزال ماثلا في الأذهان وقد أشارت وكالات الأنباء والصحف إلى هذا العنف على النحو التالي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في أسوأ أزمة رياضية منذ عشر سنوات قام الآلاف من المشاغبين البريطانيين من مشجعي فرق كرة القدم المتعصبة بأعمال شغب عنيفة خلال المباراة الودية بين « إنجلترا ، </a:t>
            </a:r>
            <a:r>
              <a:rPr lang="ar-EG" sz="1600" dirty="0" err="1">
                <a:latin typeface="Simplified Arabic" panose="02020603050405020304" pitchFamily="18" charset="-78"/>
                <a:cs typeface="Simplified Arabic" panose="02020603050405020304" pitchFamily="18" charset="-78"/>
              </a:rPr>
              <a:t>وأيرلندا</a:t>
            </a:r>
            <a:r>
              <a:rPr lang="ar-EG" sz="1600" dirty="0">
                <a:latin typeface="Simplified Arabic" panose="02020603050405020304" pitchFamily="18" charset="-78"/>
                <a:cs typeface="Simplified Arabic" panose="02020603050405020304" pitchFamily="18" charset="-78"/>
              </a:rPr>
              <a:t> ، في دبلن ، مما أسفر عن مصرع شخص وإصابة العشرات واعتقال </a:t>
            </a:r>
            <a:r>
              <a:rPr lang="ar-EG" sz="1600" dirty="0" smtClean="0">
                <a:latin typeface="Simplified Arabic" panose="02020603050405020304" pitchFamily="18" charset="-78"/>
                <a:cs typeface="Simplified Arabic" panose="02020603050405020304" pitchFamily="18" charset="-78"/>
              </a:rPr>
              <a:t>42 </a:t>
            </a:r>
            <a:r>
              <a:rPr lang="ar-EG" sz="1600" dirty="0">
                <a:latin typeface="Simplified Arabic" panose="02020603050405020304" pitchFamily="18" charset="-78"/>
                <a:cs typeface="Simplified Arabic" panose="02020603050405020304" pitchFamily="18" charset="-78"/>
              </a:rPr>
              <a:t>آخرين وإلغاء المباراة بعد </a:t>
            </a:r>
            <a:r>
              <a:rPr lang="ar-EG" sz="1600" dirty="0" smtClean="0">
                <a:latin typeface="Simplified Arabic" panose="02020603050405020304" pitchFamily="18" charset="-78"/>
                <a:cs typeface="Simplified Arabic" panose="02020603050405020304" pitchFamily="18" charset="-78"/>
              </a:rPr>
              <a:t>27 </a:t>
            </a:r>
            <a:r>
              <a:rPr lang="ar-EG" sz="1600" dirty="0">
                <a:latin typeface="Simplified Arabic" panose="02020603050405020304" pitchFamily="18" charset="-78"/>
                <a:cs typeface="Simplified Arabic" panose="02020603050405020304" pitchFamily="18" charset="-78"/>
              </a:rPr>
              <a:t>دقيقة فقط من بدايتها .</a:t>
            </a: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534400" cy="5638800"/>
          </a:xfrm>
        </p:spPr>
        <p:txBody>
          <a:bodyPr>
            <a:normAutofit/>
          </a:bodyPr>
          <a:lstStyle/>
          <a:p>
            <a:pPr marL="0" indent="0" algn="r" rtl="1">
              <a:buNone/>
            </a:pPr>
            <a:r>
              <a:rPr lang="ar-EG" sz="1800" dirty="0">
                <a:latin typeface="Simplified Arabic" panose="02020603050405020304" pitchFamily="18" charset="-78"/>
                <a:cs typeface="Simplified Arabic" panose="02020603050405020304" pitchFamily="18" charset="-78"/>
              </a:rPr>
              <a:t> وقد سادت استاد « دبلن » حالة من الفوضى بعد أن قام الجمهور الإنجليزي بقذف الحجارة والكراسي وذلك عقب إحراز </a:t>
            </a:r>
            <a:r>
              <a:rPr lang="ar-EG" sz="1800" dirty="0" err="1">
                <a:latin typeface="Simplified Arabic" panose="02020603050405020304" pitchFamily="18" charset="-78"/>
                <a:cs typeface="Simplified Arabic" panose="02020603050405020304" pitchFamily="18" charset="-78"/>
              </a:rPr>
              <a:t>أيرلندا</a:t>
            </a:r>
            <a:r>
              <a:rPr lang="ar-EG" sz="1800" dirty="0">
                <a:latin typeface="Simplified Arabic" panose="02020603050405020304" pitchFamily="18" charset="-78"/>
                <a:cs typeface="Simplified Arabic" panose="02020603050405020304" pitchFamily="18" charset="-78"/>
              </a:rPr>
              <a:t> هدفا في مرمى إنجلترا ، وردد المتعصبون بعض الشعارات السياسية المناهضة </a:t>
            </a:r>
            <a:r>
              <a:rPr lang="ar-EG" sz="1800" dirty="0" err="1">
                <a:latin typeface="Simplified Arabic" panose="02020603050405020304" pitchFamily="18" charset="-78"/>
                <a:cs typeface="Simplified Arabic" panose="02020603050405020304" pitchFamily="18" charset="-78"/>
              </a:rPr>
              <a:t>لأيرلندا</a:t>
            </a:r>
            <a:r>
              <a:rPr lang="ar-EG" sz="1800" dirty="0">
                <a:latin typeface="Simplified Arabic" panose="02020603050405020304" pitchFamily="18" charset="-78"/>
                <a:cs typeface="Simplified Arabic" panose="02020603050405020304" pitchFamily="18" charset="-78"/>
              </a:rPr>
              <a:t> . وتجددت الاشتباكات عقب إنهاء المباراة حينما حاصر البوليس </a:t>
            </a:r>
            <a:r>
              <a:rPr lang="ar-EG" sz="1800" dirty="0" err="1">
                <a:latin typeface="Simplified Arabic" panose="02020603050405020304" pitchFamily="18" charset="-78"/>
                <a:cs typeface="Simplified Arabic" panose="02020603050405020304" pitchFamily="18" charset="-78"/>
              </a:rPr>
              <a:t>الأيرلندي</a:t>
            </a:r>
            <a:r>
              <a:rPr lang="ar-EG" sz="1800" dirty="0">
                <a:latin typeface="Simplified Arabic" panose="02020603050405020304" pitchFamily="18" charset="-78"/>
                <a:cs typeface="Simplified Arabic" panose="02020603050405020304" pitchFamily="18" charset="-78"/>
              </a:rPr>
              <a:t> الجمهور الإنجليزي الذي كان يقدر بخمسة آلاف شخص حتى خرج الجمهور </a:t>
            </a:r>
            <a:r>
              <a:rPr lang="ar-EG" sz="1800" dirty="0" err="1">
                <a:latin typeface="Simplified Arabic" panose="02020603050405020304" pitchFamily="18" charset="-78"/>
                <a:cs typeface="Simplified Arabic" panose="02020603050405020304" pitchFamily="18" charset="-78"/>
              </a:rPr>
              <a:t>الأيرلندي</a:t>
            </a:r>
            <a:r>
              <a:rPr lang="ar-EG" sz="1800" dirty="0">
                <a:latin typeface="Simplified Arabic" panose="02020603050405020304" pitchFamily="18" charset="-78"/>
                <a:cs typeface="Simplified Arabic" panose="02020603050405020304" pitchFamily="18" charset="-78"/>
              </a:rPr>
              <a:t> من الاستاذ . ووصفت الصحف البريطانية سلوك الجماهير الإنجليزية بأنه عار جديد يلحق ببريطانيا » بعد عشر سنوات من كارثة استاد </a:t>
            </a:r>
            <a:r>
              <a:rPr lang="ar-EG" sz="1800" dirty="0" err="1">
                <a:latin typeface="Simplified Arabic" panose="02020603050405020304" pitchFamily="18" charset="-78"/>
                <a:cs typeface="Simplified Arabic" panose="02020603050405020304" pitchFamily="18" charset="-78"/>
              </a:rPr>
              <a:t>هيسيل</a:t>
            </a:r>
            <a:r>
              <a:rPr lang="ar-EG" sz="1800" dirty="0">
                <a:latin typeface="Simplified Arabic" panose="02020603050405020304" pitchFamily="18" charset="-78"/>
                <a:cs typeface="Simplified Arabic" panose="02020603050405020304" pitchFamily="18" charset="-78"/>
              </a:rPr>
              <a:t> ، حيث لقى ۲۹ إيطالياً مصرعهم خلال مباراة نهائي كأس أوروبا بين « ليفربول الإنجليزي ونادي « </a:t>
            </a:r>
            <a:r>
              <a:rPr lang="ar-EG" sz="1800" dirty="0" err="1">
                <a:latin typeface="Simplified Arabic" panose="02020603050405020304" pitchFamily="18" charset="-78"/>
                <a:cs typeface="Simplified Arabic" panose="02020603050405020304" pitchFamily="18" charset="-78"/>
              </a:rPr>
              <a:t>يوفنتس</a:t>
            </a:r>
            <a:r>
              <a:rPr lang="ar-EG" sz="1800" dirty="0">
                <a:latin typeface="Simplified Arabic" panose="02020603050405020304" pitchFamily="18" charset="-78"/>
                <a:cs typeface="Simplified Arabic" panose="02020603050405020304" pitchFamily="18" charset="-78"/>
              </a:rPr>
              <a:t> » </a:t>
            </a:r>
            <a:r>
              <a:rPr lang="ar-EG" sz="1800" dirty="0" err="1">
                <a:latin typeface="Simplified Arabic" panose="02020603050405020304" pitchFamily="18" charset="-78"/>
                <a:cs typeface="Simplified Arabic" panose="02020603050405020304" pitchFamily="18" charset="-78"/>
              </a:rPr>
              <a:t>الإيطالى</a:t>
            </a:r>
            <a:r>
              <a:rPr lang="ar-EG" sz="1800" dirty="0">
                <a:latin typeface="Simplified Arabic" panose="02020603050405020304" pitchFamily="18" charset="-78"/>
                <a:cs typeface="Simplified Arabic" panose="02020603050405020304" pitchFamily="18" charset="-78"/>
              </a:rPr>
              <a:t> .</a:t>
            </a:r>
          </a:p>
          <a:p>
            <a:pPr marL="0" indent="0" algn="r" rtl="1">
              <a:buNone/>
            </a:pPr>
            <a:r>
              <a:rPr lang="ar-EG" sz="1800" dirty="0">
                <a:latin typeface="Simplified Arabic" panose="02020603050405020304" pitchFamily="18" charset="-78"/>
                <a:cs typeface="Simplified Arabic" panose="02020603050405020304" pitchFamily="18" charset="-78"/>
              </a:rPr>
              <a:t> وقد أدان « جون ميجور » رئيس وزراء بريطانيا أحداث الشغب التي قام بها الجمهور </a:t>
            </a:r>
            <a:r>
              <a:rPr lang="ar-EG" sz="1800" dirty="0" err="1">
                <a:latin typeface="Simplified Arabic" panose="02020603050405020304" pitchFamily="18" charset="-78"/>
                <a:cs typeface="Simplified Arabic" panose="02020603050405020304" pitchFamily="18" charset="-78"/>
              </a:rPr>
              <a:t>الإنجليزى</a:t>
            </a:r>
            <a:r>
              <a:rPr lang="ar-EG" sz="1800" dirty="0">
                <a:latin typeface="Simplified Arabic" panose="02020603050405020304" pitchFamily="18" charset="-78"/>
                <a:cs typeface="Simplified Arabic" panose="02020603050405020304" pitchFamily="18" charset="-78"/>
              </a:rPr>
              <a:t> ووصفها بأنها « سفك دماء ولا يمكن تبريرها ، وقال « ميجور » في خطاب بعث به إلى رئيس وزراء </a:t>
            </a:r>
            <a:r>
              <a:rPr lang="ar-EG" sz="1800" dirty="0" err="1">
                <a:latin typeface="Simplified Arabic" panose="02020603050405020304" pitchFamily="18" charset="-78"/>
                <a:cs typeface="Simplified Arabic" panose="02020603050405020304" pitchFamily="18" charset="-78"/>
              </a:rPr>
              <a:t>أيرلندا</a:t>
            </a:r>
            <a:r>
              <a:rPr lang="ar-EG" sz="1800" dirty="0">
                <a:latin typeface="Simplified Arabic" panose="02020603050405020304" pitchFamily="18" charset="-78"/>
                <a:cs typeface="Simplified Arabic" panose="02020603050405020304" pitchFamily="18" charset="-78"/>
              </a:rPr>
              <a:t> أن مثل هذه الأعمال لا تعكس الوجه الحقيقي للرياضة البريطانية ، وأكد أن حكومته ستبذل ما في وسعها للقبض على المسئولين عن هذه الأحداث ومعاقبتهم »</a:t>
            </a:r>
          </a:p>
          <a:p>
            <a:pPr marL="0" indent="0" algn="r" rtl="1">
              <a:buNone/>
            </a:pPr>
            <a:r>
              <a:rPr lang="ar-EG" sz="1800" dirty="0">
                <a:latin typeface="Simplified Arabic" panose="02020603050405020304" pitchFamily="18" charset="-78"/>
                <a:cs typeface="Simplified Arabic" panose="02020603050405020304" pitchFamily="18" charset="-78"/>
              </a:rPr>
              <a:t> وفي التوقيت نفسه - مطلع عام 1995 - حدث في كولومبيا وإيطاليا أحداث عنف وشغب بلغت قمة الإثارة ، إذ قام بعض المتعصبين </a:t>
            </a:r>
            <a:r>
              <a:rPr lang="ar-EG" sz="1800" dirty="0" err="1">
                <a:latin typeface="Simplified Arabic" panose="02020603050405020304" pitchFamily="18" charset="-78"/>
                <a:cs typeface="Simplified Arabic" panose="02020603050405020304" pitchFamily="18" charset="-78"/>
              </a:rPr>
              <a:t>الكولمبيين</a:t>
            </a:r>
            <a:r>
              <a:rPr lang="ar-EG" sz="1800" dirty="0">
                <a:latin typeface="Simplified Arabic" panose="02020603050405020304" pitchFamily="18" charset="-78"/>
                <a:cs typeface="Simplified Arabic" panose="02020603050405020304" pitchFamily="18" charset="-78"/>
              </a:rPr>
              <a:t> وبعض المتعصبين الإيطاليين بجرائم قتل بعض اللاعبين والمشجعين وأعمال عنف وشغب تتسم بالدموية . وفيما يلى وصف لهذين الحادثين اللذين يمثلان قمة عنف وشغب جماهير المشاهدين المنافسات كرة القدم كما صورتها وكالات الأنباء والصحف .</a:t>
            </a:r>
          </a:p>
          <a:p>
            <a:pPr marL="0" indent="0" algn="r" rtl="1">
              <a:buNone/>
            </a:pPr>
            <a:r>
              <a:rPr lang="ar-EG" sz="1800" dirty="0">
                <a:latin typeface="Simplified Arabic" panose="02020603050405020304" pitchFamily="18" charset="-78"/>
                <a:cs typeface="Simplified Arabic" panose="02020603050405020304" pitchFamily="18" charset="-78"/>
              </a:rPr>
              <a:t> أصبحت لعبة كرة القدم تتسم بالدموية ، والعنف الزائد ولم تعد تكتفى بالإثارة الناتجة عن اللعبة أو الأداء الجميل خلال المباراة ، ولكنها امتدت لتحيط بكل ما حولها ، وأصبح الجمهور هو مصدر الإثارة الوحيد .</a:t>
            </a:r>
          </a:p>
          <a:p>
            <a:pPr marL="0" indent="0" algn="r" rtl="1">
              <a:buNone/>
            </a:pP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2625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44844466"/>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fontScale="85000" lnSpcReduction="10000"/>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مفهوم وطبيعة المشاهدين في المنافسات الرياضية :</a:t>
            </a:r>
          </a:p>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سبق </a:t>
            </a:r>
            <a:r>
              <a:rPr lang="ar-EG" sz="1800" dirty="0">
                <a:latin typeface="Simplified Arabic" panose="02020603050405020304" pitchFamily="18" charset="-78"/>
                <a:cs typeface="Simplified Arabic" panose="02020603050405020304" pitchFamily="18" charset="-78"/>
              </a:rPr>
              <a:t>تعريف المشاهدين ( أو المتفرجين ) في المنافسات الرياضية بأنهم التجمعات من الأفراد الذين يحضرون بأنفسهم لمشاهدة المنافسات في الملاعب الرياضية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ومن الملاحظ في المجال الرياضي أن هناك من المشاهدين أو المتفرجين من يفضلون مشاهدة منافسات رياضية معينة ، ولذا يمكن القول إن هناك مشاهدين يفضلون مشاهدة مباريات كرة القدم ، ومشاهدين آخرين يفضلون مشاهدة مباريات كرة السلة أو الملاكمة أو رفع الأثقال مثلاً . كما قد يكون هناك مشاهدون يميلون إلى مشاهدة المنافسات الرياضية بصفة عامة بغض النظر عن النشاط الرياضي الممارس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وهكذا تجد في الرياضة أن هناك مشاهدين يواظبون على حضور منافسات الأنشطة التي يهتمون بها ويتتبعون أخبارها ونتائجها وأخبار لاعبيها ، كما قد يكون لبعض الأندية أو الفرق الرياضية وجمهورها الخاص الذي لا تفوته منافسة لهذه الفرق الرياضية ويهتم بمعرفة أدق الأمور المرتبطة بناديه أو فريقه ولاعبيه ، والذي يقوم بتشجيعهم بحماس منقطع النظير ويسعى - دائما - إلى قراءة أو مشاهدة كل ما يرتبط بهم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ومما لا شك فيه أن حجم المشاهدة أو عدد المشاهدين يختلف من نشاط رياضي لآخر في ضوء مدى شعبية هذا النشاط وسعة الملاعب التي تجرى عليها المنافسات ؛ إذ لا يمكن مقارنة حجم المشاهدين أو الشعبية التي تتميز بها رياضة كرة القدم في العديد من البلدان برياضات أخرى مثل التنس أو تنس الطاولة في بلدان أخرى ، كما أن اهتمام وسائل الإعلام على مختلف أنواعها بأنواع معينة من الأنشطة الرياضية يؤثر بصورة بالغة على كثافة عدد المشاهدين لهذه الأنشطة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ويرى بعض الباحثين في علم النفس الرياضي أن المشاهدين أو المتفرجين في الرياضة يمكن اعتبارهم بمثابة « الحشد » أو « الجمهور الرياضي » من حيث إن هذا الحشد أو الجمهور الرياضي يتكون من تجمعات من الناس تختلف في أعدادها وتستجيب عاطفياً لمثير مشترك وهو المنافسة الرياضية .</a:t>
            </a:r>
          </a:p>
          <a:p>
            <a:pPr marL="0" indent="0" algn="justLow" rtl="1">
              <a:lnSpc>
                <a:spcPct val="150000"/>
              </a:lnSpc>
              <a:buNone/>
            </a:pPr>
            <a:endParaRPr lang="ar-EG"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257800"/>
          </a:xfrm>
        </p:spPr>
        <p:txBody>
          <a:bodyPr>
            <a:normAutofit/>
          </a:bodyPr>
          <a:lstStyle/>
          <a:p>
            <a:pPr marL="0" indent="0" algn="justLow" rtl="1">
              <a:lnSpc>
                <a:spcPct val="170000"/>
              </a:lnSpc>
              <a:buNone/>
            </a:pPr>
            <a:r>
              <a:rPr lang="ar-SA" sz="1600" dirty="0" smtClean="0"/>
              <a:t>ومتعة </a:t>
            </a:r>
            <a:r>
              <a:rPr lang="ar-SA" sz="1600" dirty="0"/>
              <a:t>المشاهدة الرياضية لها مبرراتها ومقوماتها النفسية والاجتماعية والجمالية والاتصالية ، الأمر الذي قد يجعل من المشاهدة الرياضية ظاهرة معقدة تتطلب قدرا كبيرا من الدراسة والتحليل حتى يسهل فهمها . فكأن المشاهدة لم تعد مجرد حدث عرضي من جموع المتفرجين الغفيرة التي تسعى وتبذل كل جهدها لمشاهدة المنافسات الرياضية ، بل ربما في بعض الأحيان يترك هؤلاء الأفراد أعمالهم أو دراستهم أو مصالحهم في سبيل المواظبة على حضور ومشاهدة المنافسات والأحداث الرياضية التي يميلون إليها ويهتمون بها وبذل الجهد في سبيل تشجيع اللاعبين والفرق التي يحبونها ويميلون إليها . </a:t>
            </a:r>
          </a:p>
          <a:p>
            <a:pPr marL="0" indent="0" algn="justLow" rtl="1">
              <a:lnSpc>
                <a:spcPct val="170000"/>
              </a:lnSpc>
              <a:buNone/>
            </a:pPr>
            <a:r>
              <a:rPr lang="ar-SA" sz="1600" dirty="0"/>
              <a:t>وقد استرعى انتباه بعض الباحثين في مجالات علم النفس وعلم الاجتماع وعلم التربية ظاهرة اهتمام المتفرجين بالمشاهدة الرياضية في الملاعب والتشجيع الرياضي وعكفوا على دراسة أسبابها ونتائجها وخاصة في ضوء التطور المذهل في وسائل الاتصال الحديثة وآثارها الهائلة التي تخطت حاجز المسافة والزمن . </a:t>
            </a:r>
          </a:p>
          <a:p>
            <a:pPr marL="0" indent="0" algn="justLow" rtl="1">
              <a:lnSpc>
                <a:spcPct val="170000"/>
              </a:lnSpc>
              <a:buNone/>
            </a:pPr>
            <a:r>
              <a:rPr lang="ar-SA" sz="1600" dirty="0"/>
              <a:t>وفي رأي بعض الباحثين أن المشاهدة الرياضية ضرورة اجتماعية تغذي الاتصال بين الأفراد وتتيح فرص التقبل المتبادل بين أفراد أو بين فئات مختلفة في المجتمع ، لا يعرفون بعضهم البعض وتحدث فيهم شعورًا بالانتماء والتوحد ، كما أنها تقدم متنفساً اجتماعياً مقبولاً للمشاعر وأنواع السلوك التي يصعب التعبير عنها في مواقف أخرى ، أو قد تكون غير مقبولة اجتماعياً إذا حدثت في مواقف مغايرة .</a:t>
            </a:r>
            <a:endParaRPr lang="ar-SA" sz="1600" dirty="0"/>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534400" cy="6096000"/>
          </a:xfrm>
        </p:spPr>
        <p:txBody>
          <a:bodyPr>
            <a:normAutofit/>
          </a:bodyPr>
          <a:lstStyle/>
          <a:p>
            <a:pPr marL="0" indent="0" algn="r" rtl="1">
              <a:lnSpc>
                <a:spcPct val="150000"/>
              </a:lnSpc>
              <a:buNone/>
            </a:pPr>
            <a:r>
              <a:rPr lang="ar-EG" sz="1600" b="1" dirty="0">
                <a:solidFill>
                  <a:srgbClr val="C00000"/>
                </a:solidFill>
                <a:latin typeface="Simplified Arabic" panose="02020603050405020304" pitchFamily="18" charset="-78"/>
                <a:cs typeface="Simplified Arabic" panose="02020603050405020304" pitchFamily="18" charset="-78"/>
              </a:rPr>
              <a:t> الخصائص النفسية للمشاهدين في المنافسات الرياضية </a:t>
            </a:r>
            <a:r>
              <a:rPr lang="ar-EG" sz="1600" b="1" dirty="0" smtClean="0">
                <a:solidFill>
                  <a:srgbClr val="C00000"/>
                </a:solidFill>
                <a:latin typeface="Simplified Arabic" panose="02020603050405020304" pitchFamily="18" charset="-78"/>
                <a:cs typeface="Simplified Arabic" panose="02020603050405020304" pitchFamily="18" charset="-78"/>
              </a:rPr>
              <a:t>:</a:t>
            </a:r>
          </a:p>
          <a:p>
            <a:pPr marL="0" indent="0" algn="r" rtl="1">
              <a:lnSpc>
                <a:spcPct val="150000"/>
              </a:lnSpc>
              <a:buNone/>
            </a:pPr>
            <a:r>
              <a:rPr lang="ar-EG" sz="1600" dirty="0" smtClean="0">
                <a:latin typeface="Simplified Arabic" panose="02020603050405020304" pitchFamily="18" charset="-78"/>
                <a:cs typeface="Simplified Arabic" panose="02020603050405020304" pitchFamily="18" charset="-78"/>
              </a:rPr>
              <a:t>أشار </a:t>
            </a:r>
            <a:r>
              <a:rPr lang="ar-EG" sz="1600" dirty="0">
                <a:latin typeface="Simplified Arabic" panose="02020603050405020304" pitchFamily="18" charset="-78"/>
                <a:cs typeface="Simplified Arabic" panose="02020603050405020304" pitchFamily="18" charset="-78"/>
              </a:rPr>
              <a:t>بعض الباحثين إلى أن سلوك الحشد من المتفرجين يظهر خصائص تختلف اختلافا واضحا عن سلوك الأفراد الذين يشكلون هذا الحشد حينما يكونون فرادى ، إذ إن أفكارهم وانفعالاتهم تأخذ اتجاهاً واحداً مشتركاً ، الأمر الذي يشكل ما يعرف بالعقل الجمعي </a:t>
            </a:r>
            <a:r>
              <a:rPr lang="en-US" sz="1600" dirty="0">
                <a:latin typeface="Simplified Arabic" panose="02020603050405020304" pitchFamily="18" charset="-78"/>
                <a:cs typeface="Simplified Arabic" panose="02020603050405020304" pitchFamily="18" charset="-78"/>
              </a:rPr>
              <a:t>Group mind » </a:t>
            </a:r>
            <a:r>
              <a:rPr lang="ar-EG" sz="1600" dirty="0">
                <a:latin typeface="Simplified Arabic" panose="02020603050405020304" pitchFamily="18" charset="-78"/>
                <a:cs typeface="Simplified Arabic" panose="02020603050405020304" pitchFamily="18" charset="-78"/>
              </a:rPr>
              <a:t>كما أن الفرد في هذا الحشد يتميز بالتطرف في سرعة التصديق مما يمهد لانتشار الشائعات كما يكسب الفرد نوعا من التفكير والسلوك المندفع الصارم المتطرف الذي يرى الأشياء إما بيضاء أو سوداء ولا مجال للوسطية ، ويغذي التعصب الذي لا يفسح المجال للمعارضة أو المناقشة أو الاقتناع بالإضافة إلى وجود صفة التناقض كسيادة روح السيطرة والاستبداد أو الخضوع ، والاستسلام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وقد عارض بعض الباحثين هذه الآراء على أساس أن سلوك الحشد لا يسيطر عليه العقل الجمعي ولكنه عبارة عن سلوك فردي ولكن بصورة مبالغ فيها نظرا لأن سلوك الفرد ودوافعه الأساسية تزداد شدة وقوة في مواقف التجمهر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كما أشاروا إلى أن قائد الحشد ( كقائد جماعة المشجعين في الرياضة ) يعرف أهمية السلوك التعبيري الذي يعتمد على إثارة الانفعالات وبالتالي إثارة الاستجابات العلنية التي ينشدها ، كما أن وجود الفرد مع الآخرين الذين يقلدون سلوكه يساعد على زيادة الحماس وبالتالي زيادة وحدة الاستجابات . </a:t>
            </a:r>
            <a:endParaRPr lang="ar-EG"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92500"/>
          </a:bodyPr>
          <a:lstStyle/>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ولعل </a:t>
            </a:r>
            <a:r>
              <a:rPr lang="ar-EG" sz="1800" dirty="0">
                <a:latin typeface="Simplified Arabic" panose="02020603050405020304" pitchFamily="18" charset="-78"/>
                <a:cs typeface="Simplified Arabic" panose="02020603050405020304" pitchFamily="18" charset="-78"/>
              </a:rPr>
              <a:t>من بين أهم مظاهر الحشد الرياضي ارتباطه بالانفعالات الثائرة والعاطفة الهوجاء التي تسهم في خفض مستوى التفكير لدى أفراد الحشد وكنتيجة للتأثير السلبي على بعض العمليات العقلية العليا كالإحساس والإدراك والانتباه ، كما أن من نتائج هذه الانفعالات الشديدة والاستثارة العالية هبوط روح النقد الذي يمكن أن يحمى الفرد من التقليد </a:t>
            </a:r>
            <a:r>
              <a:rPr lang="ar-EG" sz="1800" dirty="0" err="1">
                <a:latin typeface="Simplified Arabic" panose="02020603050405020304" pitchFamily="18" charset="-78"/>
                <a:cs typeface="Simplified Arabic" panose="02020603050405020304" pitchFamily="18" charset="-78"/>
              </a:rPr>
              <a:t>الآلى</a:t>
            </a:r>
            <a:r>
              <a:rPr lang="ar-EG" sz="1800" dirty="0">
                <a:latin typeface="Simplified Arabic" panose="02020603050405020304" pitchFamily="18" charset="-78"/>
                <a:cs typeface="Simplified Arabic" panose="02020603050405020304" pitchFamily="18" charset="-78"/>
              </a:rPr>
              <a:t> لانفعالات وأفكار الآخرين المشاركة الوجدانية والاستهواء ) ، أو محاكاة أعمال الآخرين وتقليد سلوكهم أو ما يطلق عليه العدوى السلوكية </a:t>
            </a:r>
            <a:r>
              <a:rPr lang="en-US" sz="1800" dirty="0">
                <a:latin typeface="Simplified Arabic" panose="02020603050405020304" pitchFamily="18" charset="-78"/>
                <a:cs typeface="Simplified Arabic" panose="02020603050405020304" pitchFamily="18" charset="-78"/>
              </a:rPr>
              <a:t>Behavioral contagion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 العدوى السلوكية ، هي تعبير عن التقاط أفعال الآخرين دون وعي ، وتكمن خطورتها في أن كل فرد يستجيب ويثير في نفس الوقت الأمر الذي يسهم في إشعال المزيد من الانفعالات وقوة التأثير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هذا من ناحية ومن ناحية أخرى فإنه نظرا لصعوبة تحديد المسئولية الفردية في الجمع الحاشد الغفير الثائر فإن الفرد يقوم بالاستجابات العنيفة بلا خوف أو تردد وينساق وراء التيار العام لسلوك الجمهرة أو الحشد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كما أشار بعض الباحثين إلى أن هذه الظاهرة النفسية لسلوك الحشد الرياضي أو المتفرجين في المنافسات الرياضية تعتبر من بين أهم العوامل التي تؤدي إلى عنف المتفرجين في المدرجات وخارجها وإلى حدوث الشغب والتعصب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 « التعصب ، </a:t>
            </a:r>
            <a:r>
              <a:rPr lang="en-US" sz="1800" dirty="0">
                <a:latin typeface="Simplified Arabic" panose="02020603050405020304" pitchFamily="18" charset="-78"/>
                <a:cs typeface="Simplified Arabic" panose="02020603050405020304" pitchFamily="18" charset="-78"/>
              </a:rPr>
              <a:t>Prejudice </a:t>
            </a:r>
            <a:r>
              <a:rPr lang="ar-EG" sz="1800" dirty="0">
                <a:latin typeface="Simplified Arabic" panose="02020603050405020304" pitchFamily="18" charset="-78"/>
                <a:cs typeface="Simplified Arabic" panose="02020603050405020304" pitchFamily="18" charset="-78"/>
              </a:rPr>
              <a:t>هو حكم مسبق - مع أو ضد فرد أو جماعة أو موضوع ، وقد لا يقوم على أساس منطقي أو حقيقة علمية ويجعل الفرد يرى أو يسمع ما يجب أن يراه ويسمعه ولا يرى ولا يسمع ما لا يجب رؤيته أو سماعه . </a:t>
            </a: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a:bodyPr>
          <a:lstStyle/>
          <a:p>
            <a:pPr marL="0" indent="0" algn="justLow" rtl="1">
              <a:lnSpc>
                <a:spcPct val="170000"/>
              </a:lnSpc>
              <a:buNone/>
            </a:pPr>
            <a:r>
              <a:rPr lang="ar-SA" sz="1800" dirty="0" smtClean="0">
                <a:latin typeface="Simplified Arabic" panose="02020603050405020304" pitchFamily="18" charset="-78"/>
                <a:cs typeface="Simplified Arabic" panose="02020603050405020304" pitchFamily="18" charset="-78"/>
              </a:rPr>
              <a:t>والتعصب </a:t>
            </a:r>
            <a:r>
              <a:rPr lang="ar-SA" sz="1800" dirty="0">
                <a:latin typeface="Simplified Arabic" panose="02020603050405020304" pitchFamily="18" charset="-78"/>
                <a:cs typeface="Simplified Arabic" panose="02020603050405020304" pitchFamily="18" charset="-78"/>
              </a:rPr>
              <a:t>في الرياضة هو مرض الكراهية العمياء للمنافس ، وفي نفس الوقت هو مرض الحب الأعمى لفريق المتعصب ، وهو حالة يتغلب فيها الانفعال على العقل فيعمى البصيرة حتى أن الحقائق الدامغة تعجز عن زلزلة ما يتمسك به المتعصب فردًا أو جماعة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والسمات النفسية للمتعصب تشير إلى أنه يميل للعدوان العدائي على الآخرين أو على الأشياء أو على نفسه أحيانا ، ويتصف بجمود الفكر والتصلب وعدم المرونة ويتأثر بسهولة بأصحاب مراكز السلطة أو الإعلام ، ويشعر بالقلق ، إلا أنه قد يكبته ويسقطه على الأفراد أو الجماعات التي يتعصب ضدهم . كما يتسم بالتطرف في الفرح عند الفوز والتطرف في الحزن عند الهزيمة كما أنه دائم التبرير لهزائم فريقه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ويفرق بعض الباحثين في المجال الرياضي بين المشاهد العادي </a:t>
            </a:r>
            <a:r>
              <a:rPr lang="en-US" sz="1800" dirty="0">
                <a:latin typeface="Simplified Arabic" panose="02020603050405020304" pitchFamily="18" charset="-78"/>
                <a:cs typeface="Simplified Arabic" panose="02020603050405020304" pitchFamily="18" charset="-78"/>
              </a:rPr>
              <a:t>Spectator </a:t>
            </a:r>
            <a:r>
              <a:rPr lang="ar-SA" sz="1800" dirty="0" smtClean="0">
                <a:latin typeface="Simplified Arabic" panose="02020603050405020304" pitchFamily="18" charset="-78"/>
                <a:cs typeface="Simplified Arabic" panose="02020603050405020304" pitchFamily="18" charset="-78"/>
              </a:rPr>
              <a:t>والمشاهد </a:t>
            </a:r>
            <a:r>
              <a:rPr lang="ar-SA" sz="1800" dirty="0">
                <a:latin typeface="Simplified Arabic" panose="02020603050405020304" pitchFamily="18" charset="-78"/>
                <a:cs typeface="Simplified Arabic" panose="02020603050405020304" pitchFamily="18" charset="-78"/>
              </a:rPr>
              <a:t>المتعصب </a:t>
            </a:r>
            <a:r>
              <a:rPr lang="en-US" sz="1800" dirty="0">
                <a:latin typeface="Simplified Arabic" panose="02020603050405020304" pitchFamily="18" charset="-78"/>
                <a:cs typeface="Simplified Arabic" panose="02020603050405020304" pitchFamily="18" charset="-78"/>
              </a:rPr>
              <a:t>Fanatic ؛ </a:t>
            </a:r>
            <a:r>
              <a:rPr lang="ar-SA" sz="1800" dirty="0">
                <a:latin typeface="Simplified Arabic" panose="02020603050405020304" pitchFamily="18" charset="-78"/>
                <a:cs typeface="Simplified Arabic" panose="02020603050405020304" pitchFamily="18" charset="-78"/>
              </a:rPr>
              <a:t>إذ قد يغلب على سلوك المشاهد العادي طابع الحياد النسبي على افتراض أن المنافسة الرياضية ونتائجها أو الفرق المتنافسة أو اللاعبين المتنافسين لا يشكلون بالنسبة له أهمية خاصة في حين يفترض أن المشاهد المتعصب له اهتمامات مباشرة بكل هذه العوامل أو معظمها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5486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 عنف وشغب المشاهدين للمنافسات الرياضية :</a:t>
            </a:r>
          </a:p>
          <a:p>
            <a:pPr marL="0" indent="0" algn="justLow" rtl="1">
              <a:lnSpc>
                <a:spcPct val="170000"/>
              </a:lnSpc>
              <a:buNone/>
            </a:pPr>
            <a:r>
              <a:rPr lang="ar-EG" sz="3400" dirty="0" smtClean="0">
                <a:latin typeface="Simplified Arabic" panose="02020603050405020304" pitchFamily="18" charset="-78"/>
                <a:cs typeface="Simplified Arabic" panose="02020603050405020304" pitchFamily="18" charset="-78"/>
              </a:rPr>
              <a:t>سبق </a:t>
            </a:r>
            <a:r>
              <a:rPr lang="ar-EG" sz="3400" dirty="0">
                <a:latin typeface="Simplified Arabic" panose="02020603050405020304" pitchFamily="18" charset="-78"/>
                <a:cs typeface="Simplified Arabic" panose="02020603050405020304" pitchFamily="18" charset="-78"/>
              </a:rPr>
              <a:t>تعريف العنف بأنه الاستخدام غير المشروع أو غير القانوني ، للقوة ، بمختلف أنواعها في مجال الرياضة . وينطبق هذا التعريف على جماهير المشاهدين للمنافسات الرياضية عند استخدامهم للعدوان والشغب في مواجهة اللاعبين أو </a:t>
            </a:r>
            <a:r>
              <a:rPr lang="ar-EG" sz="3400" dirty="0" err="1">
                <a:latin typeface="Simplified Arabic" panose="02020603050405020304" pitchFamily="18" charset="-78"/>
                <a:cs typeface="Simplified Arabic" panose="02020603050405020304" pitchFamily="18" charset="-78"/>
              </a:rPr>
              <a:t>مشجعى</a:t>
            </a:r>
            <a:r>
              <a:rPr lang="ar-EG" sz="3400" dirty="0">
                <a:latin typeface="Simplified Arabic" panose="02020603050405020304" pitchFamily="18" charset="-78"/>
                <a:cs typeface="Simplified Arabic" panose="02020603050405020304" pitchFamily="18" charset="-78"/>
              </a:rPr>
              <a:t> الفرق الأخرى سواء داخل الملاعب أو على الآخرين خارج الملاعب الرياضية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وفي ضوء ذلك يرتبط عنف ( أو عدوان ) جماهير المشاهدين للمنافسات الرياضية بظاهرة « الشغب </a:t>
            </a:r>
            <a:r>
              <a:rPr lang="en-US" sz="3400" dirty="0">
                <a:latin typeface="Simplified Arabic" panose="02020603050405020304" pitchFamily="18" charset="-78"/>
                <a:cs typeface="Simplified Arabic" panose="02020603050405020304" pitchFamily="18" charset="-78"/>
              </a:rPr>
              <a:t>Riot » ، </a:t>
            </a:r>
            <a:r>
              <a:rPr lang="ar-EG" sz="3400" dirty="0">
                <a:latin typeface="Simplified Arabic" panose="02020603050405020304" pitchFamily="18" charset="-78"/>
                <a:cs typeface="Simplified Arabic" panose="02020603050405020304" pitchFamily="18" charset="-78"/>
              </a:rPr>
              <a:t>ويقصد به مجموعة الأنماط السلوكية المرتبطة بالانفعالات والتي تصدر من جماهير المشاهدين للمنافسات الرياضية تحت ظروف معينة والتي تتصف بأنها خارجة عن السلوك العام الذي يحدده المجتمع وفقا لظروفه ومعاييره الاجتماعية والتربوية وغيرها من المعايير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وفي السنوات الأخيرة تزايدت ظاهرة عنف وشغب الجماهير من المتفرجين أو المشاهدين للمنافسات الرياضية سواء في المنافسات المحلية أو الدولية ، ومظاهر هذا العنف أو الشغب قد تمتد - أحياناً - إلى خارج محيط الملعب الرياضي فيحدث في الشوارع ، وقد يرتبط بالأعمال التخريبية التي تحاول تحطيم وسائل النقل أو المتاجر أو المحلات أو محاولات الاعتداء على الآخرين أو على رجال الأمن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ولعل حوادث عنف وشغب المتفرجين التي كانت سبباً في إقصاء الأندية الإنجليزية عن المشاركة في مباريات الكؤوس الأوروبية لكرة القدم منذ عام ۱۹۸۵ مازالت ماثلة في الأذهان .</a:t>
            </a: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293</TotalTime>
  <Words>1754</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44</cp:revision>
  <dcterms:created xsi:type="dcterms:W3CDTF">2006-08-16T00:00:00Z</dcterms:created>
  <dcterms:modified xsi:type="dcterms:W3CDTF">2020-03-24T22:31:12Z</dcterms:modified>
</cp:coreProperties>
</file>