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المشاهدين </a:t>
          </a:r>
          <a:r>
            <a:rPr lang="ar-EG" b="1" dirty="0" smtClean="0"/>
            <a:t>في المنافسات الرياضية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123395"/>
          <a:ext cx="7772400" cy="1223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ar-EG" sz="5100" b="1" kern="1200" dirty="0" smtClean="0"/>
            <a:t>المشاهدين </a:t>
          </a:r>
          <a:r>
            <a:rPr lang="ar-EG" sz="5100" b="1" kern="1200" dirty="0" smtClean="0"/>
            <a:t>في المنافسات الرياضية </a:t>
          </a:r>
          <a:endParaRPr lang="en-US" sz="5100" kern="1200" dirty="0"/>
        </a:p>
      </dsp:txBody>
      <dsp:txXfrm>
        <a:off x="59713" y="183108"/>
        <a:ext cx="7652974" cy="1103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دراسات متقدمة </a:t>
            </a:r>
            <a:r>
              <a:rPr lang="ar-EG" sz="4400" b="1" dirty="0" err="1">
                <a:latin typeface="Arabic Typesetting" pitchFamily="66" charset="-78"/>
                <a:cs typeface="Arabic Typesetting" pitchFamily="66" charset="-78"/>
              </a:rPr>
              <a:t>فى</a:t>
            </a:r>
            <a:r>
              <a:rPr lang="ar-EG" sz="4400" b="1" dirty="0">
                <a:latin typeface="Arabic Typesetting" pitchFamily="66" charset="-78"/>
                <a:cs typeface="Arabic Typesetting" pitchFamily="66" charset="-78"/>
              </a:rPr>
              <a:t> علم 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المشاهدين في المنافسات الرياضية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a:latin typeface="Arabic Typesetting" pitchFamily="66" charset="-78"/>
                <a:cs typeface="Arabic Typesetting" pitchFamily="66" charset="-78"/>
              </a:rPr>
              <a:t>هانى</a:t>
            </a:r>
            <a:r>
              <a:rPr lang="ar-EG" sz="4400" b="1" dirty="0">
                <a:latin typeface="Arabic Typesetting" pitchFamily="66" charset="-78"/>
                <a:cs typeface="Arabic Typesetting" pitchFamily="66" charset="-78"/>
              </a:rPr>
              <a:t> زكريا</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fontScale="85000" lnSpcReduction="20000"/>
          </a:bodyPr>
          <a:lstStyle/>
          <a:p>
            <a:pPr marL="0" indent="0" algn="justLow" rtl="1">
              <a:lnSpc>
                <a:spcPct val="160000"/>
              </a:lnSpc>
              <a:buNone/>
            </a:pPr>
            <a:r>
              <a:rPr lang="ar-EG" sz="1600" dirty="0" smtClean="0">
                <a:latin typeface="Simplified Arabic" panose="02020603050405020304" pitchFamily="18" charset="-78"/>
                <a:cs typeface="Simplified Arabic" panose="02020603050405020304" pitchFamily="18" charset="-78"/>
              </a:rPr>
              <a:t>كما </a:t>
            </a:r>
            <a:r>
              <a:rPr lang="ar-EG" sz="1600" dirty="0">
                <a:latin typeface="Simplified Arabic" panose="02020603050405020304" pitchFamily="18" charset="-78"/>
                <a:cs typeface="Simplified Arabic" panose="02020603050405020304" pitchFamily="18" charset="-78"/>
              </a:rPr>
              <a:t>سارعت العديد من الهيئات واللجان الدولية المهتمة بالرياضة باتخاذ بعض التدابير اللازمة لمحاولة الحد من هذه الظواهر السلبية في الرياضة . فعلى سبيل المثال اعتمد مجلس الوزراء المسئولين عن الرياضة في أوروبا الغربية في يونيو ۱۹۸۵ عقب كارثة ملعب </a:t>
            </a:r>
            <a:r>
              <a:rPr lang="ar-EG" sz="1600" dirty="0" err="1">
                <a:latin typeface="Simplified Arabic" panose="02020603050405020304" pitchFamily="18" charset="-78"/>
                <a:cs typeface="Simplified Arabic" panose="02020603050405020304" pitchFamily="18" charset="-78"/>
              </a:rPr>
              <a:t>هايزل</a:t>
            </a:r>
            <a:r>
              <a:rPr lang="ar-EG" sz="1600" dirty="0">
                <a:latin typeface="Simplified Arabic" panose="02020603050405020304" pitchFamily="18" charset="-78"/>
                <a:cs typeface="Simplified Arabic" panose="02020603050405020304" pitchFamily="18" charset="-78"/>
              </a:rPr>
              <a:t> في كرة القدم في مايو ۱۹۸۵ اتفاقية أوروبية بشأن عنف المتفرجين وتجاوزاتهم أثناء الأحداث الرياضية ولا سيما مباريات كرة القدم . وتتضمن هذه الاتفاقية تدابير محددة وملموسة بهدف تدارك هذه التجاوزات والسيطرة عليها . وكذلك الأسلوب الذي ينبغي اتباعه بهدف التعرف على المخالفين ومحاسبتهم ، ومن بين الأحكام التي نصت عليها هذه الاتفاقية ما يلى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إدانة المخالفين عن أعمال العدوان والعنف والشغب وتطبيق العقوبات المناسبة.</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إقصاء الذين يحدثون الفوضى ويثيرون العنف والأشخاص الذي يقعون تحت</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تأثير المواد الكحولية أو المخدرات وكذلك الحد من بيع المشروبات الكحولية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ضمان التصميم الملائم للملاعب كوقاية من العنف والتمكن من الرقابة الفاعلة وضمان أمن الجماهير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التعاون الوثيق بين قوات الشرطة المكلفة بحفظ الأمن وأعمال التفتيش الأمني لتجنب إدخال الأسلحة والألعاب النارية وغيرها من الأشياء الخطرة إلى الملاعب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تواجد خدمات الأمن بأعداد كافية في الملاعب وبجوارها وعلى امتداد الطرقات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الرقابة الصارمة على بيع التذاكر للمباريات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كما أن اتحاد الاتحادات الأوروبية لكرة القدم قد أجرى تعديلاً في لائحة مبارياته ، فاستحدث فئة أطلق عليها المباريات التي تنطوي على خطورة بالغة » والتي اتخذت بشأنها سلسلة كاملة من التدابير تتعلق ببيع التذاكر وبالأمن في الملاعب وبإعلام الجماهير وبتعاون السلطات العامة واتخذت عقوبات صارمة رادعة تجاه الأندية الرياضية التي تعتبر مسئولة عن الاضطرابات ، ويمكن للاتحادات الوطنية الإفادة من هذه الفكرة في مبارياتها المحلية .</a:t>
            </a:r>
          </a:p>
        </p:txBody>
      </p:sp>
    </p:spTree>
    <p:extLst>
      <p:ext uri="{BB962C8B-B14F-4D97-AF65-F5344CB8AC3E}">
        <p14:creationId xmlns:p14="http://schemas.microsoft.com/office/powerpoint/2010/main" val="3855464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638800"/>
          </a:xfrm>
        </p:spPr>
        <p:txBody>
          <a:bodyPr>
            <a:normAutofit/>
          </a:bodyPr>
          <a:lstStyle/>
          <a:p>
            <a:pPr marL="0" indent="0" algn="justLow" rtl="1">
              <a:lnSpc>
                <a:spcPct val="140000"/>
              </a:lnSpc>
              <a:buNone/>
            </a:pPr>
            <a:r>
              <a:rPr lang="ar-EG" sz="1800" dirty="0">
                <a:latin typeface="Simplified Arabic" panose="02020603050405020304" pitchFamily="18" charset="-78"/>
                <a:cs typeface="Simplified Arabic" panose="02020603050405020304" pitchFamily="18" charset="-78"/>
              </a:rPr>
              <a:t> </a:t>
            </a:r>
            <a:r>
              <a:rPr lang="ar-EG" sz="1400" dirty="0">
                <a:latin typeface="Simplified Arabic" panose="02020603050405020304" pitchFamily="18" charset="-78"/>
                <a:cs typeface="Simplified Arabic" panose="02020603050405020304" pitchFamily="18" charset="-78"/>
              </a:rPr>
              <a:t>ومن ناحية أخرى نشر المجلس </a:t>
            </a:r>
            <a:r>
              <a:rPr lang="ar-EG" sz="1400" dirty="0" err="1">
                <a:latin typeface="Simplified Arabic" panose="02020603050405020304" pitchFamily="18" charset="-78"/>
                <a:cs typeface="Simplified Arabic" panose="02020603050405020304" pitchFamily="18" charset="-78"/>
              </a:rPr>
              <a:t>الدولى</a:t>
            </a:r>
            <a:r>
              <a:rPr lang="ar-EG" sz="1400" dirty="0">
                <a:latin typeface="Simplified Arabic" panose="02020603050405020304" pitchFamily="18" charset="-78"/>
                <a:cs typeface="Simplified Arabic" panose="02020603050405020304" pitchFamily="18" charset="-78"/>
              </a:rPr>
              <a:t> للتربية البدنية وعلوم الرياضة بمساعدة اليونسكو وبالتعاون مع اللجنة </a:t>
            </a:r>
            <a:r>
              <a:rPr lang="ar-EG" sz="1400" dirty="0" err="1">
                <a:latin typeface="Simplified Arabic" panose="02020603050405020304" pitchFamily="18" charset="-78"/>
                <a:cs typeface="Simplified Arabic" panose="02020603050405020304" pitchFamily="18" charset="-78"/>
              </a:rPr>
              <a:t>الأولومبية</a:t>
            </a:r>
            <a:r>
              <a:rPr lang="ar-EG" sz="1400" dirty="0">
                <a:latin typeface="Simplified Arabic" panose="02020603050405020304" pitchFamily="18" charset="-78"/>
                <a:cs typeface="Simplified Arabic" panose="02020603050405020304" pitchFamily="18" charset="-78"/>
              </a:rPr>
              <a:t> الدولية ، بياناً عن الروح الرياضية وبياناً من أجل رياضة بلا عنف ، كما اهتم بالدراسات العلمية عن العدوان والعنف والشغب في الرياضة والمنافسات الرياضية ورصد لهذه الدراسات والبحوث العديد من الحوافز المالية .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ويمكن للهيئات والمجالس العليا المسئولة عن الرياضة في البلدان المختلفة الإفادة من هذه الإجراءات بالتعاون مع المؤسسات والكليات والمعاهد الرياضية .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كما أن هناك بعض الروابط الدولية غير الحكومية هدفها التحالف من أجل رياضة بلا عنف ومن أجل النهوض بالروح الرياضية وتمارس العديد من الأنشطة كإقامة الاحتفالات بمنح الجوائز للروح الرياضية للفرق وللاعبين والجماهير والأندية والإعلاميين تحت شعار « الروح الرياضية أهم من الفوز » </a:t>
            </a:r>
            <a:r>
              <a:rPr lang="ar-EG" sz="1400" dirty="0" err="1">
                <a:latin typeface="Simplified Arabic" panose="02020603050405020304" pitchFamily="18" charset="-78"/>
                <a:cs typeface="Simplified Arabic" panose="02020603050405020304" pitchFamily="18" charset="-78"/>
              </a:rPr>
              <a:t>وياحبذا</a:t>
            </a:r>
            <a:r>
              <a:rPr lang="ar-EG" sz="1400" dirty="0">
                <a:latin typeface="Simplified Arabic" panose="02020603050405020304" pitchFamily="18" charset="-78"/>
                <a:cs typeface="Simplified Arabic" panose="02020603050405020304" pitchFamily="18" charset="-78"/>
              </a:rPr>
              <a:t> لو استطاعت الدول إنشاء روابط وطنية على غرار هذه الروابط السابق ذكرها تجمع كافة </a:t>
            </a:r>
            <a:r>
              <a:rPr lang="ar-EG" sz="1400" dirty="0" err="1">
                <a:latin typeface="Simplified Arabic" panose="02020603050405020304" pitchFamily="18" charset="-78"/>
                <a:cs typeface="Simplified Arabic" panose="02020603050405020304" pitchFamily="18" charset="-78"/>
              </a:rPr>
              <a:t>ممثلى</a:t>
            </a:r>
            <a:r>
              <a:rPr lang="ar-EG" sz="1400" dirty="0">
                <a:latin typeface="Simplified Arabic" panose="02020603050405020304" pitchFamily="18" charset="-78"/>
                <a:cs typeface="Simplified Arabic" panose="02020603050405020304" pitchFamily="18" charset="-78"/>
              </a:rPr>
              <a:t> القطاعات المعنية كما هو الحال في الروابط التي تم تشكيلها في كل من فرنسا وبلجيكا وهولندا وألمانيا والتي أسهمت في إجراء البحوث وتنظيم الندوات ومنح الجوائز وتوعية الرأي العام ونشر الكتيبات في مجال أهدافها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 وفي الوقت الحالي تعتبر الدراسة التي قام بإجرائها لفيف من خبراء اللجنة الدولية للتربية البدنية والرياضة باليونسكو بالتعاون مع الرابطة الدولية لمكافحة العنف في الرياضة والتي تم عرضها في المؤتمر الثاني لوزراء الرياضة عام ۱۹۸۷ بموسكو - من أبرز الدراسات في مجال العدوان والعنف والشغب في الرياضة . </a:t>
            </a:r>
          </a:p>
        </p:txBody>
      </p:sp>
    </p:spTree>
    <p:extLst>
      <p:ext uri="{BB962C8B-B14F-4D97-AF65-F5344CB8AC3E}">
        <p14:creationId xmlns:p14="http://schemas.microsoft.com/office/powerpoint/2010/main" val="232625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dirty="0" smtClean="0">
                <a:solidFill>
                  <a:schemeClr val="accent2">
                    <a:lumMod val="75000"/>
                  </a:schemeClr>
                </a:solidFill>
                <a:cs typeface="SKR HEAD1" pitchFamily="2" charset="-78"/>
              </a:rPr>
              <a:t> </a:t>
            </a:r>
            <a:r>
              <a:rPr lang="ar-EG" dirty="0">
                <a:solidFill>
                  <a:schemeClr val="accent2">
                    <a:lumMod val="75000"/>
                  </a:schemeClr>
                </a:solidFill>
                <a:cs typeface="SKR HEAD1" pitchFamily="2" charset="-78"/>
              </a:rPr>
              <a:t>دراسات متقدمة </a:t>
            </a:r>
            <a:r>
              <a:rPr lang="ar-EG" dirty="0" err="1">
                <a:solidFill>
                  <a:schemeClr val="accent2">
                    <a:lumMod val="75000"/>
                  </a:schemeClr>
                </a:solidFill>
                <a:cs typeface="SKR HEAD1" pitchFamily="2" charset="-78"/>
              </a:rPr>
              <a:t>فى</a:t>
            </a:r>
            <a:r>
              <a:rPr lang="ar-EG" dirty="0">
                <a:solidFill>
                  <a:schemeClr val="accent2">
                    <a:lumMod val="75000"/>
                  </a:schemeClr>
                </a:solidFill>
                <a:cs typeface="SKR HEAD1" pitchFamily="2" charset="-78"/>
              </a:rPr>
              <a:t> علم 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47307232"/>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600" dirty="0" smtClean="0">
                <a:latin typeface="Simplified Arabic" panose="02020603050405020304" pitchFamily="18" charset="-78"/>
                <a:cs typeface="Simplified Arabic" panose="02020603050405020304" pitchFamily="18" charset="-78"/>
              </a:rPr>
              <a:t>لعل من أبرز </a:t>
            </a:r>
            <a:r>
              <a:rPr lang="ar-EG" sz="1600" dirty="0">
                <a:latin typeface="Simplified Arabic" panose="02020603050405020304" pitchFamily="18" charset="-78"/>
                <a:cs typeface="Simplified Arabic" panose="02020603050405020304" pitchFamily="18" charset="-78"/>
              </a:rPr>
              <a:t>حوادث العنف المرتبطة بكرة القدم ، مقتل المدافع </a:t>
            </a:r>
            <a:r>
              <a:rPr lang="ar-EG" sz="1600" dirty="0" err="1">
                <a:latin typeface="Simplified Arabic" panose="02020603050405020304" pitchFamily="18" charset="-78"/>
                <a:cs typeface="Simplified Arabic" panose="02020603050405020304" pitchFamily="18" charset="-78"/>
              </a:rPr>
              <a:t>الكولمبي</a:t>
            </a:r>
            <a:r>
              <a:rPr lang="ar-EG" sz="1600" dirty="0">
                <a:latin typeface="Simplified Arabic" panose="02020603050405020304" pitchFamily="18" charset="-78"/>
                <a:cs typeface="Simplified Arabic" panose="02020603050405020304" pitchFamily="18" charset="-78"/>
              </a:rPr>
              <a:t> « </a:t>
            </a:r>
            <a:r>
              <a:rPr lang="ar-EG" sz="1600" dirty="0" err="1">
                <a:latin typeface="Simplified Arabic" panose="02020603050405020304" pitchFamily="18" charset="-78"/>
                <a:cs typeface="Simplified Arabic" panose="02020603050405020304" pitchFamily="18" charset="-78"/>
              </a:rPr>
              <a:t>إسكوبار</a:t>
            </a:r>
            <a:r>
              <a:rPr lang="ar-EG" sz="1600" dirty="0">
                <a:latin typeface="Simplified Arabic" panose="02020603050405020304" pitchFamily="18" charset="-78"/>
                <a:cs typeface="Simplified Arabic" panose="02020603050405020304" pitchFamily="18" charset="-78"/>
              </a:rPr>
              <a:t> الخطأ تسبب فيه نتج عنه تسجيل هدف في مرمى منتخب بلاده خلال المونديال الأخير بأمريكا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ولكن قد يكون العذر في مقتل ( </a:t>
            </a:r>
            <a:r>
              <a:rPr lang="ar-EG" sz="1600" dirty="0" err="1">
                <a:latin typeface="Simplified Arabic" panose="02020603050405020304" pitchFamily="18" charset="-78"/>
                <a:cs typeface="Simplified Arabic" panose="02020603050405020304" pitchFamily="18" charset="-78"/>
              </a:rPr>
              <a:t>إسكوبار</a:t>
            </a:r>
            <a:r>
              <a:rPr lang="ar-EG" sz="1600" dirty="0">
                <a:latin typeface="Simplified Arabic" panose="02020603050405020304" pitchFamily="18" charset="-78"/>
                <a:cs typeface="Simplified Arabic" panose="02020603050405020304" pitchFamily="18" charset="-78"/>
              </a:rPr>
              <a:t> ) مناخ العنف الذي تعيش فيه كولمبيا ، أما الدوري الإيطالي أشهر بطولات الدوري في العالم فلم يشهد هذه الظاهرة من قبل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لذلك جاءت حادثة مقتل ( </a:t>
            </a:r>
            <a:r>
              <a:rPr lang="ar-EG" sz="1600" dirty="0" err="1">
                <a:latin typeface="Simplified Arabic" panose="02020603050405020304" pitchFamily="18" charset="-78"/>
                <a:cs typeface="Simplified Arabic" panose="02020603050405020304" pitchFamily="18" charset="-78"/>
              </a:rPr>
              <a:t>فيتشينزو</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سبانيولو</a:t>
            </a:r>
            <a:r>
              <a:rPr lang="ar-EG" sz="1600" dirty="0">
                <a:latin typeface="Simplified Arabic" panose="02020603050405020304" pitchFamily="18" charset="-78"/>
                <a:cs typeface="Simplified Arabic" panose="02020603050405020304" pitchFamily="18" charset="-78"/>
              </a:rPr>
              <a:t> ) 25 عاما طعنة سكين قبل بدء مباراة فريقه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مع ميلان على ملعب ( </a:t>
            </a:r>
            <a:r>
              <a:rPr lang="ar-EG" sz="1600" dirty="0" err="1">
                <a:latin typeface="Simplified Arabic" panose="02020603050405020304" pitchFamily="18" charset="-78"/>
                <a:cs typeface="Simplified Arabic" panose="02020603050405020304" pitchFamily="18" charset="-78"/>
              </a:rPr>
              <a:t>لويجي</a:t>
            </a:r>
            <a:r>
              <a:rPr lang="ar-EG" sz="1600" dirty="0">
                <a:latin typeface="Simplified Arabic" panose="02020603050405020304" pitchFamily="18" charset="-78"/>
                <a:cs typeface="Simplified Arabic" panose="02020603050405020304" pitchFamily="18" charset="-78"/>
              </a:rPr>
              <a:t> ) ضمن الأسبوع الثامن عشر من بطولة الدوري الإيطالي ناقوس خطر لبدء انتشار العنف بالبطولة ، حيث نشبت المعارك داخل الملعب بين شوطي المباراة وقذف مشجعو (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 الزجاجات على مشجعي ميلان واضطرت الشرطة لتفريقهم باستعمال خراطيم المياه ، وأعلن وقف اللقاء قبل بدء الشوط الثاني بعد الاتفاق مع رجال الأمن والحكم </a:t>
            </a:r>
            <a:r>
              <a:rPr lang="ar-EG" sz="1600" dirty="0" err="1">
                <a:latin typeface="Simplified Arabic" panose="02020603050405020304" pitchFamily="18" charset="-78"/>
                <a:cs typeface="Simplified Arabic" panose="02020603050405020304" pitchFamily="18" charset="-78"/>
              </a:rPr>
              <a:t>جياني</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بيشين</a:t>
            </a:r>
            <a:r>
              <a:rPr lang="ar-EG" sz="1600" dirty="0">
                <a:latin typeface="Simplified Arabic" panose="02020603050405020304" pitchFamily="18" charset="-78"/>
                <a:cs typeface="Simplified Arabic" panose="02020603050405020304" pitchFamily="18" charset="-78"/>
              </a:rPr>
              <a:t> ، وقائد الفريقين فرانكو </a:t>
            </a:r>
            <a:r>
              <a:rPr lang="ar-EG" sz="1600" dirty="0" err="1">
                <a:latin typeface="Simplified Arabic" panose="02020603050405020304" pitchFamily="18" charset="-78"/>
                <a:cs typeface="Simplified Arabic" panose="02020603050405020304" pitchFamily="18" charset="-78"/>
              </a:rPr>
              <a:t>باريزي</a:t>
            </a:r>
            <a:r>
              <a:rPr lang="ar-EG" sz="1600" dirty="0">
                <a:latin typeface="Simplified Arabic" panose="02020603050405020304" pitchFamily="18" charset="-78"/>
                <a:cs typeface="Simplified Arabic" panose="02020603050405020304" pitchFamily="18" charset="-78"/>
              </a:rPr>
              <a:t> ( ميلان ) </a:t>
            </a:r>
            <a:r>
              <a:rPr lang="ar-EG" sz="1600" dirty="0" err="1">
                <a:latin typeface="Simplified Arabic" panose="02020603050405020304" pitchFamily="18" charset="-78"/>
                <a:cs typeface="Simplified Arabic" panose="02020603050405020304" pitchFamily="18" charset="-78"/>
              </a:rPr>
              <a:t>وفيتشينزوتورينتي</a:t>
            </a:r>
            <a:r>
              <a:rPr lang="ar-EG" sz="1600" dirty="0">
                <a:latin typeface="Simplified Arabic" panose="02020603050405020304" pitchFamily="18" charset="-78"/>
                <a:cs typeface="Simplified Arabic" panose="02020603050405020304" pitchFamily="18" charset="-78"/>
              </a:rPr>
              <a:t> (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ووجه </a:t>
            </a:r>
            <a:r>
              <a:rPr lang="ar-EG" sz="1600" dirty="0" err="1">
                <a:latin typeface="Simplified Arabic" panose="02020603050405020304" pitchFamily="18" charset="-78"/>
                <a:cs typeface="Simplified Arabic" panose="02020603050405020304" pitchFamily="18" charset="-78"/>
              </a:rPr>
              <a:t>باريزي</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وتورينتي</a:t>
            </a:r>
            <a:r>
              <a:rPr lang="ar-EG" sz="1600" dirty="0">
                <a:latin typeface="Simplified Arabic" panose="02020603050405020304" pitchFamily="18" charset="-78"/>
                <a:cs typeface="Simplified Arabic" panose="02020603050405020304" pitchFamily="18" charset="-78"/>
              </a:rPr>
              <a:t> نداء مشتركا لمشجعي الفريقين باستخدام مكبرات الصوت لدعوة الجميع للتحلي بالهدوء ، والخروج بنظام من الملعب ، وأكدا أن ما حدث شيء خطير جدا ، وأنهما لا يفهما كيف حدث ، وظلت جماهير ميلان لفترة طويلة محاصرة داخل الملعب ، وقام المئات من رجال الشرطة بحراسة الملعب الذي يقع داخل حي مكتظ بالسكان خاصة أن عدد الجماهير قدر بثلاثين ألفا ، ونجحت الشرطة في منع </a:t>
            </a:r>
            <a:r>
              <a:rPr lang="ar-EG" sz="1600" dirty="0" err="1">
                <a:latin typeface="Simplified Arabic" panose="02020603050405020304" pitchFamily="18" charset="-78"/>
                <a:cs typeface="Simplified Arabic" panose="02020603050405020304" pitchFamily="18" charset="-78"/>
              </a:rPr>
              <a:t>مشجعى</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من اقتحام الملعب للثأر لزميلهم ، ولذلك أشعلوا النار في عدد من السيارات ، وأسفر عن جملة هذه الأحداث سبعة جرحى من ضمنهم زميل المقتول </a:t>
            </a:r>
            <a:r>
              <a:rPr lang="ar-EG" sz="1600" dirty="0" err="1">
                <a:latin typeface="Simplified Arabic" panose="02020603050405020304" pitchFamily="18" charset="-78"/>
                <a:cs typeface="Simplified Arabic" panose="02020603050405020304" pitchFamily="18" charset="-78"/>
              </a:rPr>
              <a:t>سبانيول</a:t>
            </a:r>
            <a:r>
              <a:rPr lang="ar-EG" sz="1600" dirty="0">
                <a:latin typeface="Simplified Arabic" panose="02020603050405020304" pitchFamily="18" charset="-78"/>
                <a:cs typeface="Simplified Arabic" panose="02020603050405020304" pitchFamily="18" charset="-78"/>
              </a:rPr>
              <a:t> الذي أصيب بارتجاج في دماغه وكسر في أنفه .</a:t>
            </a:r>
          </a:p>
        </p:txBody>
      </p:sp>
    </p:spTree>
    <p:extLst>
      <p:ext uri="{BB962C8B-B14F-4D97-AF65-F5344CB8AC3E}">
        <p14:creationId xmlns:p14="http://schemas.microsoft.com/office/powerpoint/2010/main" val="1311038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257800"/>
          </a:xfrm>
        </p:spPr>
        <p:txBody>
          <a:bodyPr>
            <a:normAutofit fontScale="92500"/>
          </a:bodyPr>
          <a:lstStyle/>
          <a:p>
            <a:pPr marL="0" indent="0" algn="justLow" rtl="1">
              <a:lnSpc>
                <a:spcPct val="170000"/>
              </a:lnSpc>
              <a:buNone/>
            </a:pPr>
            <a:r>
              <a:rPr lang="ar-SA" sz="1600" dirty="0"/>
              <a:t> ولم يقف التليفزيون الإيطالي متفرجا على الأحداث ، وألغى على الفور برنامج تليفزيوني يحظى بشعبية كبيرة ويشاهده الملايين احتجاجا على أحداث العنف ، وعرض البرنامج مقاعد خالية في استوديو التصوير ، ثم عاد وعرض مشاهد المشجعين غاضبين يتشاجرون فيما بينهم ، بينما وقف رجال مكافحة الشغب يتفرجون ، قبل أن يستخدموا الدبابات المصفحة لإخلاء الملعب من المتفرجين .</a:t>
            </a:r>
          </a:p>
          <a:p>
            <a:pPr marL="0" indent="0" algn="justLow" rtl="1">
              <a:lnSpc>
                <a:spcPct val="170000"/>
              </a:lnSpc>
              <a:buNone/>
            </a:pPr>
            <a:r>
              <a:rPr lang="ar-SA" sz="1600" dirty="0"/>
              <a:t> وأفردت الصحف الإيطالية صفحاتها للحادث رقم 6 خلال 15 عاماً بملاعب الكرة الإيطالية ، حيث وصفت « </a:t>
            </a:r>
            <a:r>
              <a:rPr lang="ar-SA" sz="1600" dirty="0" err="1"/>
              <a:t>كورييري</a:t>
            </a:r>
            <a:r>
              <a:rPr lang="ar-SA" sz="1600" dirty="0"/>
              <a:t> </a:t>
            </a:r>
            <a:r>
              <a:rPr lang="ar-SA" sz="1600" dirty="0" err="1"/>
              <a:t>ديللا</a:t>
            </a:r>
            <a:r>
              <a:rPr lang="ar-SA" sz="1600" dirty="0"/>
              <a:t> سيلا » ما حدث بأنه أسلوب غير متحضر ويحتاج لعلاج شامل ، وطالبت صحيفة ( </a:t>
            </a:r>
            <a:r>
              <a:rPr lang="ar-SA" sz="1600" dirty="0" err="1"/>
              <a:t>ميساجيرو</a:t>
            </a:r>
            <a:r>
              <a:rPr lang="ar-SA" sz="1600" dirty="0"/>
              <a:t> ) رئيس الاتحاد الإيطالي أنطونيو </a:t>
            </a:r>
            <a:r>
              <a:rPr lang="ar-SA" sz="1600" dirty="0" err="1"/>
              <a:t>ماتاريزى</a:t>
            </a:r>
            <a:r>
              <a:rPr lang="ar-SA" sz="1600" dirty="0"/>
              <a:t> بتقديم استقالته ، وطلب رئيس الحكومة الجديد </a:t>
            </a:r>
            <a:r>
              <a:rPr lang="ar-SA" sz="1600" dirty="0" err="1"/>
              <a:t>لامبرتو</a:t>
            </a:r>
            <a:r>
              <a:rPr lang="ar-SA" sz="1600" dirty="0"/>
              <a:t> ديني ) من وزير الداخلية « </a:t>
            </a:r>
            <a:r>
              <a:rPr lang="ar-SA" sz="1600" dirty="0" err="1"/>
              <a:t>برانكاتشيو</a:t>
            </a:r>
            <a:r>
              <a:rPr lang="ar-SA" sz="1600" dirty="0"/>
              <a:t> » تقديم تقرير كامل عما قامت به قوات الأمن ، ووجه وزير الداخلية اتهاماً على صفحات صحيفة ( </a:t>
            </a:r>
            <a:r>
              <a:rPr lang="ar-SA" sz="1600" dirty="0" err="1"/>
              <a:t>لاستامبا</a:t>
            </a:r>
            <a:r>
              <a:rPr lang="ar-SA" sz="1600" dirty="0"/>
              <a:t> ) بعدم تعاون الأندية مع رجال الأمن العزل العناصر المشاغبة .</a:t>
            </a:r>
          </a:p>
          <a:p>
            <a:pPr marL="0" indent="0" algn="justLow" rtl="1">
              <a:lnSpc>
                <a:spcPct val="170000"/>
              </a:lnSpc>
              <a:buNone/>
            </a:pPr>
            <a:r>
              <a:rPr lang="ar-SA" sz="1600" dirty="0"/>
              <a:t> ورفضت الحكومة الإيطالية الطلب المقدم من جماهير </a:t>
            </a:r>
            <a:r>
              <a:rPr lang="ar-SA" sz="1600" dirty="0" err="1"/>
              <a:t>فريقى</a:t>
            </a:r>
            <a:r>
              <a:rPr lang="ar-SA" sz="1600" dirty="0"/>
              <a:t> </a:t>
            </a:r>
            <a:r>
              <a:rPr lang="ar-SA" sz="1600" dirty="0" err="1"/>
              <a:t>جنوه</a:t>
            </a:r>
            <a:r>
              <a:rPr lang="ar-SA" sz="1600" dirty="0"/>
              <a:t> </a:t>
            </a:r>
            <a:r>
              <a:rPr lang="ar-SA" sz="1600" dirty="0" err="1"/>
              <a:t>وسمبورويا</a:t>
            </a:r>
            <a:r>
              <a:rPr lang="ar-SA" sz="1600" dirty="0"/>
              <a:t> اللذين يلعبان مبارياتهما على الملعب الذي جرت فيه الجريمة ، بتأجيل مباريات الأسبوع الـ ۱۹ للدوري الإيطالي المقرر أن يبدأ يوم 5 فبراير القادم ، ونجحت الشرطة في إلقاء القبض على مشجع إيطالي يشتبه أنه مرتكب الحادث تم التعرف عليه من خلال صور فوتوغرافية ، ولم تذكر أي تفاصيل عن الشخص القاتل ، أما الفاتيكان فقد جدد </a:t>
            </a:r>
            <a:r>
              <a:rPr lang="ar-SA" sz="1600" dirty="0" err="1"/>
              <a:t>مطلبة</a:t>
            </a:r>
            <a:r>
              <a:rPr lang="ar-SA" sz="1600" dirty="0"/>
              <a:t> بوقف مباريات كرة القدم بالعالم بعد حادث مقتل لاعب كولومبيا ( </a:t>
            </a:r>
            <a:r>
              <a:rPr lang="ar-SA" sz="1600" dirty="0" err="1"/>
              <a:t>إسكوبار</a:t>
            </a:r>
            <a:r>
              <a:rPr lang="ar-SA" sz="1600" dirty="0"/>
              <a:t> ) ، واستند وقتها على الأسباب نفسها التي برر بها تجديد طلبه وهي أن الوقت قد حان لاتخاذ إجراءات غير شعبية لوقف ما وصفته بالمجزرة بعد أن تحولت المباريات بالنسبة للجمهور إلى الحياة أو الموت » .</a:t>
            </a:r>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534400" cy="6096000"/>
          </a:xfrm>
        </p:spPr>
        <p:txBody>
          <a:bodyPr>
            <a:normAutofit/>
          </a:bodyPr>
          <a:lstStyle/>
          <a:p>
            <a:pPr marL="0" indent="0" algn="r" rtl="1">
              <a:lnSpc>
                <a:spcPct val="150000"/>
              </a:lnSpc>
              <a:buNone/>
            </a:pPr>
            <a:r>
              <a:rPr lang="ar-EG" sz="1600" b="1" dirty="0">
                <a:solidFill>
                  <a:srgbClr val="C00000"/>
                </a:solidFill>
                <a:latin typeface="Simplified Arabic" panose="02020603050405020304" pitchFamily="18" charset="-78"/>
                <a:cs typeface="Simplified Arabic" panose="02020603050405020304" pitchFamily="18" charset="-78"/>
              </a:rPr>
              <a:t>أسباب عنف وشغب المشاهدين للمنافسات الرياضية :</a:t>
            </a:r>
          </a:p>
          <a:p>
            <a:pPr marL="0" indent="0" algn="r" rtl="1">
              <a:lnSpc>
                <a:spcPct val="150000"/>
              </a:lnSpc>
              <a:buNone/>
            </a:pPr>
            <a:r>
              <a:rPr lang="ar-EG" sz="1600" dirty="0" smtClean="0">
                <a:latin typeface="Simplified Arabic" panose="02020603050405020304" pitchFamily="18" charset="-78"/>
                <a:cs typeface="Simplified Arabic" panose="02020603050405020304" pitchFamily="18" charset="-78"/>
              </a:rPr>
              <a:t>يبدو </a:t>
            </a:r>
            <a:r>
              <a:rPr lang="ar-EG" sz="1600" dirty="0">
                <a:latin typeface="Simplified Arabic" panose="02020603050405020304" pitchFamily="18" charset="-78"/>
                <a:cs typeface="Simplified Arabic" panose="02020603050405020304" pitchFamily="18" charset="-78"/>
              </a:rPr>
              <a:t>أن أعمال العنف والشغب التي ترتكبها الجماهير في الملاعب الرياضية وخارج هذه الملاعب تشكل ظاهرة معقدة وتتداخل فيها العديد من المتغيرات كما قد تعزا إلى العديد من الأسباب والعوامل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كما يبدو أن بعض النظريات والافتراضات المرتبطة بالعدوان والعنف لا تساعد في تفسير هذه الظاهرة . فعلى سبيل المثال لم تسهم بعض البحوث في إبراز عامل تفريغ الانفعالات المكبوتة لدى أنصار نظرية الغرائز أو نظرية التنفيس ، إذ إن الملاحظ أن السلوك العدواني والعنف قد يزيد ولا يقل بعد انتهاء بعض مباريات كرة القدم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وقد أشار لوشن </a:t>
            </a:r>
            <a:r>
              <a:rPr lang="en-US" sz="1600" dirty="0" err="1">
                <a:latin typeface="Simplified Arabic" panose="02020603050405020304" pitchFamily="18" charset="-78"/>
                <a:cs typeface="Simplified Arabic" panose="02020603050405020304" pitchFamily="18" charset="-78"/>
              </a:rPr>
              <a:t>Lushen</a:t>
            </a:r>
            <a:r>
              <a:rPr lang="en-US" sz="1600" dirty="0">
                <a:latin typeface="Simplified Arabic" panose="02020603050405020304" pitchFamily="18" charset="-78"/>
                <a:cs typeface="Simplified Arabic" panose="02020603050405020304" pitchFamily="18" charset="-78"/>
              </a:rPr>
              <a:t> </a:t>
            </a:r>
            <a:r>
              <a:rPr lang="ar-EG" sz="1600" dirty="0">
                <a:latin typeface="Simplified Arabic" panose="02020603050405020304" pitchFamily="18" charset="-78"/>
                <a:cs typeface="Simplified Arabic" panose="02020603050405020304" pitchFamily="18" charset="-78"/>
              </a:rPr>
              <a:t>في دراسته المنشورة في المجلة الدولية للعلوم الاجتماعية (۱۹۸۲) عن « الرياضة والنزاعات وحل النزاعات » إلى أن المنافسات الرياضية تلعب أحياناً دور المفجر لبعض النزاعات الاجتماعية أو القبلية أو بعض الصراعات الكامنة بين الدول والتي ينتج عنها مظاهر العنف والعدوان والشغب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وضرب مثلاً بما يسمى حرب كرة القدم عام 1969 بين كل من السلفادور وهندوراس كنتيجة لإحدى مباريات تصفيات كأس العالم في كرة القدم التي أجريت على ملعب محايد ( مكسيكو سيتي ) وأسفرت عن فوز السلفادور بثلاثة أهداف مقابل هدفين ، وكان قد سبق هذه المباراة حدوث اشتباكات عنيفة بين جمهور الدولتين أثناء </a:t>
            </a:r>
            <a:r>
              <a:rPr lang="ar-EG" sz="1600" dirty="0" err="1">
                <a:latin typeface="Simplified Arabic" panose="02020603050405020304" pitchFamily="18" charset="-78"/>
                <a:cs typeface="Simplified Arabic" panose="02020603050405020304" pitchFamily="18" charset="-78"/>
              </a:rPr>
              <a:t>المبارتين</a:t>
            </a:r>
            <a:r>
              <a:rPr lang="ar-EG" sz="1600" dirty="0">
                <a:latin typeface="Simplified Arabic" panose="02020603050405020304" pitchFamily="18" charset="-78"/>
                <a:cs typeface="Simplified Arabic" panose="02020603050405020304" pitchFamily="18" charset="-78"/>
              </a:rPr>
              <a:t> السابقتين التي فازت كل دولة بواحدة منها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وهكذا نجد العنف والعدوان والشغب المرتبط بمنافسة رياضية استطاع أن يشعل نار العداء الكامن بين الدولتين منذ فترة طويلة والذي كان يعزا بصفة خاصة إلى المعاملة السيئة التي كان يعامل بها عمال السلفادور المهاجرين في هندوراس .</a:t>
            </a: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وقد أشارت بعض الدراسات التي تصدت لدراسة عنف وشغب الجماهير في الملاعب الرياضية سيلفا </a:t>
            </a:r>
            <a:r>
              <a:rPr lang="en-US" sz="1800" dirty="0">
                <a:latin typeface="Simplified Arabic" panose="02020603050405020304" pitchFamily="18" charset="-78"/>
                <a:cs typeface="Simplified Arabic" panose="02020603050405020304" pitchFamily="18" charset="-78"/>
              </a:rPr>
              <a:t>Silva (1980) ، </a:t>
            </a:r>
            <a:r>
              <a:rPr lang="ar-EG" sz="1800" dirty="0">
                <a:latin typeface="Simplified Arabic" panose="02020603050405020304" pitchFamily="18" charset="-78"/>
                <a:cs typeface="Simplified Arabic" panose="02020603050405020304" pitchFamily="18" charset="-78"/>
              </a:rPr>
              <a:t>كمال البنزرتي ( ۱۹۸۳ ) ، محمد علاوي وآخرون (1984) محمد </a:t>
            </a:r>
            <a:r>
              <a:rPr lang="ar-EG" sz="1800" dirty="0" err="1">
                <a:latin typeface="Simplified Arabic" panose="02020603050405020304" pitchFamily="18" charset="-78"/>
                <a:cs typeface="Simplified Arabic" panose="02020603050405020304" pitchFamily="18" charset="-78"/>
              </a:rPr>
              <a:t>مامسر</a:t>
            </a:r>
            <a:r>
              <a:rPr lang="ar-EG" sz="1800" dirty="0">
                <a:latin typeface="Simplified Arabic" panose="02020603050405020304" pitchFamily="18" charset="-78"/>
                <a:cs typeface="Simplified Arabic" panose="02020603050405020304" pitchFamily="18" charset="-78"/>
              </a:rPr>
              <a:t> ( 1985 ) ، راسم يونس ( 1986 ) إلى أن </a:t>
            </a:r>
            <a:r>
              <a:rPr lang="ar-EG" sz="1800" b="1" dirty="0">
                <a:latin typeface="Simplified Arabic" panose="02020603050405020304" pitchFamily="18" charset="-78"/>
                <a:cs typeface="Simplified Arabic" panose="02020603050405020304" pitchFamily="18" charset="-78"/>
              </a:rPr>
              <a:t>من أهم أسباب وعوامل عنف وشغب الجماهير في الرياضة يمكن أن ينحصر في العوامل والأسباب التالية </a:t>
            </a:r>
            <a:r>
              <a:rPr lang="ar-EG" sz="1800" dirty="0">
                <a:latin typeface="Simplified Arabic" panose="02020603050405020304" pitchFamily="18" charset="-78"/>
                <a:cs typeface="Simplified Arabic" panose="02020603050405020304" pitchFamily="18" charset="-78"/>
              </a:rPr>
              <a:t>:</a:t>
            </a:r>
          </a:p>
          <a:p>
            <a:pPr marL="0" indent="0" algn="r"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خصائص المنافسة :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المنافسة الشديدة بين أندية معينة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طبيعة النشاط الرياضي.</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الوقت المتبقي من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النتيجة النهائية للمنافسة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سلوك اللاعبين أثناء اللعب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مدى أهمية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مكان إقامة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التحكيم المرتبط بالقرارات الخاطئة أو التحيز .</a:t>
            </a:r>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600"/>
            <a:ext cx="7086600" cy="5638800"/>
          </a:xfrm>
        </p:spPr>
        <p:txBody>
          <a:bodyPr>
            <a:normAutofit fontScale="77500" lnSpcReduction="20000"/>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خصائص الجمهور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التعصب الأعمى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شحن الجماهير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إحباط الجماهير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تفريغ الانفعالات المكبوتة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الاستفزاز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كثافة الجمهور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سلوك كبار المشجعين .</a:t>
            </a:r>
          </a:p>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العوامل البيئية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تأثير وسائل الإعلام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عوامل التربية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المشكلات الخاصة للأفراد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انعدام أو ضعف الوقاية الأمنية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النزعات المحلية ( الجمهورية ) أو القومية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الاحتراف الرياضي المقنع وغير المقنع )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5486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مكافحة عنف وشغب المشاهدين للمنافسات الرياضية :</a:t>
            </a:r>
          </a:p>
          <a:p>
            <a:pPr marL="0" indent="0" algn="justLow" rtl="1">
              <a:lnSpc>
                <a:spcPct val="170000"/>
              </a:lnSpc>
              <a:buNone/>
            </a:pPr>
            <a:r>
              <a:rPr lang="ar-EG" sz="3400" dirty="0" smtClean="0">
                <a:latin typeface="Simplified Arabic" panose="02020603050405020304" pitchFamily="18" charset="-78"/>
                <a:cs typeface="Simplified Arabic" panose="02020603050405020304" pitchFamily="18" charset="-78"/>
              </a:rPr>
              <a:t>إن </a:t>
            </a:r>
            <a:r>
              <a:rPr lang="ar-EG" sz="3400" dirty="0">
                <a:latin typeface="Simplified Arabic" panose="02020603050405020304" pitchFamily="18" charset="-78"/>
                <a:cs typeface="Simplified Arabic" panose="02020603050405020304" pitchFamily="18" charset="-78"/>
              </a:rPr>
              <a:t>مكافحة المظاهر السلبية المرتبطة بالرياضة مثل العدوان والعنف والشغب تقع على كاهل العديد من الهيئات والمؤسسات واللجان الدولية والوطنية كما أن كل هيئة أو مؤسسة أو لجنة في المجال الرياضي الدولي أو الوطني تتحمل نصيبا من هذه المسئولية المشتركة . ومما لا شك فيه أن تحديد هذه المسئوليات يتيح المزيد من الفرص للحد من هذه الظواهر السلبية التي تشكل خطورة بالغة على الرياضة والرياضيين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ويبدو أن الحركة الرياضية دولية كانت أو وطنية قد أخذت في السنوات الأخيرة تنظر بعين الاعتبار للأخطار المحدقة بالرياضة كنتيجة لهذه المظاهر السلبية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فاللجنة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والاتحادات الرياضية الدولية كانت ولا تزال تبذل قصارى جهدها من أجل جعل الرياضة بلا عنف وإعلاء الروح الرياضية التي يمكن اعتبارها جوهر الرياضة والشرط الأساسي لقيمتها التربوية وذلك بنشر القيم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والرياضية التي تنص على تربية الشباب على مزيد من روح التفاهم والصداقة إسهاماً في بناء عالم أفضل وأكثر سلما وأمناً . وفي سبيل ذلك أنشأت اللجنة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لجنة للروح الرياضية ونظمت عن طريق الأكاديمية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العديد من الدراسات عن وسائل النهوض بالروح الرياضية ، وعن ضرورة وجود رياضة </a:t>
            </a:r>
            <a:r>
              <a:rPr lang="ar-EG" sz="3400" dirty="0" err="1">
                <a:latin typeface="Simplified Arabic" panose="02020603050405020304" pitchFamily="18" charset="-78"/>
                <a:cs typeface="Simplified Arabic" panose="02020603050405020304" pitchFamily="18" charset="-78"/>
              </a:rPr>
              <a:t>بلاعنف</a:t>
            </a:r>
            <a:r>
              <a:rPr lang="ar-EG" sz="3400" dirty="0">
                <a:latin typeface="Simplified Arabic" panose="02020603050405020304" pitchFamily="18" charset="-78"/>
                <a:cs typeface="Simplified Arabic" panose="02020603050405020304" pitchFamily="18" charset="-78"/>
              </a:rPr>
              <a:t> ، كما أنشأت جائزة للروح الرياضية واللعب النظيف تمنح سنوياً للأفراد أو الفرق أو المؤسسات على مستوى العالم . كما شجعت اللجان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الوطنية على أن تسير على هذا النهج .</a:t>
            </a: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299</TotalTime>
  <Words>1674</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دراسات متقدمة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45</cp:revision>
  <dcterms:created xsi:type="dcterms:W3CDTF">2006-08-16T00:00:00Z</dcterms:created>
  <dcterms:modified xsi:type="dcterms:W3CDTF">2020-03-24T22:46:54Z</dcterms:modified>
</cp:coreProperties>
</file>