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8" r:id="rId2"/>
    <p:sldId id="257" r:id="rId3"/>
    <p:sldId id="256" r:id="rId4"/>
    <p:sldId id="269" r:id="rId5"/>
    <p:sldId id="270" r:id="rId6"/>
    <p:sldId id="271" r:id="rId7"/>
    <p:sldId id="272" r:id="rId8"/>
    <p:sldId id="273" r:id="rId9"/>
    <p:sldId id="274" r:id="rId10"/>
    <p:sldId id="275" r:id="rId11"/>
    <p:sldId id="27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9237BC-FCBD-40F2-ADDD-2A6339E1A5CD}" type="doc">
      <dgm:prSet loTypeId="urn:microsoft.com/office/officeart/2005/8/layout/vList2" loCatId="list" qsTypeId="urn:microsoft.com/office/officeart/2005/8/quickstyle/simple1" qsCatId="simple" csTypeId="urn:microsoft.com/office/officeart/2005/8/colors/accent1_2" csCatId="accent1" phldr="1"/>
      <dgm:spPr/>
      <dgm:t>
        <a:bodyPr/>
        <a:lstStyle/>
        <a:p>
          <a:pPr rtl="1"/>
          <a:endParaRPr lang="ar-EG"/>
        </a:p>
      </dgm:t>
    </dgm:pt>
    <dgm:pt modelId="{CCB6BF1D-82D7-48CF-8239-11FC76A67F6B}">
      <dgm:prSet/>
      <dgm:spPr/>
      <dgm:t>
        <a:bodyPr/>
        <a:lstStyle/>
        <a:p>
          <a:pPr algn="ctr"/>
          <a:r>
            <a:rPr lang="ar-EG" b="1" dirty="0" smtClean="0"/>
            <a:t>المشاهدين في المنافسات الرياضية </a:t>
          </a:r>
          <a:endParaRPr lang="en-US" dirty="0"/>
        </a:p>
      </dgm:t>
    </dgm:pt>
    <dgm:pt modelId="{960F9697-7F86-492B-A32F-6EEB84A0453B}" type="parTrans" cxnId="{3FE465AE-5D46-48D0-BF5D-7B602C9DEA1C}">
      <dgm:prSet/>
      <dgm:spPr/>
      <dgm:t>
        <a:bodyPr/>
        <a:lstStyle/>
        <a:p>
          <a:endParaRPr lang="en-US"/>
        </a:p>
      </dgm:t>
    </dgm:pt>
    <dgm:pt modelId="{9B8A7208-9BF6-427F-A6B0-ABCBC56067A8}" type="sibTrans" cxnId="{3FE465AE-5D46-48D0-BF5D-7B602C9DEA1C}">
      <dgm:prSet/>
      <dgm:spPr/>
      <dgm:t>
        <a:bodyPr/>
        <a:lstStyle/>
        <a:p>
          <a:endParaRPr lang="en-US"/>
        </a:p>
      </dgm:t>
    </dgm:pt>
    <dgm:pt modelId="{49A943F7-B12D-4558-A33B-2527AB22E1DA}" type="pres">
      <dgm:prSet presAssocID="{0C9237BC-FCBD-40F2-ADDD-2A6339E1A5CD}" presName="linear" presStyleCnt="0">
        <dgm:presLayoutVars>
          <dgm:animLvl val="lvl"/>
          <dgm:resizeHandles val="exact"/>
        </dgm:presLayoutVars>
      </dgm:prSet>
      <dgm:spPr/>
      <dgm:t>
        <a:bodyPr/>
        <a:lstStyle/>
        <a:p>
          <a:pPr rtl="1"/>
          <a:endParaRPr lang="ar-EG"/>
        </a:p>
      </dgm:t>
    </dgm:pt>
    <dgm:pt modelId="{1CF4AB48-7C59-41D4-A0E4-0534A6A3C3EF}" type="pres">
      <dgm:prSet presAssocID="{CCB6BF1D-82D7-48CF-8239-11FC76A67F6B}" presName="parentText" presStyleLbl="node1" presStyleIdx="0" presStyleCnt="1">
        <dgm:presLayoutVars>
          <dgm:chMax val="0"/>
          <dgm:bulletEnabled val="1"/>
        </dgm:presLayoutVars>
      </dgm:prSet>
      <dgm:spPr/>
      <dgm:t>
        <a:bodyPr/>
        <a:lstStyle/>
        <a:p>
          <a:endParaRPr lang="en-US"/>
        </a:p>
      </dgm:t>
    </dgm:pt>
  </dgm:ptLst>
  <dgm:cxnLst>
    <dgm:cxn modelId="{1944A5FC-4015-4014-AD2D-7F2CB732909F}" type="presOf" srcId="{0C9237BC-FCBD-40F2-ADDD-2A6339E1A5CD}" destId="{49A943F7-B12D-4558-A33B-2527AB22E1DA}" srcOrd="0" destOrd="0" presId="urn:microsoft.com/office/officeart/2005/8/layout/vList2"/>
    <dgm:cxn modelId="{3FE465AE-5D46-48D0-BF5D-7B602C9DEA1C}" srcId="{0C9237BC-FCBD-40F2-ADDD-2A6339E1A5CD}" destId="{CCB6BF1D-82D7-48CF-8239-11FC76A67F6B}" srcOrd="0" destOrd="0" parTransId="{960F9697-7F86-492B-A32F-6EEB84A0453B}" sibTransId="{9B8A7208-9BF6-427F-A6B0-ABCBC56067A8}"/>
    <dgm:cxn modelId="{B41B8526-55C1-4B18-BF00-085BA3EB2BB7}" type="presOf" srcId="{CCB6BF1D-82D7-48CF-8239-11FC76A67F6B}" destId="{1CF4AB48-7C59-41D4-A0E4-0534A6A3C3EF}" srcOrd="0" destOrd="0" presId="urn:microsoft.com/office/officeart/2005/8/layout/vList2"/>
    <dgm:cxn modelId="{FCF757C2-F63C-4129-9F7C-2AB746C01117}" type="presParOf" srcId="{49A943F7-B12D-4558-A33B-2527AB22E1DA}" destId="{1CF4AB48-7C59-41D4-A0E4-0534A6A3C3E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F4AB48-7C59-41D4-A0E4-0534A6A3C3EF}">
      <dsp:nvSpPr>
        <dsp:cNvPr id="0" name=""/>
        <dsp:cNvSpPr/>
      </dsp:nvSpPr>
      <dsp:spPr>
        <a:xfrm>
          <a:off x="0" y="123395"/>
          <a:ext cx="7772400" cy="122323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4310" tIns="194310" rIns="194310" bIns="194310" numCol="1" spcCol="1270" anchor="ctr" anchorCtr="0">
          <a:noAutofit/>
        </a:bodyPr>
        <a:lstStyle/>
        <a:p>
          <a:pPr lvl="0" algn="ctr" defTabSz="2266950">
            <a:lnSpc>
              <a:spcPct val="90000"/>
            </a:lnSpc>
            <a:spcBef>
              <a:spcPct val="0"/>
            </a:spcBef>
            <a:spcAft>
              <a:spcPct val="35000"/>
            </a:spcAft>
          </a:pPr>
          <a:r>
            <a:rPr lang="ar-EG" sz="5100" b="1" kern="1200" dirty="0" smtClean="0"/>
            <a:t>المشاهدين في المنافسات الرياضية </a:t>
          </a:r>
          <a:endParaRPr lang="en-US" sz="5100" kern="1200" dirty="0"/>
        </a:p>
      </dsp:txBody>
      <dsp:txXfrm>
        <a:off x="59713" y="183108"/>
        <a:ext cx="7652974" cy="110380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E97F98-B8BB-41CE-AFA5-B70AC102C8D5}" type="datetimeFigureOut">
              <a:rPr lang="en-US" smtClean="0"/>
              <a:t>3/25/2020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C83C7A-50CD-4FA7-BA65-25A1547B6D38}" type="slidenum">
              <a:rPr lang="en-US" smtClean="0"/>
              <a:t>‹#›</a:t>
            </a:fld>
            <a:endParaRPr lang="en-US"/>
          </a:p>
        </p:txBody>
      </p:sp>
    </p:spTree>
    <p:extLst>
      <p:ext uri="{BB962C8B-B14F-4D97-AF65-F5344CB8AC3E}">
        <p14:creationId xmlns:p14="http://schemas.microsoft.com/office/powerpoint/2010/main" val="1257798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3/25/2020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algn="ctr" rtl="1">
              <a:buNone/>
            </a:pPr>
            <a:r>
              <a:rPr lang="ar-EG" sz="4400" b="1" dirty="0" smtClean="0">
                <a:latin typeface="Traditional Arabic" pitchFamily="18" charset="-78"/>
                <a:cs typeface="Traditional Arabic" pitchFamily="18" charset="-78"/>
              </a:rPr>
              <a:t/>
            </a:r>
            <a:br>
              <a:rPr lang="ar-EG" sz="4400" b="1" dirty="0" smtClean="0">
                <a:latin typeface="Traditional Arabic" pitchFamily="18" charset="-78"/>
                <a:cs typeface="Traditional Arabic" pitchFamily="18" charset="-78"/>
              </a:rPr>
            </a:br>
            <a:r>
              <a:rPr lang="ar-EG" sz="4400" b="1" dirty="0">
                <a:latin typeface="Arabic Typesetting" pitchFamily="66" charset="-78"/>
                <a:cs typeface="Arabic Typesetting" pitchFamily="66" charset="-78"/>
              </a:rPr>
              <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كلية التربية الرياضية </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قسم العلوم التربوية والنفسية والاجتماعية</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مادة / </a:t>
            </a:r>
            <a:r>
              <a:rPr lang="ar-EG" sz="4400" b="1" dirty="0" smtClean="0">
                <a:latin typeface="Arabic Typesetting" pitchFamily="66" charset="-78"/>
                <a:cs typeface="Arabic Typesetting" pitchFamily="66" charset="-78"/>
              </a:rPr>
              <a:t>علم </a:t>
            </a:r>
            <a:r>
              <a:rPr lang="ar-EG" sz="4400" b="1" dirty="0">
                <a:latin typeface="Arabic Typesetting" pitchFamily="66" charset="-78"/>
                <a:cs typeface="Arabic Typesetting" pitchFamily="66" charset="-78"/>
              </a:rPr>
              <a:t>نفس الجماعات </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الفرقة الرابعة</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عنوان المحاضرة / المشاهدين في المنافسات الرياضية </a:t>
            </a:r>
            <a:br>
              <a:rPr lang="ar-EG" sz="4400" b="1" dirty="0">
                <a:latin typeface="Arabic Typesetting" pitchFamily="66" charset="-78"/>
                <a:cs typeface="Arabic Typesetting" pitchFamily="66" charset="-78"/>
              </a:rPr>
            </a:br>
            <a:r>
              <a:rPr lang="ar-EG" sz="4400" b="1" dirty="0" err="1">
                <a:latin typeface="Arabic Typesetting" pitchFamily="66" charset="-78"/>
                <a:cs typeface="Arabic Typesetting" pitchFamily="66" charset="-78"/>
              </a:rPr>
              <a:t>أ.م.د</a:t>
            </a:r>
            <a:r>
              <a:rPr lang="ar-EG" sz="4400" b="1" dirty="0">
                <a:latin typeface="Arabic Typesetting" pitchFamily="66" charset="-78"/>
                <a:cs typeface="Arabic Typesetting" pitchFamily="66" charset="-78"/>
              </a:rPr>
              <a:t>/ </a:t>
            </a:r>
            <a:r>
              <a:rPr lang="ar-EG" sz="4400" b="1" dirty="0" err="1" smtClean="0">
                <a:latin typeface="Arabic Typesetting" pitchFamily="66" charset="-78"/>
                <a:cs typeface="Arabic Typesetting" pitchFamily="66" charset="-78"/>
              </a:rPr>
              <a:t>رامى</a:t>
            </a:r>
            <a:r>
              <a:rPr lang="ar-EG" sz="4400" b="1" dirty="0" smtClean="0">
                <a:latin typeface="Arabic Typesetting" pitchFamily="66" charset="-78"/>
                <a:cs typeface="Arabic Typesetting" pitchFamily="66" charset="-78"/>
              </a:rPr>
              <a:t> جاد</a:t>
            </a:r>
            <a:r>
              <a:rPr lang="ar-EG" sz="4400" b="1" dirty="0">
                <a:latin typeface="Arabic Typesetting" pitchFamily="66" charset="-78"/>
                <a:cs typeface="Arabic Typesetting" pitchFamily="66" charset="-78"/>
              </a:rPr>
              <a:t/>
            </a:r>
            <a:br>
              <a:rPr lang="ar-EG" sz="4400" b="1" dirty="0">
                <a:latin typeface="Arabic Typesetting" pitchFamily="66" charset="-78"/>
                <a:cs typeface="Arabic Typesetting" pitchFamily="66" charset="-78"/>
              </a:rPr>
            </a:br>
            <a:r>
              <a:rPr lang="ar-EG" sz="4400" b="1" dirty="0">
                <a:latin typeface="Arabic Typesetting" pitchFamily="66" charset="-78"/>
                <a:cs typeface="Arabic Typesetting" pitchFamily="66" charset="-78"/>
              </a:rPr>
              <a:t>2020</a:t>
            </a:r>
            <a:endParaRPr lang="ar-EG"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9600" y="317500"/>
            <a:ext cx="1524000" cy="1143000"/>
          </a:xfrm>
          <a:prstGeom prst="rect">
            <a:avLst/>
          </a:prstGeom>
        </p:spPr>
      </p:pic>
      <p:pic>
        <p:nvPicPr>
          <p:cNvPr id="5" name="Content Placeholder 4"/>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6629400" y="18143"/>
            <a:ext cx="1524000" cy="1447800"/>
          </a:xfrm>
        </p:spPr>
      </p:pic>
    </p:spTree>
    <p:extLst>
      <p:ext uri="{BB962C8B-B14F-4D97-AF65-F5344CB8AC3E}">
        <p14:creationId xmlns:p14="http://schemas.microsoft.com/office/powerpoint/2010/main" val="37330001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838200"/>
            <a:ext cx="8763000" cy="5486400"/>
          </a:xfrm>
        </p:spPr>
        <p:txBody>
          <a:bodyPr>
            <a:normAutofit fontScale="85000" lnSpcReduction="20000"/>
          </a:bodyPr>
          <a:lstStyle/>
          <a:p>
            <a:pPr marL="0" indent="0" algn="justLow" rtl="1">
              <a:lnSpc>
                <a:spcPct val="160000"/>
              </a:lnSpc>
              <a:buNone/>
            </a:pPr>
            <a:r>
              <a:rPr lang="ar-EG" sz="1600" dirty="0" smtClean="0">
                <a:latin typeface="Simplified Arabic" panose="02020603050405020304" pitchFamily="18" charset="-78"/>
                <a:cs typeface="Simplified Arabic" panose="02020603050405020304" pitchFamily="18" charset="-78"/>
              </a:rPr>
              <a:t>كما </a:t>
            </a:r>
            <a:r>
              <a:rPr lang="ar-EG" sz="1600" dirty="0">
                <a:latin typeface="Simplified Arabic" panose="02020603050405020304" pitchFamily="18" charset="-78"/>
                <a:cs typeface="Simplified Arabic" panose="02020603050405020304" pitchFamily="18" charset="-78"/>
              </a:rPr>
              <a:t>سارعت العديد من الهيئات واللجان الدولية المهتمة بالرياضة باتخاذ بعض التدابير اللازمة لمحاولة الحد من هذه الظواهر السلبية في الرياضة . فعلى سبيل المثال اعتمد مجلس الوزراء المسئولين عن الرياضة في أوروبا الغربية في يونيو ۱۹۸۵ عقب كارثة ملعب </a:t>
            </a:r>
            <a:r>
              <a:rPr lang="ar-EG" sz="1600" dirty="0" err="1">
                <a:latin typeface="Simplified Arabic" panose="02020603050405020304" pitchFamily="18" charset="-78"/>
                <a:cs typeface="Simplified Arabic" panose="02020603050405020304" pitchFamily="18" charset="-78"/>
              </a:rPr>
              <a:t>هايزل</a:t>
            </a:r>
            <a:r>
              <a:rPr lang="ar-EG" sz="1600" dirty="0">
                <a:latin typeface="Simplified Arabic" panose="02020603050405020304" pitchFamily="18" charset="-78"/>
                <a:cs typeface="Simplified Arabic" panose="02020603050405020304" pitchFamily="18" charset="-78"/>
              </a:rPr>
              <a:t> في كرة القدم في مايو ۱۹۸۵ اتفاقية أوروبية بشأن عنف المتفرجين وتجاوزاتهم أثناء الأحداث الرياضية ولا سيما مباريات كرة القدم . وتتضمن هذه الاتفاقية تدابير محددة وملموسة بهدف تدارك هذه التجاوزات والسيطرة عليها . وكذلك الأسلوب الذي ينبغي اتباعه بهدف التعرف على المخالفين ومحاسبتهم ، ومن بين الأحكام التي نصت عليها هذه الاتفاقية ما يلى :</a:t>
            </a:r>
          </a:p>
          <a:p>
            <a:pPr marL="0" indent="0" algn="justLow" rtl="1">
              <a:lnSpc>
                <a:spcPct val="160000"/>
              </a:lnSpc>
              <a:buNone/>
            </a:pPr>
            <a:r>
              <a:rPr lang="ar-EG" sz="1600" dirty="0">
                <a:latin typeface="Simplified Arabic" panose="02020603050405020304" pitchFamily="18" charset="-78"/>
                <a:cs typeface="Simplified Arabic" panose="02020603050405020304" pitchFamily="18" charset="-78"/>
              </a:rPr>
              <a:t> - إدانة المخالفين عن أعمال العدوان والعنف والشغب وتطبيق العقوبات المناسبة.</a:t>
            </a:r>
          </a:p>
          <a:p>
            <a:pPr marL="0" indent="0" algn="justLow" rtl="1">
              <a:lnSpc>
                <a:spcPct val="160000"/>
              </a:lnSpc>
              <a:buNone/>
            </a:pPr>
            <a:r>
              <a:rPr lang="ar-EG" sz="1600" dirty="0">
                <a:latin typeface="Simplified Arabic" panose="02020603050405020304" pitchFamily="18" charset="-78"/>
                <a:cs typeface="Simplified Arabic" panose="02020603050405020304" pitchFamily="18" charset="-78"/>
              </a:rPr>
              <a:t> - إقصاء الذين يحدثون الفوضى ويثيرون العنف والأشخاص الذي يقعون تحت</a:t>
            </a:r>
          </a:p>
          <a:p>
            <a:pPr marL="0" indent="0" algn="justLow" rtl="1">
              <a:lnSpc>
                <a:spcPct val="160000"/>
              </a:lnSpc>
              <a:buNone/>
            </a:pPr>
            <a:r>
              <a:rPr lang="ar-EG" sz="1600" dirty="0">
                <a:latin typeface="Simplified Arabic" panose="02020603050405020304" pitchFamily="18" charset="-78"/>
                <a:cs typeface="Simplified Arabic" panose="02020603050405020304" pitchFamily="18" charset="-78"/>
              </a:rPr>
              <a:t>تأثير المواد الكحولية أو المخدرات وكذلك الحد من بيع المشروبات الكحولية .</a:t>
            </a:r>
          </a:p>
          <a:p>
            <a:pPr marL="0" indent="0" algn="justLow" rtl="1">
              <a:lnSpc>
                <a:spcPct val="160000"/>
              </a:lnSpc>
              <a:buNone/>
            </a:pPr>
            <a:r>
              <a:rPr lang="ar-EG" sz="1600" dirty="0">
                <a:latin typeface="Simplified Arabic" panose="02020603050405020304" pitchFamily="18" charset="-78"/>
                <a:cs typeface="Simplified Arabic" panose="02020603050405020304" pitchFamily="18" charset="-78"/>
              </a:rPr>
              <a:t> - ضمان التصميم الملائم للملاعب كوقاية من العنف والتمكن من الرقابة الفاعلة وضمان أمن الجماهير .</a:t>
            </a:r>
          </a:p>
          <a:p>
            <a:pPr marL="0" indent="0" algn="justLow" rtl="1">
              <a:lnSpc>
                <a:spcPct val="160000"/>
              </a:lnSpc>
              <a:buNone/>
            </a:pPr>
            <a:r>
              <a:rPr lang="ar-EG" sz="1600" dirty="0">
                <a:latin typeface="Simplified Arabic" panose="02020603050405020304" pitchFamily="18" charset="-78"/>
                <a:cs typeface="Simplified Arabic" panose="02020603050405020304" pitchFamily="18" charset="-78"/>
              </a:rPr>
              <a:t> - التعاون الوثيق بين قوات الشرطة المكلفة بحفظ الأمن وأعمال التفتيش الأمني لتجنب إدخال الأسلحة والألعاب النارية وغيرها من الأشياء الخطرة إلى الملاعب .</a:t>
            </a:r>
          </a:p>
          <a:p>
            <a:pPr marL="0" indent="0" algn="justLow" rtl="1">
              <a:lnSpc>
                <a:spcPct val="160000"/>
              </a:lnSpc>
              <a:buNone/>
            </a:pPr>
            <a:r>
              <a:rPr lang="ar-EG" sz="1600" dirty="0">
                <a:latin typeface="Simplified Arabic" panose="02020603050405020304" pitchFamily="18" charset="-78"/>
                <a:cs typeface="Simplified Arabic" panose="02020603050405020304" pitchFamily="18" charset="-78"/>
              </a:rPr>
              <a:t> - تواجد خدمات الأمن بأعداد كافية في الملاعب وبجوارها وعلى امتداد الطرقات .</a:t>
            </a:r>
          </a:p>
          <a:p>
            <a:pPr marL="0" indent="0" algn="justLow" rtl="1">
              <a:lnSpc>
                <a:spcPct val="160000"/>
              </a:lnSpc>
              <a:buNone/>
            </a:pPr>
            <a:r>
              <a:rPr lang="ar-EG" sz="1600" dirty="0">
                <a:latin typeface="Simplified Arabic" panose="02020603050405020304" pitchFamily="18" charset="-78"/>
                <a:cs typeface="Simplified Arabic" panose="02020603050405020304" pitchFamily="18" charset="-78"/>
              </a:rPr>
              <a:t> - الرقابة الصارمة على بيع التذاكر للمباريات . </a:t>
            </a:r>
          </a:p>
          <a:p>
            <a:pPr marL="0" indent="0" algn="justLow" rtl="1">
              <a:lnSpc>
                <a:spcPct val="160000"/>
              </a:lnSpc>
              <a:buNone/>
            </a:pPr>
            <a:r>
              <a:rPr lang="ar-EG" sz="1600" dirty="0">
                <a:latin typeface="Simplified Arabic" panose="02020603050405020304" pitchFamily="18" charset="-78"/>
                <a:cs typeface="Simplified Arabic" panose="02020603050405020304" pitchFamily="18" charset="-78"/>
              </a:rPr>
              <a:t>كما أن اتحاد الاتحادات الأوروبية لكرة القدم قد أجرى تعديلاً في لائحة مبارياته ، فاستحدث فئة أطلق عليها المباريات التي تنطوي على خطورة بالغة » والتي اتخذت بشأنها سلسلة كاملة من التدابير تتعلق ببيع التذاكر وبالأمن في الملاعب وبإعلام الجماهير وبتعاون السلطات العامة واتخذت عقوبات صارمة رادعة تجاه الأندية الرياضية التي تعتبر مسئولة عن الاضطرابات ، ويمكن للاتحادات الوطنية الإفادة من هذه الفكرة في مبارياتها المحلية .</a:t>
            </a:r>
          </a:p>
        </p:txBody>
      </p:sp>
    </p:spTree>
    <p:extLst>
      <p:ext uri="{BB962C8B-B14F-4D97-AF65-F5344CB8AC3E}">
        <p14:creationId xmlns:p14="http://schemas.microsoft.com/office/powerpoint/2010/main" val="38554648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85800"/>
            <a:ext cx="8534400" cy="5638800"/>
          </a:xfrm>
        </p:spPr>
        <p:txBody>
          <a:bodyPr>
            <a:normAutofit/>
          </a:bodyPr>
          <a:lstStyle/>
          <a:p>
            <a:pPr marL="0" indent="0" algn="justLow" rtl="1">
              <a:lnSpc>
                <a:spcPct val="140000"/>
              </a:lnSpc>
              <a:buNone/>
            </a:pPr>
            <a:r>
              <a:rPr lang="ar-EG" sz="1800" dirty="0">
                <a:latin typeface="Simplified Arabic" panose="02020603050405020304" pitchFamily="18" charset="-78"/>
                <a:cs typeface="Simplified Arabic" panose="02020603050405020304" pitchFamily="18" charset="-78"/>
              </a:rPr>
              <a:t> </a:t>
            </a:r>
            <a:r>
              <a:rPr lang="ar-EG" sz="1400" dirty="0">
                <a:latin typeface="Simplified Arabic" panose="02020603050405020304" pitchFamily="18" charset="-78"/>
                <a:cs typeface="Simplified Arabic" panose="02020603050405020304" pitchFamily="18" charset="-78"/>
              </a:rPr>
              <a:t>ومن ناحية أخرى نشر المجلس </a:t>
            </a:r>
            <a:r>
              <a:rPr lang="ar-EG" sz="1400" dirty="0" err="1">
                <a:latin typeface="Simplified Arabic" panose="02020603050405020304" pitchFamily="18" charset="-78"/>
                <a:cs typeface="Simplified Arabic" panose="02020603050405020304" pitchFamily="18" charset="-78"/>
              </a:rPr>
              <a:t>الدولى</a:t>
            </a:r>
            <a:r>
              <a:rPr lang="ar-EG" sz="1400" dirty="0">
                <a:latin typeface="Simplified Arabic" panose="02020603050405020304" pitchFamily="18" charset="-78"/>
                <a:cs typeface="Simplified Arabic" panose="02020603050405020304" pitchFamily="18" charset="-78"/>
              </a:rPr>
              <a:t> للتربية البدنية وعلوم الرياضة بمساعدة اليونسكو وبالتعاون مع اللجنة </a:t>
            </a:r>
            <a:r>
              <a:rPr lang="ar-EG" sz="1400" dirty="0" err="1">
                <a:latin typeface="Simplified Arabic" panose="02020603050405020304" pitchFamily="18" charset="-78"/>
                <a:cs typeface="Simplified Arabic" panose="02020603050405020304" pitchFamily="18" charset="-78"/>
              </a:rPr>
              <a:t>الأولومبية</a:t>
            </a:r>
            <a:r>
              <a:rPr lang="ar-EG" sz="1400" dirty="0">
                <a:latin typeface="Simplified Arabic" panose="02020603050405020304" pitchFamily="18" charset="-78"/>
                <a:cs typeface="Simplified Arabic" panose="02020603050405020304" pitchFamily="18" charset="-78"/>
              </a:rPr>
              <a:t> الدولية ، بياناً عن الروح الرياضية وبياناً من أجل رياضة بلا عنف ، كما اهتم بالدراسات العلمية عن العدوان والعنف والشغب في الرياضة والمنافسات الرياضية ورصد لهذه الدراسات والبحوث العديد من الحوافز المالية . </a:t>
            </a:r>
          </a:p>
          <a:p>
            <a:pPr marL="0" indent="0" algn="justLow" rtl="1">
              <a:lnSpc>
                <a:spcPct val="140000"/>
              </a:lnSpc>
              <a:buNone/>
            </a:pPr>
            <a:r>
              <a:rPr lang="ar-EG" sz="1400" dirty="0">
                <a:latin typeface="Simplified Arabic" panose="02020603050405020304" pitchFamily="18" charset="-78"/>
                <a:cs typeface="Simplified Arabic" panose="02020603050405020304" pitchFamily="18" charset="-78"/>
              </a:rPr>
              <a:t>ويمكن للهيئات والمجالس العليا المسئولة عن الرياضة في البلدان المختلفة الإفادة من هذه الإجراءات بالتعاون مع المؤسسات والكليات والمعاهد الرياضية . </a:t>
            </a:r>
          </a:p>
          <a:p>
            <a:pPr marL="0" indent="0" algn="justLow" rtl="1">
              <a:lnSpc>
                <a:spcPct val="140000"/>
              </a:lnSpc>
              <a:buNone/>
            </a:pPr>
            <a:r>
              <a:rPr lang="ar-EG" sz="1400" dirty="0">
                <a:latin typeface="Simplified Arabic" panose="02020603050405020304" pitchFamily="18" charset="-78"/>
                <a:cs typeface="Simplified Arabic" panose="02020603050405020304" pitchFamily="18" charset="-78"/>
              </a:rPr>
              <a:t>كما أن هناك بعض الروابط الدولية غير الحكومية هدفها التحالف من أجل رياضة بلا عنف ومن أجل النهوض بالروح الرياضية وتمارس العديد من الأنشطة كإقامة الاحتفالات بمنح الجوائز للروح الرياضية للفرق وللاعبين والجماهير والأندية والإعلاميين تحت شعار « الروح الرياضية أهم من الفوز » </a:t>
            </a:r>
            <a:r>
              <a:rPr lang="ar-EG" sz="1400" dirty="0" err="1">
                <a:latin typeface="Simplified Arabic" panose="02020603050405020304" pitchFamily="18" charset="-78"/>
                <a:cs typeface="Simplified Arabic" panose="02020603050405020304" pitchFamily="18" charset="-78"/>
              </a:rPr>
              <a:t>وياحبذا</a:t>
            </a:r>
            <a:r>
              <a:rPr lang="ar-EG" sz="1400" dirty="0">
                <a:latin typeface="Simplified Arabic" panose="02020603050405020304" pitchFamily="18" charset="-78"/>
                <a:cs typeface="Simplified Arabic" panose="02020603050405020304" pitchFamily="18" charset="-78"/>
              </a:rPr>
              <a:t> لو استطاعت الدول إنشاء روابط وطنية على غرار هذه الروابط السابق ذكرها تجمع كافة </a:t>
            </a:r>
            <a:r>
              <a:rPr lang="ar-EG" sz="1400" dirty="0" err="1">
                <a:latin typeface="Simplified Arabic" panose="02020603050405020304" pitchFamily="18" charset="-78"/>
                <a:cs typeface="Simplified Arabic" panose="02020603050405020304" pitchFamily="18" charset="-78"/>
              </a:rPr>
              <a:t>ممثلى</a:t>
            </a:r>
            <a:r>
              <a:rPr lang="ar-EG" sz="1400" dirty="0">
                <a:latin typeface="Simplified Arabic" panose="02020603050405020304" pitchFamily="18" charset="-78"/>
                <a:cs typeface="Simplified Arabic" panose="02020603050405020304" pitchFamily="18" charset="-78"/>
              </a:rPr>
              <a:t> القطاعات المعنية كما هو الحال في الروابط التي تم تشكيلها في كل من فرنسا وبلجيكا وهولندا وألمانيا والتي أسهمت في إجراء البحوث وتنظيم الندوات ومنح الجوائز وتوعية الرأي العام ونشر الكتيبات في مجال أهدافها .</a:t>
            </a:r>
          </a:p>
          <a:p>
            <a:pPr marL="0" indent="0" algn="justLow" rtl="1">
              <a:lnSpc>
                <a:spcPct val="140000"/>
              </a:lnSpc>
              <a:buNone/>
            </a:pPr>
            <a:r>
              <a:rPr lang="ar-EG" sz="1400" dirty="0">
                <a:latin typeface="Simplified Arabic" panose="02020603050405020304" pitchFamily="18" charset="-78"/>
                <a:cs typeface="Simplified Arabic" panose="02020603050405020304" pitchFamily="18" charset="-78"/>
              </a:rPr>
              <a:t> وفي الوقت الحالي تعتبر الدراسة التي قام بإجرائها لفيف من خبراء اللجنة الدولية للتربية البدنية والرياضة باليونسكو بالتعاون مع الرابطة الدولية لمكافحة العنف في الرياضة والتي تم عرضها في المؤتمر الثاني لوزراء الرياضة عام ۱۹۸۷ بموسكو - من أبرز الدراسات في مجال العدوان والعنف والشغب في الرياضة . </a:t>
            </a:r>
          </a:p>
        </p:txBody>
      </p:sp>
    </p:spTree>
    <p:extLst>
      <p:ext uri="{BB962C8B-B14F-4D97-AF65-F5344CB8AC3E}">
        <p14:creationId xmlns:p14="http://schemas.microsoft.com/office/powerpoint/2010/main" val="2326254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1200" y="1200150"/>
            <a:ext cx="7772400" cy="1470025"/>
          </a:xfrm>
        </p:spPr>
        <p:txBody>
          <a:bodyPr/>
          <a:lstStyle/>
          <a:p>
            <a:r>
              <a:rPr lang="ar-EG" dirty="0" smtClean="0">
                <a:solidFill>
                  <a:schemeClr val="accent2">
                    <a:lumMod val="75000"/>
                  </a:schemeClr>
                </a:solidFill>
                <a:cs typeface="SKR HEAD1" pitchFamily="2" charset="-78"/>
              </a:rPr>
              <a:t>محاضرات </a:t>
            </a:r>
            <a:r>
              <a:rPr lang="ar-EG" dirty="0" err="1" smtClean="0">
                <a:solidFill>
                  <a:schemeClr val="accent2">
                    <a:lumMod val="75000"/>
                  </a:schemeClr>
                </a:solidFill>
                <a:cs typeface="SKR HEAD1" pitchFamily="2" charset="-78"/>
              </a:rPr>
              <a:t>فى</a:t>
            </a:r>
            <a:r>
              <a:rPr lang="ar-EG" smtClean="0">
                <a:solidFill>
                  <a:schemeClr val="accent2">
                    <a:lumMod val="75000"/>
                  </a:schemeClr>
                </a:solidFill>
                <a:cs typeface="SKR HEAD1" pitchFamily="2" charset="-78"/>
              </a:rPr>
              <a:t> </a:t>
            </a:r>
            <a:r>
              <a:rPr lang="ar-EG" smtClean="0">
                <a:solidFill>
                  <a:schemeClr val="accent2">
                    <a:lumMod val="75000"/>
                  </a:schemeClr>
                </a:solidFill>
                <a:cs typeface="SKR HEAD1" pitchFamily="2" charset="-78"/>
              </a:rPr>
              <a:t>علم </a:t>
            </a:r>
            <a:r>
              <a:rPr lang="ar-EG" dirty="0">
                <a:solidFill>
                  <a:schemeClr val="accent2">
                    <a:lumMod val="75000"/>
                  </a:schemeClr>
                </a:solidFill>
                <a:cs typeface="SKR HEAD1" pitchFamily="2" charset="-78"/>
              </a:rPr>
              <a:t>نفس الجماعات </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20800" y="2929509"/>
            <a:ext cx="6908800" cy="289979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extLst>
      <p:ext uri="{BB962C8B-B14F-4D97-AF65-F5344CB8AC3E}">
        <p14:creationId xmlns:p14="http://schemas.microsoft.com/office/powerpoint/2010/main" val="48207565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path" presetSubtype="0" accel="50000" decel="50000" fill="hold" grpId="0" nodeType="clickEffect">
                                  <p:stCondLst>
                                    <p:cond delay="0"/>
                                  </p:stCondLst>
                                  <p:childTnLst>
                                    <p:animMotion origin="layout" path="M 0 0 C 0.069 0 0.125 0.056 0.125 0.125 C 0.125 0.194 0.069 0.25 0 0.25 C -0.069 0.25 -0.125 0.194 -0.125 0.125 C -0.125 0.056 -0.069 0 0 0 Z" pathEditMode="relative" ptsTypes="">
                                      <p:cBhvr>
                                        <p:cTn id="6" dur="2000" fill="hold"/>
                                        <p:tgtEl>
                                          <p:spTgt spid="2"/>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747307232"/>
              </p:ext>
            </p:extLst>
          </p:nvPr>
        </p:nvGraphicFramePr>
        <p:xfrm>
          <a:off x="685800" y="2130425"/>
          <a:ext cx="7772400" cy="14700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25216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763000" cy="5638800"/>
          </a:xfrm>
        </p:spPr>
        <p:txBody>
          <a:bodyPr>
            <a:normAutofit/>
          </a:bodyPr>
          <a:lstStyle/>
          <a:p>
            <a:pPr marL="0" indent="0" algn="justLow" rtl="1">
              <a:lnSpc>
                <a:spcPct val="150000"/>
              </a:lnSpc>
              <a:buNone/>
            </a:pPr>
            <a:r>
              <a:rPr lang="ar-EG" sz="1600" dirty="0" smtClean="0">
                <a:latin typeface="Simplified Arabic" panose="02020603050405020304" pitchFamily="18" charset="-78"/>
                <a:cs typeface="Simplified Arabic" panose="02020603050405020304" pitchFamily="18" charset="-78"/>
              </a:rPr>
              <a:t>لعل من أبرز </a:t>
            </a:r>
            <a:r>
              <a:rPr lang="ar-EG" sz="1600" dirty="0">
                <a:latin typeface="Simplified Arabic" panose="02020603050405020304" pitchFamily="18" charset="-78"/>
                <a:cs typeface="Simplified Arabic" panose="02020603050405020304" pitchFamily="18" charset="-78"/>
              </a:rPr>
              <a:t>حوادث العنف المرتبطة بكرة القدم ، مقتل المدافع </a:t>
            </a:r>
            <a:r>
              <a:rPr lang="ar-EG" sz="1600" dirty="0" err="1">
                <a:latin typeface="Simplified Arabic" panose="02020603050405020304" pitchFamily="18" charset="-78"/>
                <a:cs typeface="Simplified Arabic" panose="02020603050405020304" pitchFamily="18" charset="-78"/>
              </a:rPr>
              <a:t>الكولمبي</a:t>
            </a:r>
            <a:r>
              <a:rPr lang="ar-EG" sz="1600" dirty="0">
                <a:latin typeface="Simplified Arabic" panose="02020603050405020304" pitchFamily="18" charset="-78"/>
                <a:cs typeface="Simplified Arabic" panose="02020603050405020304" pitchFamily="18" charset="-78"/>
              </a:rPr>
              <a:t> « </a:t>
            </a:r>
            <a:r>
              <a:rPr lang="ar-EG" sz="1600" dirty="0" err="1">
                <a:latin typeface="Simplified Arabic" panose="02020603050405020304" pitchFamily="18" charset="-78"/>
                <a:cs typeface="Simplified Arabic" panose="02020603050405020304" pitchFamily="18" charset="-78"/>
              </a:rPr>
              <a:t>إسكوبار</a:t>
            </a:r>
            <a:r>
              <a:rPr lang="ar-EG" sz="1600" dirty="0">
                <a:latin typeface="Simplified Arabic" panose="02020603050405020304" pitchFamily="18" charset="-78"/>
                <a:cs typeface="Simplified Arabic" panose="02020603050405020304" pitchFamily="18" charset="-78"/>
              </a:rPr>
              <a:t> الخطأ تسبب فيه نتج عنه تسجيل هدف في مرمى منتخب بلاده خلال المونديال الأخير بأمريكا . </a:t>
            </a:r>
          </a:p>
          <a:p>
            <a:pPr marL="0" indent="0" algn="justLow" rtl="1">
              <a:lnSpc>
                <a:spcPct val="150000"/>
              </a:lnSpc>
              <a:buNone/>
            </a:pPr>
            <a:r>
              <a:rPr lang="ar-EG" sz="1600" dirty="0">
                <a:latin typeface="Simplified Arabic" panose="02020603050405020304" pitchFamily="18" charset="-78"/>
                <a:cs typeface="Simplified Arabic" panose="02020603050405020304" pitchFamily="18" charset="-78"/>
              </a:rPr>
              <a:t>ولكن قد يكون العذر في مقتل ( </a:t>
            </a:r>
            <a:r>
              <a:rPr lang="ar-EG" sz="1600" dirty="0" err="1">
                <a:latin typeface="Simplified Arabic" panose="02020603050405020304" pitchFamily="18" charset="-78"/>
                <a:cs typeface="Simplified Arabic" panose="02020603050405020304" pitchFamily="18" charset="-78"/>
              </a:rPr>
              <a:t>إسكوبار</a:t>
            </a:r>
            <a:r>
              <a:rPr lang="ar-EG" sz="1600" dirty="0">
                <a:latin typeface="Simplified Arabic" panose="02020603050405020304" pitchFamily="18" charset="-78"/>
                <a:cs typeface="Simplified Arabic" panose="02020603050405020304" pitchFamily="18" charset="-78"/>
              </a:rPr>
              <a:t> ) مناخ العنف الذي تعيش فيه كولمبيا ، أما الدوري الإيطالي أشهر بطولات الدوري في العالم فلم يشهد هذه الظاهرة من قبل . </a:t>
            </a:r>
          </a:p>
          <a:p>
            <a:pPr marL="0" indent="0" algn="justLow" rtl="1">
              <a:lnSpc>
                <a:spcPct val="150000"/>
              </a:lnSpc>
              <a:buNone/>
            </a:pPr>
            <a:r>
              <a:rPr lang="ar-EG" sz="1600" dirty="0">
                <a:latin typeface="Simplified Arabic" panose="02020603050405020304" pitchFamily="18" charset="-78"/>
                <a:cs typeface="Simplified Arabic" panose="02020603050405020304" pitchFamily="18" charset="-78"/>
              </a:rPr>
              <a:t>لذلك جاءت حادثة مقتل ( </a:t>
            </a:r>
            <a:r>
              <a:rPr lang="ar-EG" sz="1600" dirty="0" err="1">
                <a:latin typeface="Simplified Arabic" panose="02020603050405020304" pitchFamily="18" charset="-78"/>
                <a:cs typeface="Simplified Arabic" panose="02020603050405020304" pitchFamily="18" charset="-78"/>
              </a:rPr>
              <a:t>فيتشينزو</a:t>
            </a:r>
            <a:r>
              <a:rPr lang="ar-EG" sz="1600" dirty="0">
                <a:latin typeface="Simplified Arabic" panose="02020603050405020304" pitchFamily="18" charset="-78"/>
                <a:cs typeface="Simplified Arabic" panose="02020603050405020304" pitchFamily="18" charset="-78"/>
              </a:rPr>
              <a:t> </a:t>
            </a:r>
            <a:r>
              <a:rPr lang="ar-EG" sz="1600" dirty="0" err="1">
                <a:latin typeface="Simplified Arabic" panose="02020603050405020304" pitchFamily="18" charset="-78"/>
                <a:cs typeface="Simplified Arabic" panose="02020603050405020304" pitchFamily="18" charset="-78"/>
              </a:rPr>
              <a:t>سبانيولو</a:t>
            </a:r>
            <a:r>
              <a:rPr lang="ar-EG" sz="1600" dirty="0">
                <a:latin typeface="Simplified Arabic" panose="02020603050405020304" pitchFamily="18" charset="-78"/>
                <a:cs typeface="Simplified Arabic" panose="02020603050405020304" pitchFamily="18" charset="-78"/>
              </a:rPr>
              <a:t> ) 25 عاما طعنة سكين قبل بدء مباراة فريقه </a:t>
            </a:r>
            <a:r>
              <a:rPr lang="ar-EG" sz="1600" dirty="0" err="1">
                <a:latin typeface="Simplified Arabic" panose="02020603050405020304" pitchFamily="18" charset="-78"/>
                <a:cs typeface="Simplified Arabic" panose="02020603050405020304" pitchFamily="18" charset="-78"/>
              </a:rPr>
              <a:t>جنوه</a:t>
            </a:r>
            <a:r>
              <a:rPr lang="ar-EG" sz="1600" dirty="0">
                <a:latin typeface="Simplified Arabic" panose="02020603050405020304" pitchFamily="18" charset="-78"/>
                <a:cs typeface="Simplified Arabic" panose="02020603050405020304" pitchFamily="18" charset="-78"/>
              </a:rPr>
              <a:t> مع ميلان على ملعب ( </a:t>
            </a:r>
            <a:r>
              <a:rPr lang="ar-EG" sz="1600" dirty="0" err="1">
                <a:latin typeface="Simplified Arabic" panose="02020603050405020304" pitchFamily="18" charset="-78"/>
                <a:cs typeface="Simplified Arabic" panose="02020603050405020304" pitchFamily="18" charset="-78"/>
              </a:rPr>
              <a:t>لويجي</a:t>
            </a:r>
            <a:r>
              <a:rPr lang="ar-EG" sz="1600" dirty="0">
                <a:latin typeface="Simplified Arabic" panose="02020603050405020304" pitchFamily="18" charset="-78"/>
                <a:cs typeface="Simplified Arabic" panose="02020603050405020304" pitchFamily="18" charset="-78"/>
              </a:rPr>
              <a:t> ) ضمن الأسبوع الثامن عشر من بطولة الدوري الإيطالي ناقوس خطر لبدء انتشار العنف بالبطولة ، حيث نشبت المعارك داخل الملعب بين شوطي المباراة وقذف مشجعو ( </a:t>
            </a:r>
            <a:r>
              <a:rPr lang="ar-EG" sz="1600" dirty="0" err="1">
                <a:latin typeface="Simplified Arabic" panose="02020603050405020304" pitchFamily="18" charset="-78"/>
                <a:cs typeface="Simplified Arabic" panose="02020603050405020304" pitchFamily="18" charset="-78"/>
              </a:rPr>
              <a:t>جنوه</a:t>
            </a:r>
            <a:r>
              <a:rPr lang="ar-EG" sz="1600" dirty="0">
                <a:latin typeface="Simplified Arabic" panose="02020603050405020304" pitchFamily="18" charset="-78"/>
                <a:cs typeface="Simplified Arabic" panose="02020603050405020304" pitchFamily="18" charset="-78"/>
              </a:rPr>
              <a:t> ) الزجاجات على مشجعي ميلان واضطرت الشرطة لتفريقهم باستعمال خراطيم المياه ، وأعلن وقف اللقاء قبل بدء الشوط الثاني بعد الاتفاق مع رجال الأمن والحكم </a:t>
            </a:r>
            <a:r>
              <a:rPr lang="ar-EG" sz="1600" dirty="0" err="1">
                <a:latin typeface="Simplified Arabic" panose="02020603050405020304" pitchFamily="18" charset="-78"/>
                <a:cs typeface="Simplified Arabic" panose="02020603050405020304" pitchFamily="18" charset="-78"/>
              </a:rPr>
              <a:t>جياني</a:t>
            </a:r>
            <a:r>
              <a:rPr lang="ar-EG" sz="1600" dirty="0">
                <a:latin typeface="Simplified Arabic" panose="02020603050405020304" pitchFamily="18" charset="-78"/>
                <a:cs typeface="Simplified Arabic" panose="02020603050405020304" pitchFamily="18" charset="-78"/>
              </a:rPr>
              <a:t> </a:t>
            </a:r>
            <a:r>
              <a:rPr lang="ar-EG" sz="1600" dirty="0" err="1">
                <a:latin typeface="Simplified Arabic" panose="02020603050405020304" pitchFamily="18" charset="-78"/>
                <a:cs typeface="Simplified Arabic" panose="02020603050405020304" pitchFamily="18" charset="-78"/>
              </a:rPr>
              <a:t>بيشين</a:t>
            </a:r>
            <a:r>
              <a:rPr lang="ar-EG" sz="1600" dirty="0">
                <a:latin typeface="Simplified Arabic" panose="02020603050405020304" pitchFamily="18" charset="-78"/>
                <a:cs typeface="Simplified Arabic" panose="02020603050405020304" pitchFamily="18" charset="-78"/>
              </a:rPr>
              <a:t> ، وقائد الفريقين فرانكو </a:t>
            </a:r>
            <a:r>
              <a:rPr lang="ar-EG" sz="1600" dirty="0" err="1">
                <a:latin typeface="Simplified Arabic" panose="02020603050405020304" pitchFamily="18" charset="-78"/>
                <a:cs typeface="Simplified Arabic" panose="02020603050405020304" pitchFamily="18" charset="-78"/>
              </a:rPr>
              <a:t>باريزي</a:t>
            </a:r>
            <a:r>
              <a:rPr lang="ar-EG" sz="1600" dirty="0">
                <a:latin typeface="Simplified Arabic" panose="02020603050405020304" pitchFamily="18" charset="-78"/>
                <a:cs typeface="Simplified Arabic" panose="02020603050405020304" pitchFamily="18" charset="-78"/>
              </a:rPr>
              <a:t> ( ميلان ) </a:t>
            </a:r>
            <a:r>
              <a:rPr lang="ar-EG" sz="1600" dirty="0" err="1">
                <a:latin typeface="Simplified Arabic" panose="02020603050405020304" pitchFamily="18" charset="-78"/>
                <a:cs typeface="Simplified Arabic" panose="02020603050405020304" pitchFamily="18" charset="-78"/>
              </a:rPr>
              <a:t>وفيتشينزوتورينتي</a:t>
            </a:r>
            <a:r>
              <a:rPr lang="ar-EG" sz="1600" dirty="0">
                <a:latin typeface="Simplified Arabic" panose="02020603050405020304" pitchFamily="18" charset="-78"/>
                <a:cs typeface="Simplified Arabic" panose="02020603050405020304" pitchFamily="18" charset="-78"/>
              </a:rPr>
              <a:t> ( </a:t>
            </a:r>
            <a:r>
              <a:rPr lang="ar-EG" sz="1600" dirty="0" err="1">
                <a:latin typeface="Simplified Arabic" panose="02020603050405020304" pitchFamily="18" charset="-78"/>
                <a:cs typeface="Simplified Arabic" panose="02020603050405020304" pitchFamily="18" charset="-78"/>
              </a:rPr>
              <a:t>جنوه</a:t>
            </a:r>
            <a:r>
              <a:rPr lang="ar-EG" sz="1600" dirty="0">
                <a:latin typeface="Simplified Arabic" panose="02020603050405020304" pitchFamily="18" charset="-78"/>
                <a:cs typeface="Simplified Arabic" panose="02020603050405020304" pitchFamily="18" charset="-78"/>
              </a:rPr>
              <a:t> ) </a:t>
            </a:r>
          </a:p>
          <a:p>
            <a:pPr marL="0" indent="0" algn="justLow" rtl="1">
              <a:lnSpc>
                <a:spcPct val="150000"/>
              </a:lnSpc>
              <a:buNone/>
            </a:pPr>
            <a:r>
              <a:rPr lang="ar-EG" sz="1600" dirty="0">
                <a:latin typeface="Simplified Arabic" panose="02020603050405020304" pitchFamily="18" charset="-78"/>
                <a:cs typeface="Simplified Arabic" panose="02020603050405020304" pitchFamily="18" charset="-78"/>
              </a:rPr>
              <a:t>ووجه </a:t>
            </a:r>
            <a:r>
              <a:rPr lang="ar-EG" sz="1600" dirty="0" err="1">
                <a:latin typeface="Simplified Arabic" panose="02020603050405020304" pitchFamily="18" charset="-78"/>
                <a:cs typeface="Simplified Arabic" panose="02020603050405020304" pitchFamily="18" charset="-78"/>
              </a:rPr>
              <a:t>باريزي</a:t>
            </a:r>
            <a:r>
              <a:rPr lang="ar-EG" sz="1600" dirty="0">
                <a:latin typeface="Simplified Arabic" panose="02020603050405020304" pitchFamily="18" charset="-78"/>
                <a:cs typeface="Simplified Arabic" panose="02020603050405020304" pitchFamily="18" charset="-78"/>
              </a:rPr>
              <a:t> </a:t>
            </a:r>
            <a:r>
              <a:rPr lang="ar-EG" sz="1600" dirty="0" err="1">
                <a:latin typeface="Simplified Arabic" panose="02020603050405020304" pitchFamily="18" charset="-78"/>
                <a:cs typeface="Simplified Arabic" panose="02020603050405020304" pitchFamily="18" charset="-78"/>
              </a:rPr>
              <a:t>وتورينتي</a:t>
            </a:r>
            <a:r>
              <a:rPr lang="ar-EG" sz="1600" dirty="0">
                <a:latin typeface="Simplified Arabic" panose="02020603050405020304" pitchFamily="18" charset="-78"/>
                <a:cs typeface="Simplified Arabic" panose="02020603050405020304" pitchFamily="18" charset="-78"/>
              </a:rPr>
              <a:t> نداء مشتركا لمشجعي الفريقين باستخدام مكبرات الصوت لدعوة الجميع للتحلي بالهدوء ، والخروج بنظام من الملعب ، وأكدا أن ما حدث شيء خطير جدا ، وأنهما لا يفهما كيف حدث ، وظلت جماهير ميلان لفترة طويلة محاصرة داخل الملعب ، وقام المئات من رجال الشرطة بحراسة الملعب الذي يقع داخل حي مكتظ بالسكان خاصة أن عدد الجماهير قدر بثلاثين ألفا ، ونجحت الشرطة في منع </a:t>
            </a:r>
            <a:r>
              <a:rPr lang="ar-EG" sz="1600" dirty="0" err="1">
                <a:latin typeface="Simplified Arabic" panose="02020603050405020304" pitchFamily="18" charset="-78"/>
                <a:cs typeface="Simplified Arabic" panose="02020603050405020304" pitchFamily="18" charset="-78"/>
              </a:rPr>
              <a:t>مشجعى</a:t>
            </a:r>
            <a:r>
              <a:rPr lang="ar-EG" sz="1600" dirty="0">
                <a:latin typeface="Simplified Arabic" panose="02020603050405020304" pitchFamily="18" charset="-78"/>
                <a:cs typeface="Simplified Arabic" panose="02020603050405020304" pitchFamily="18" charset="-78"/>
              </a:rPr>
              <a:t> </a:t>
            </a:r>
            <a:r>
              <a:rPr lang="ar-EG" sz="1600" dirty="0" err="1">
                <a:latin typeface="Simplified Arabic" panose="02020603050405020304" pitchFamily="18" charset="-78"/>
                <a:cs typeface="Simplified Arabic" panose="02020603050405020304" pitchFamily="18" charset="-78"/>
              </a:rPr>
              <a:t>جنوه</a:t>
            </a:r>
            <a:r>
              <a:rPr lang="ar-EG" sz="1600" dirty="0">
                <a:latin typeface="Simplified Arabic" panose="02020603050405020304" pitchFamily="18" charset="-78"/>
                <a:cs typeface="Simplified Arabic" panose="02020603050405020304" pitchFamily="18" charset="-78"/>
              </a:rPr>
              <a:t> من اقتحام الملعب للثأر لزميلهم ، ولذلك أشعلوا النار في عدد من السيارات ، وأسفر عن جملة هذه الأحداث سبعة جرحى من ضمنهم زميل المقتول </a:t>
            </a:r>
            <a:r>
              <a:rPr lang="ar-EG" sz="1600" dirty="0" err="1">
                <a:latin typeface="Simplified Arabic" panose="02020603050405020304" pitchFamily="18" charset="-78"/>
                <a:cs typeface="Simplified Arabic" panose="02020603050405020304" pitchFamily="18" charset="-78"/>
              </a:rPr>
              <a:t>سبانيول</a:t>
            </a:r>
            <a:r>
              <a:rPr lang="ar-EG" sz="1600" dirty="0">
                <a:latin typeface="Simplified Arabic" panose="02020603050405020304" pitchFamily="18" charset="-78"/>
                <a:cs typeface="Simplified Arabic" panose="02020603050405020304" pitchFamily="18" charset="-78"/>
              </a:rPr>
              <a:t> الذي أصيب بارتجاج في دماغه وكسر في أنفه .</a:t>
            </a:r>
          </a:p>
        </p:txBody>
      </p:sp>
    </p:spTree>
    <p:extLst>
      <p:ext uri="{BB962C8B-B14F-4D97-AF65-F5344CB8AC3E}">
        <p14:creationId xmlns:p14="http://schemas.microsoft.com/office/powerpoint/2010/main" val="13110385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066800"/>
            <a:ext cx="8458200" cy="5257800"/>
          </a:xfrm>
        </p:spPr>
        <p:txBody>
          <a:bodyPr>
            <a:normAutofit fontScale="92500"/>
          </a:bodyPr>
          <a:lstStyle/>
          <a:p>
            <a:pPr marL="0" indent="0" algn="justLow" rtl="1">
              <a:lnSpc>
                <a:spcPct val="170000"/>
              </a:lnSpc>
              <a:buNone/>
            </a:pPr>
            <a:r>
              <a:rPr lang="ar-SA" sz="1600" dirty="0"/>
              <a:t> ولم يقف التليفزيون الإيطالي متفرجا على الأحداث ، وألغى على الفور برنامج تليفزيوني يحظى بشعبية كبيرة ويشاهده الملايين احتجاجا على أحداث العنف ، وعرض البرنامج مقاعد خالية في استوديو التصوير ، ثم عاد وعرض مشاهد المشجعين غاضبين يتشاجرون فيما بينهم ، بينما وقف رجال مكافحة الشغب يتفرجون ، قبل أن يستخدموا الدبابات المصفحة لإخلاء الملعب من المتفرجين .</a:t>
            </a:r>
          </a:p>
          <a:p>
            <a:pPr marL="0" indent="0" algn="justLow" rtl="1">
              <a:lnSpc>
                <a:spcPct val="170000"/>
              </a:lnSpc>
              <a:buNone/>
            </a:pPr>
            <a:r>
              <a:rPr lang="ar-SA" sz="1600" dirty="0"/>
              <a:t> وأفردت الصحف الإيطالية صفحاتها للحادث رقم 6 خلال 15 عاماً بملاعب الكرة الإيطالية ، حيث وصفت « </a:t>
            </a:r>
            <a:r>
              <a:rPr lang="ar-SA" sz="1600" dirty="0" err="1"/>
              <a:t>كورييري</a:t>
            </a:r>
            <a:r>
              <a:rPr lang="ar-SA" sz="1600" dirty="0"/>
              <a:t> </a:t>
            </a:r>
            <a:r>
              <a:rPr lang="ar-SA" sz="1600" dirty="0" err="1"/>
              <a:t>ديللا</a:t>
            </a:r>
            <a:r>
              <a:rPr lang="ar-SA" sz="1600" dirty="0"/>
              <a:t> سيلا » ما حدث بأنه أسلوب غير متحضر ويحتاج لعلاج شامل ، وطالبت صحيفة ( </a:t>
            </a:r>
            <a:r>
              <a:rPr lang="ar-SA" sz="1600" dirty="0" err="1"/>
              <a:t>ميساجيرو</a:t>
            </a:r>
            <a:r>
              <a:rPr lang="ar-SA" sz="1600" dirty="0"/>
              <a:t> ) رئيس الاتحاد الإيطالي أنطونيو </a:t>
            </a:r>
            <a:r>
              <a:rPr lang="ar-SA" sz="1600" dirty="0" err="1"/>
              <a:t>ماتاريزى</a:t>
            </a:r>
            <a:r>
              <a:rPr lang="ar-SA" sz="1600" dirty="0"/>
              <a:t> بتقديم استقالته ، وطلب رئيس الحكومة الجديد </a:t>
            </a:r>
            <a:r>
              <a:rPr lang="ar-SA" sz="1600" dirty="0" err="1"/>
              <a:t>لامبرتو</a:t>
            </a:r>
            <a:r>
              <a:rPr lang="ar-SA" sz="1600" dirty="0"/>
              <a:t> ديني ) من وزير الداخلية « </a:t>
            </a:r>
            <a:r>
              <a:rPr lang="ar-SA" sz="1600" dirty="0" err="1"/>
              <a:t>برانكاتشيو</a:t>
            </a:r>
            <a:r>
              <a:rPr lang="ar-SA" sz="1600" dirty="0"/>
              <a:t> » تقديم تقرير كامل عما قامت به قوات الأمن ، ووجه وزير الداخلية اتهاماً على صفحات صحيفة ( </a:t>
            </a:r>
            <a:r>
              <a:rPr lang="ar-SA" sz="1600" dirty="0" err="1"/>
              <a:t>لاستامبا</a:t>
            </a:r>
            <a:r>
              <a:rPr lang="ar-SA" sz="1600" dirty="0"/>
              <a:t> ) بعدم تعاون الأندية مع رجال الأمن العزل العناصر المشاغبة .</a:t>
            </a:r>
          </a:p>
          <a:p>
            <a:pPr marL="0" indent="0" algn="justLow" rtl="1">
              <a:lnSpc>
                <a:spcPct val="170000"/>
              </a:lnSpc>
              <a:buNone/>
            </a:pPr>
            <a:r>
              <a:rPr lang="ar-SA" sz="1600" dirty="0"/>
              <a:t> ورفضت الحكومة الإيطالية الطلب المقدم من جماهير </a:t>
            </a:r>
            <a:r>
              <a:rPr lang="ar-SA" sz="1600" dirty="0" err="1"/>
              <a:t>فريقى</a:t>
            </a:r>
            <a:r>
              <a:rPr lang="ar-SA" sz="1600" dirty="0"/>
              <a:t> </a:t>
            </a:r>
            <a:r>
              <a:rPr lang="ar-SA" sz="1600" dirty="0" err="1"/>
              <a:t>جنوه</a:t>
            </a:r>
            <a:r>
              <a:rPr lang="ar-SA" sz="1600" dirty="0"/>
              <a:t> </a:t>
            </a:r>
            <a:r>
              <a:rPr lang="ar-SA" sz="1600" dirty="0" err="1"/>
              <a:t>وسمبورويا</a:t>
            </a:r>
            <a:r>
              <a:rPr lang="ar-SA" sz="1600" dirty="0"/>
              <a:t> اللذين يلعبان مبارياتهما على الملعب الذي جرت فيه الجريمة ، بتأجيل مباريات الأسبوع الـ ۱۹ للدوري الإيطالي المقرر أن يبدأ يوم 5 فبراير القادم ، ونجحت الشرطة في إلقاء القبض على مشجع إيطالي يشتبه أنه مرتكب الحادث تم التعرف عليه من خلال صور فوتوغرافية ، ولم تذكر أي تفاصيل عن الشخص القاتل ، أما الفاتيكان فقد جدد </a:t>
            </a:r>
            <a:r>
              <a:rPr lang="ar-SA" sz="1600" dirty="0" err="1"/>
              <a:t>مطلبة</a:t>
            </a:r>
            <a:r>
              <a:rPr lang="ar-SA" sz="1600" dirty="0"/>
              <a:t> بوقف مباريات كرة القدم بالعالم بعد حادث مقتل لاعب كولومبيا ( </a:t>
            </a:r>
            <a:r>
              <a:rPr lang="ar-SA" sz="1600" dirty="0" err="1"/>
              <a:t>إسكوبار</a:t>
            </a:r>
            <a:r>
              <a:rPr lang="ar-SA" sz="1600" dirty="0"/>
              <a:t> ) ، واستند وقتها على الأسباب نفسها التي برر بها تجديد طلبه وهي أن الوقت قد حان لاتخاذ إجراءات غير شعبية لوقف ما وصفته بالمجزرة بعد أن تحولت المباريات بالنسبة للجمهور إلى الحياة أو الموت » .</a:t>
            </a:r>
          </a:p>
        </p:txBody>
      </p:sp>
    </p:spTree>
    <p:extLst>
      <p:ext uri="{BB962C8B-B14F-4D97-AF65-F5344CB8AC3E}">
        <p14:creationId xmlns:p14="http://schemas.microsoft.com/office/powerpoint/2010/main" val="32841758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33400"/>
            <a:ext cx="8534400" cy="6096000"/>
          </a:xfrm>
        </p:spPr>
        <p:txBody>
          <a:bodyPr>
            <a:normAutofit/>
          </a:bodyPr>
          <a:lstStyle/>
          <a:p>
            <a:pPr marL="0" indent="0" algn="r" rtl="1">
              <a:lnSpc>
                <a:spcPct val="150000"/>
              </a:lnSpc>
              <a:buNone/>
            </a:pPr>
            <a:r>
              <a:rPr lang="ar-EG" sz="1600" b="1" dirty="0">
                <a:solidFill>
                  <a:srgbClr val="C00000"/>
                </a:solidFill>
                <a:latin typeface="Simplified Arabic" panose="02020603050405020304" pitchFamily="18" charset="-78"/>
                <a:cs typeface="Simplified Arabic" panose="02020603050405020304" pitchFamily="18" charset="-78"/>
              </a:rPr>
              <a:t>أسباب عنف وشغب المشاهدين للمنافسات الرياضية :</a:t>
            </a:r>
          </a:p>
          <a:p>
            <a:pPr marL="0" indent="0" algn="r" rtl="1">
              <a:lnSpc>
                <a:spcPct val="150000"/>
              </a:lnSpc>
              <a:buNone/>
            </a:pPr>
            <a:r>
              <a:rPr lang="ar-EG" sz="1600" dirty="0" smtClean="0">
                <a:latin typeface="Simplified Arabic" panose="02020603050405020304" pitchFamily="18" charset="-78"/>
                <a:cs typeface="Simplified Arabic" panose="02020603050405020304" pitchFamily="18" charset="-78"/>
              </a:rPr>
              <a:t>يبدو </a:t>
            </a:r>
            <a:r>
              <a:rPr lang="ar-EG" sz="1600" dirty="0">
                <a:latin typeface="Simplified Arabic" panose="02020603050405020304" pitchFamily="18" charset="-78"/>
                <a:cs typeface="Simplified Arabic" panose="02020603050405020304" pitchFamily="18" charset="-78"/>
              </a:rPr>
              <a:t>أن أعمال العنف والشغب التي ترتكبها الجماهير في الملاعب الرياضية وخارج هذه الملاعب تشكل ظاهرة معقدة وتتداخل فيها العديد من المتغيرات كما قد تعزا إلى العديد من الأسباب والعوامل .</a:t>
            </a:r>
          </a:p>
          <a:p>
            <a:pPr marL="0" indent="0" algn="r" rtl="1">
              <a:lnSpc>
                <a:spcPct val="150000"/>
              </a:lnSpc>
              <a:buNone/>
            </a:pPr>
            <a:r>
              <a:rPr lang="ar-EG" sz="1600" dirty="0">
                <a:latin typeface="Simplified Arabic" panose="02020603050405020304" pitchFamily="18" charset="-78"/>
                <a:cs typeface="Simplified Arabic" panose="02020603050405020304" pitchFamily="18" charset="-78"/>
              </a:rPr>
              <a:t> كما يبدو أن بعض النظريات والافتراضات المرتبطة بالعدوان والعنف لا تساعد في تفسير هذه الظاهرة . فعلى سبيل المثال لم تسهم بعض البحوث في إبراز عامل تفريغ الانفعالات المكبوتة لدى أنصار نظرية الغرائز أو نظرية التنفيس ، إذ إن الملاحظ أن السلوك العدواني والعنف قد يزيد ولا يقل بعد انتهاء بعض مباريات كرة القدم .</a:t>
            </a:r>
          </a:p>
          <a:p>
            <a:pPr marL="0" indent="0" algn="r" rtl="1">
              <a:lnSpc>
                <a:spcPct val="150000"/>
              </a:lnSpc>
              <a:buNone/>
            </a:pPr>
            <a:r>
              <a:rPr lang="ar-EG" sz="1600" dirty="0">
                <a:latin typeface="Simplified Arabic" panose="02020603050405020304" pitchFamily="18" charset="-78"/>
                <a:cs typeface="Simplified Arabic" panose="02020603050405020304" pitchFamily="18" charset="-78"/>
              </a:rPr>
              <a:t> وقد أشار لوشن </a:t>
            </a:r>
            <a:r>
              <a:rPr lang="en-US" sz="1600" dirty="0" err="1">
                <a:latin typeface="Simplified Arabic" panose="02020603050405020304" pitchFamily="18" charset="-78"/>
                <a:cs typeface="Simplified Arabic" panose="02020603050405020304" pitchFamily="18" charset="-78"/>
              </a:rPr>
              <a:t>Lushen</a:t>
            </a:r>
            <a:r>
              <a:rPr lang="en-US" sz="1600" dirty="0">
                <a:latin typeface="Simplified Arabic" panose="02020603050405020304" pitchFamily="18" charset="-78"/>
                <a:cs typeface="Simplified Arabic" panose="02020603050405020304" pitchFamily="18" charset="-78"/>
              </a:rPr>
              <a:t> </a:t>
            </a:r>
            <a:r>
              <a:rPr lang="ar-EG" sz="1600" dirty="0">
                <a:latin typeface="Simplified Arabic" panose="02020603050405020304" pitchFamily="18" charset="-78"/>
                <a:cs typeface="Simplified Arabic" panose="02020603050405020304" pitchFamily="18" charset="-78"/>
              </a:rPr>
              <a:t>في دراسته المنشورة في المجلة الدولية للعلوم الاجتماعية (۱۹۸۲) عن « الرياضة والنزاعات وحل النزاعات » إلى أن المنافسات الرياضية تلعب أحياناً دور المفجر لبعض النزاعات الاجتماعية أو القبلية أو بعض الصراعات الكامنة بين الدول والتي ينتج عنها مظاهر العنف والعدوان والشغب . </a:t>
            </a:r>
          </a:p>
          <a:p>
            <a:pPr marL="0" indent="0" algn="r" rtl="1">
              <a:lnSpc>
                <a:spcPct val="150000"/>
              </a:lnSpc>
              <a:buNone/>
            </a:pPr>
            <a:r>
              <a:rPr lang="ar-EG" sz="1600" dirty="0">
                <a:latin typeface="Simplified Arabic" panose="02020603050405020304" pitchFamily="18" charset="-78"/>
                <a:cs typeface="Simplified Arabic" panose="02020603050405020304" pitchFamily="18" charset="-78"/>
              </a:rPr>
              <a:t>وضرب مثلاً بما يسمى حرب كرة القدم عام 1969 بين كل من السلفادور وهندوراس كنتيجة لإحدى مباريات تصفيات كأس العالم في كرة القدم التي أجريت على ملعب محايد ( مكسيكو سيتي ) وأسفرت عن فوز السلفادور بثلاثة أهداف مقابل هدفين ، وكان قد سبق هذه المباراة حدوث اشتباكات عنيفة بين جمهور الدولتين أثناء </a:t>
            </a:r>
            <a:r>
              <a:rPr lang="ar-EG" sz="1600" dirty="0" err="1">
                <a:latin typeface="Simplified Arabic" panose="02020603050405020304" pitchFamily="18" charset="-78"/>
                <a:cs typeface="Simplified Arabic" panose="02020603050405020304" pitchFamily="18" charset="-78"/>
              </a:rPr>
              <a:t>المبارتين</a:t>
            </a:r>
            <a:r>
              <a:rPr lang="ar-EG" sz="1600" dirty="0">
                <a:latin typeface="Simplified Arabic" panose="02020603050405020304" pitchFamily="18" charset="-78"/>
                <a:cs typeface="Simplified Arabic" panose="02020603050405020304" pitchFamily="18" charset="-78"/>
              </a:rPr>
              <a:t> السابقتين التي فازت كل دولة بواحدة منها . </a:t>
            </a:r>
          </a:p>
          <a:p>
            <a:pPr marL="0" indent="0" algn="r" rtl="1">
              <a:lnSpc>
                <a:spcPct val="150000"/>
              </a:lnSpc>
              <a:buNone/>
            </a:pPr>
            <a:r>
              <a:rPr lang="ar-EG" sz="1600" dirty="0">
                <a:latin typeface="Simplified Arabic" panose="02020603050405020304" pitchFamily="18" charset="-78"/>
                <a:cs typeface="Simplified Arabic" panose="02020603050405020304" pitchFamily="18" charset="-78"/>
              </a:rPr>
              <a:t>وهكذا نجد العنف والعدوان والشغب المرتبط بمنافسة رياضية استطاع أن يشعل نار العداء الكامن بين الدولتين منذ فترة طويلة والذي كان يعزا بصفة خاصة إلى المعاملة السيئة التي كان يعامل بها عمال السلفادور المهاجرين في هندوراس .</a:t>
            </a:r>
          </a:p>
        </p:txBody>
      </p:sp>
    </p:spTree>
    <p:extLst>
      <p:ext uri="{BB962C8B-B14F-4D97-AF65-F5344CB8AC3E}">
        <p14:creationId xmlns:p14="http://schemas.microsoft.com/office/powerpoint/2010/main" val="23363895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610600" cy="5638800"/>
          </a:xfrm>
        </p:spPr>
        <p:txBody>
          <a:bodyPr>
            <a:normAutofit/>
          </a:bodyPr>
          <a:lstStyle/>
          <a:p>
            <a:pPr marL="0" indent="0" algn="justLow" rtl="1">
              <a:lnSpc>
                <a:spcPct val="150000"/>
              </a:lnSpc>
              <a:buNone/>
            </a:pPr>
            <a:r>
              <a:rPr lang="ar-EG" sz="1800" dirty="0">
                <a:latin typeface="Simplified Arabic" panose="02020603050405020304" pitchFamily="18" charset="-78"/>
                <a:cs typeface="Simplified Arabic" panose="02020603050405020304" pitchFamily="18" charset="-78"/>
              </a:rPr>
              <a:t>وقد أشارت بعض الدراسات التي تصدت لدراسة عنف وشغب الجماهير في الملاعب الرياضية سيلفا </a:t>
            </a:r>
            <a:r>
              <a:rPr lang="en-US" sz="1800" dirty="0">
                <a:latin typeface="Simplified Arabic" panose="02020603050405020304" pitchFamily="18" charset="-78"/>
                <a:cs typeface="Simplified Arabic" panose="02020603050405020304" pitchFamily="18" charset="-78"/>
              </a:rPr>
              <a:t>Silva (1980) ، </a:t>
            </a:r>
            <a:r>
              <a:rPr lang="ar-EG" sz="1800" dirty="0">
                <a:latin typeface="Simplified Arabic" panose="02020603050405020304" pitchFamily="18" charset="-78"/>
                <a:cs typeface="Simplified Arabic" panose="02020603050405020304" pitchFamily="18" charset="-78"/>
              </a:rPr>
              <a:t>كمال البنزرتي ( ۱۹۸۳ ) ، محمد علاوي وآخرون (1984) محمد </a:t>
            </a:r>
            <a:r>
              <a:rPr lang="ar-EG" sz="1800" dirty="0" err="1">
                <a:latin typeface="Simplified Arabic" panose="02020603050405020304" pitchFamily="18" charset="-78"/>
                <a:cs typeface="Simplified Arabic" panose="02020603050405020304" pitchFamily="18" charset="-78"/>
              </a:rPr>
              <a:t>مامسر</a:t>
            </a:r>
            <a:r>
              <a:rPr lang="ar-EG" sz="1800" dirty="0">
                <a:latin typeface="Simplified Arabic" panose="02020603050405020304" pitchFamily="18" charset="-78"/>
                <a:cs typeface="Simplified Arabic" panose="02020603050405020304" pitchFamily="18" charset="-78"/>
              </a:rPr>
              <a:t> ( 1985 ) ، راسم يونس ( 1986 ) إلى أن </a:t>
            </a:r>
            <a:r>
              <a:rPr lang="ar-EG" sz="1800" b="1" dirty="0">
                <a:latin typeface="Simplified Arabic" panose="02020603050405020304" pitchFamily="18" charset="-78"/>
                <a:cs typeface="Simplified Arabic" panose="02020603050405020304" pitchFamily="18" charset="-78"/>
              </a:rPr>
              <a:t>من أهم أسباب وعوامل عنف وشغب الجماهير في الرياضة يمكن أن ينحصر في العوامل والأسباب التالية </a:t>
            </a:r>
            <a:r>
              <a:rPr lang="ar-EG" sz="1800" dirty="0">
                <a:latin typeface="Simplified Arabic" panose="02020603050405020304" pitchFamily="18" charset="-78"/>
                <a:cs typeface="Simplified Arabic" panose="02020603050405020304" pitchFamily="18" charset="-78"/>
              </a:rPr>
              <a:t>:</a:t>
            </a:r>
          </a:p>
          <a:p>
            <a:pPr marL="0" indent="0" algn="r" rtl="1">
              <a:lnSpc>
                <a:spcPct val="150000"/>
              </a:lnSpc>
              <a:buNone/>
            </a:pPr>
            <a:r>
              <a:rPr lang="ar-EG" sz="1800" b="1" dirty="0">
                <a:solidFill>
                  <a:srgbClr val="C00000"/>
                </a:solidFill>
                <a:latin typeface="Simplified Arabic" panose="02020603050405020304" pitchFamily="18" charset="-78"/>
                <a:cs typeface="Simplified Arabic" panose="02020603050405020304" pitchFamily="18" charset="-78"/>
              </a:rPr>
              <a:t>خصائص المنافسة : </a:t>
            </a:r>
          </a:p>
          <a:p>
            <a:pPr marL="0" indent="0" algn="r" rtl="1">
              <a:lnSpc>
                <a:spcPct val="150000"/>
              </a:lnSpc>
              <a:buNone/>
            </a:pPr>
            <a:r>
              <a:rPr lang="ar-EG" sz="1800" dirty="0">
                <a:latin typeface="Simplified Arabic" panose="02020603050405020304" pitchFamily="18" charset="-78"/>
                <a:cs typeface="Simplified Arabic" panose="02020603050405020304" pitchFamily="18" charset="-78"/>
              </a:rPr>
              <a:t>- المنافسة الشديدة بين أندية معينة .</a:t>
            </a:r>
          </a:p>
          <a:p>
            <a:pPr marL="0" indent="0" algn="r" rtl="1">
              <a:lnSpc>
                <a:spcPct val="150000"/>
              </a:lnSpc>
              <a:buNone/>
            </a:pPr>
            <a:r>
              <a:rPr lang="ar-EG" sz="1800" dirty="0">
                <a:latin typeface="Simplified Arabic" panose="02020603050405020304" pitchFamily="18" charset="-78"/>
                <a:cs typeface="Simplified Arabic" panose="02020603050405020304" pitchFamily="18" charset="-78"/>
              </a:rPr>
              <a:t> - طبيعة النشاط الرياضي.</a:t>
            </a:r>
          </a:p>
          <a:p>
            <a:pPr marL="0" indent="0" algn="r" rtl="1">
              <a:lnSpc>
                <a:spcPct val="150000"/>
              </a:lnSpc>
              <a:buNone/>
            </a:pPr>
            <a:r>
              <a:rPr lang="ar-EG" sz="1800" dirty="0">
                <a:latin typeface="Simplified Arabic" panose="02020603050405020304" pitchFamily="18" charset="-78"/>
                <a:cs typeface="Simplified Arabic" panose="02020603050405020304" pitchFamily="18" charset="-78"/>
              </a:rPr>
              <a:t> - الوقت المتبقي من المنافسة .</a:t>
            </a:r>
          </a:p>
          <a:p>
            <a:pPr marL="0" indent="0" algn="r" rtl="1">
              <a:lnSpc>
                <a:spcPct val="150000"/>
              </a:lnSpc>
              <a:buNone/>
            </a:pPr>
            <a:r>
              <a:rPr lang="ar-EG" sz="1800" dirty="0">
                <a:latin typeface="Simplified Arabic" panose="02020603050405020304" pitchFamily="18" charset="-78"/>
                <a:cs typeface="Simplified Arabic" panose="02020603050405020304" pitchFamily="18" charset="-78"/>
              </a:rPr>
              <a:t> - النتيجة النهائية للمنافسة .</a:t>
            </a:r>
          </a:p>
          <a:p>
            <a:pPr marL="0" indent="0" algn="r" rtl="1">
              <a:lnSpc>
                <a:spcPct val="150000"/>
              </a:lnSpc>
              <a:buNone/>
            </a:pPr>
            <a:r>
              <a:rPr lang="ar-EG" sz="1800" dirty="0">
                <a:latin typeface="Simplified Arabic" panose="02020603050405020304" pitchFamily="18" charset="-78"/>
                <a:cs typeface="Simplified Arabic" panose="02020603050405020304" pitchFamily="18" charset="-78"/>
              </a:rPr>
              <a:t> - سلوك اللاعبين أثناء اللعب .</a:t>
            </a:r>
          </a:p>
          <a:p>
            <a:pPr marL="0" indent="0" algn="r" rtl="1">
              <a:lnSpc>
                <a:spcPct val="150000"/>
              </a:lnSpc>
              <a:buNone/>
            </a:pPr>
            <a:r>
              <a:rPr lang="ar-EG" sz="1800" dirty="0">
                <a:latin typeface="Simplified Arabic" panose="02020603050405020304" pitchFamily="18" charset="-78"/>
                <a:cs typeface="Simplified Arabic" panose="02020603050405020304" pitchFamily="18" charset="-78"/>
              </a:rPr>
              <a:t> - مدى أهمية المنافسة .</a:t>
            </a:r>
          </a:p>
          <a:p>
            <a:pPr marL="0" indent="0" algn="r" rtl="1">
              <a:lnSpc>
                <a:spcPct val="150000"/>
              </a:lnSpc>
              <a:buNone/>
            </a:pPr>
            <a:r>
              <a:rPr lang="ar-EG" sz="1800" dirty="0">
                <a:latin typeface="Simplified Arabic" panose="02020603050405020304" pitchFamily="18" charset="-78"/>
                <a:cs typeface="Simplified Arabic" panose="02020603050405020304" pitchFamily="18" charset="-78"/>
              </a:rPr>
              <a:t> - مكان إقامة المنافسة .</a:t>
            </a:r>
          </a:p>
          <a:p>
            <a:pPr marL="0" indent="0" algn="r" rtl="1">
              <a:lnSpc>
                <a:spcPct val="150000"/>
              </a:lnSpc>
              <a:buNone/>
            </a:pPr>
            <a:r>
              <a:rPr lang="ar-EG" sz="1800" dirty="0">
                <a:latin typeface="Simplified Arabic" panose="02020603050405020304" pitchFamily="18" charset="-78"/>
                <a:cs typeface="Simplified Arabic" panose="02020603050405020304" pitchFamily="18" charset="-78"/>
              </a:rPr>
              <a:t> - التحكيم المرتبط بالقرارات الخاطئة أو التحيز .</a:t>
            </a:r>
          </a:p>
        </p:txBody>
      </p:sp>
    </p:spTree>
    <p:extLst>
      <p:ext uri="{BB962C8B-B14F-4D97-AF65-F5344CB8AC3E}">
        <p14:creationId xmlns:p14="http://schemas.microsoft.com/office/powerpoint/2010/main" val="365498585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609600"/>
            <a:ext cx="7086600" cy="5638800"/>
          </a:xfrm>
        </p:spPr>
        <p:txBody>
          <a:bodyPr>
            <a:normAutofit fontScale="77500" lnSpcReduction="20000"/>
          </a:bodyPr>
          <a:lstStyle/>
          <a:p>
            <a:pPr marL="0" indent="0" algn="justLow" rtl="1">
              <a:lnSpc>
                <a:spcPct val="170000"/>
              </a:lnSpc>
              <a:buNone/>
            </a:pPr>
            <a:r>
              <a:rPr lang="ar-SA" sz="1800" b="1" dirty="0">
                <a:solidFill>
                  <a:srgbClr val="C00000"/>
                </a:solidFill>
                <a:latin typeface="Simplified Arabic" panose="02020603050405020304" pitchFamily="18" charset="-78"/>
                <a:cs typeface="Simplified Arabic" panose="02020603050405020304" pitchFamily="18" charset="-78"/>
              </a:rPr>
              <a:t>خصائص الجمهور :</a:t>
            </a:r>
          </a:p>
          <a:p>
            <a:pPr marL="0" indent="0" algn="justLow" rtl="1">
              <a:lnSpc>
                <a:spcPct val="170000"/>
              </a:lnSpc>
              <a:buNone/>
            </a:pPr>
            <a:r>
              <a:rPr lang="ar-SA" sz="1800" dirty="0">
                <a:latin typeface="Simplified Arabic" panose="02020603050405020304" pitchFamily="18" charset="-78"/>
                <a:cs typeface="Simplified Arabic" panose="02020603050405020304" pitchFamily="18" charset="-78"/>
              </a:rPr>
              <a:t> - التعصب الأعمى .</a:t>
            </a:r>
          </a:p>
          <a:p>
            <a:pPr marL="0" indent="0" algn="justLow" rtl="1">
              <a:lnSpc>
                <a:spcPct val="170000"/>
              </a:lnSpc>
              <a:buNone/>
            </a:pPr>
            <a:r>
              <a:rPr lang="ar-SA" sz="1800" dirty="0">
                <a:latin typeface="Simplified Arabic" panose="02020603050405020304" pitchFamily="18" charset="-78"/>
                <a:cs typeface="Simplified Arabic" panose="02020603050405020304" pitchFamily="18" charset="-78"/>
              </a:rPr>
              <a:t> - شحن الجماهير .</a:t>
            </a:r>
          </a:p>
          <a:p>
            <a:pPr marL="0" indent="0" algn="justLow" rtl="1">
              <a:lnSpc>
                <a:spcPct val="170000"/>
              </a:lnSpc>
              <a:buNone/>
            </a:pPr>
            <a:r>
              <a:rPr lang="ar-SA" sz="1800" dirty="0">
                <a:latin typeface="Simplified Arabic" panose="02020603050405020304" pitchFamily="18" charset="-78"/>
                <a:cs typeface="Simplified Arabic" panose="02020603050405020304" pitchFamily="18" charset="-78"/>
              </a:rPr>
              <a:t> - إحباط الجماهير .</a:t>
            </a:r>
          </a:p>
          <a:p>
            <a:pPr marL="0" indent="0" algn="justLow" rtl="1">
              <a:lnSpc>
                <a:spcPct val="170000"/>
              </a:lnSpc>
              <a:buNone/>
            </a:pPr>
            <a:r>
              <a:rPr lang="ar-SA" sz="1800" dirty="0">
                <a:latin typeface="Simplified Arabic" panose="02020603050405020304" pitchFamily="18" charset="-78"/>
                <a:cs typeface="Simplified Arabic" panose="02020603050405020304" pitchFamily="18" charset="-78"/>
              </a:rPr>
              <a:t> - تفريغ الانفعالات المكبوتة .</a:t>
            </a:r>
          </a:p>
          <a:p>
            <a:pPr marL="0" indent="0" algn="justLow" rtl="1">
              <a:lnSpc>
                <a:spcPct val="170000"/>
              </a:lnSpc>
              <a:buNone/>
            </a:pPr>
            <a:r>
              <a:rPr lang="ar-SA" sz="1800" dirty="0">
                <a:latin typeface="Simplified Arabic" panose="02020603050405020304" pitchFamily="18" charset="-78"/>
                <a:cs typeface="Simplified Arabic" panose="02020603050405020304" pitchFamily="18" charset="-78"/>
              </a:rPr>
              <a:t> - الاستفزاز .</a:t>
            </a:r>
          </a:p>
          <a:p>
            <a:pPr marL="0" indent="0" algn="justLow" rtl="1">
              <a:lnSpc>
                <a:spcPct val="170000"/>
              </a:lnSpc>
              <a:buNone/>
            </a:pPr>
            <a:r>
              <a:rPr lang="ar-SA" sz="1800" dirty="0">
                <a:latin typeface="Simplified Arabic" panose="02020603050405020304" pitchFamily="18" charset="-78"/>
                <a:cs typeface="Simplified Arabic" panose="02020603050405020304" pitchFamily="18" charset="-78"/>
              </a:rPr>
              <a:t> - كثافة الجمهور .</a:t>
            </a:r>
          </a:p>
          <a:p>
            <a:pPr marL="0" indent="0" algn="justLow" rtl="1">
              <a:lnSpc>
                <a:spcPct val="170000"/>
              </a:lnSpc>
              <a:buNone/>
            </a:pPr>
            <a:r>
              <a:rPr lang="ar-SA" sz="1800" dirty="0">
                <a:latin typeface="Simplified Arabic" panose="02020603050405020304" pitchFamily="18" charset="-78"/>
                <a:cs typeface="Simplified Arabic" panose="02020603050405020304" pitchFamily="18" charset="-78"/>
              </a:rPr>
              <a:t> - سلوك كبار المشجعين .</a:t>
            </a:r>
          </a:p>
          <a:p>
            <a:pPr marL="0" indent="0" algn="justLow" rtl="1">
              <a:lnSpc>
                <a:spcPct val="170000"/>
              </a:lnSpc>
              <a:buNone/>
            </a:pPr>
            <a:r>
              <a:rPr lang="ar-SA" sz="1800" b="1" dirty="0">
                <a:solidFill>
                  <a:srgbClr val="C00000"/>
                </a:solidFill>
                <a:latin typeface="Simplified Arabic" panose="02020603050405020304" pitchFamily="18" charset="-78"/>
                <a:cs typeface="Simplified Arabic" panose="02020603050405020304" pitchFamily="18" charset="-78"/>
              </a:rPr>
              <a:t>العوامل البيئية :</a:t>
            </a:r>
          </a:p>
          <a:p>
            <a:pPr marL="0" indent="0" algn="justLow" rtl="1">
              <a:lnSpc>
                <a:spcPct val="170000"/>
              </a:lnSpc>
              <a:buNone/>
            </a:pPr>
            <a:r>
              <a:rPr lang="ar-SA" sz="1800" dirty="0">
                <a:latin typeface="Simplified Arabic" panose="02020603050405020304" pitchFamily="18" charset="-78"/>
                <a:cs typeface="Simplified Arabic" panose="02020603050405020304" pitchFamily="18" charset="-78"/>
              </a:rPr>
              <a:t> - تأثير وسائل الإعلام .</a:t>
            </a:r>
          </a:p>
          <a:p>
            <a:pPr marL="0" indent="0" algn="justLow" rtl="1">
              <a:lnSpc>
                <a:spcPct val="170000"/>
              </a:lnSpc>
              <a:buNone/>
            </a:pPr>
            <a:r>
              <a:rPr lang="ar-SA" sz="1800" dirty="0">
                <a:latin typeface="Simplified Arabic" panose="02020603050405020304" pitchFamily="18" charset="-78"/>
                <a:cs typeface="Simplified Arabic" panose="02020603050405020304" pitchFamily="18" charset="-78"/>
              </a:rPr>
              <a:t> - عوامل التربية .</a:t>
            </a:r>
          </a:p>
          <a:p>
            <a:pPr marL="0" indent="0" algn="justLow" rtl="1">
              <a:lnSpc>
                <a:spcPct val="170000"/>
              </a:lnSpc>
              <a:buNone/>
            </a:pPr>
            <a:r>
              <a:rPr lang="ar-SA" sz="1800" dirty="0">
                <a:latin typeface="Simplified Arabic" panose="02020603050405020304" pitchFamily="18" charset="-78"/>
                <a:cs typeface="Simplified Arabic" panose="02020603050405020304" pitchFamily="18" charset="-78"/>
              </a:rPr>
              <a:t> - المشكلات الخاصة للأفراد .</a:t>
            </a:r>
          </a:p>
          <a:p>
            <a:pPr marL="0" indent="0" algn="justLow" rtl="1">
              <a:lnSpc>
                <a:spcPct val="170000"/>
              </a:lnSpc>
              <a:buNone/>
            </a:pPr>
            <a:r>
              <a:rPr lang="ar-SA" sz="1800" dirty="0">
                <a:latin typeface="Simplified Arabic" panose="02020603050405020304" pitchFamily="18" charset="-78"/>
                <a:cs typeface="Simplified Arabic" panose="02020603050405020304" pitchFamily="18" charset="-78"/>
              </a:rPr>
              <a:t> - انعدام أو ضعف الوقاية الأمنية .</a:t>
            </a:r>
          </a:p>
          <a:p>
            <a:pPr marL="0" indent="0" algn="justLow" rtl="1">
              <a:lnSpc>
                <a:spcPct val="170000"/>
              </a:lnSpc>
              <a:buNone/>
            </a:pPr>
            <a:r>
              <a:rPr lang="ar-SA" sz="1800" dirty="0">
                <a:latin typeface="Simplified Arabic" panose="02020603050405020304" pitchFamily="18" charset="-78"/>
                <a:cs typeface="Simplified Arabic" panose="02020603050405020304" pitchFamily="18" charset="-78"/>
              </a:rPr>
              <a:t> - النزعات المحلية ( الجمهورية ) أو القومية .</a:t>
            </a:r>
          </a:p>
          <a:p>
            <a:pPr marL="0" indent="0" algn="justLow" rtl="1">
              <a:lnSpc>
                <a:spcPct val="170000"/>
              </a:lnSpc>
              <a:buNone/>
            </a:pPr>
            <a:r>
              <a:rPr lang="ar-SA" sz="1800" dirty="0">
                <a:latin typeface="Simplified Arabic" panose="02020603050405020304" pitchFamily="18" charset="-78"/>
                <a:cs typeface="Simplified Arabic" panose="02020603050405020304" pitchFamily="18" charset="-78"/>
              </a:rPr>
              <a:t> - الاحتراف الرياضي المقنع وغير المقنع ) .</a:t>
            </a:r>
          </a:p>
          <a:p>
            <a:pPr algn="ctr"/>
            <a:endParaRPr lang="en-US" sz="1050" dirty="0"/>
          </a:p>
        </p:txBody>
      </p:sp>
    </p:spTree>
    <p:extLst>
      <p:ext uri="{BB962C8B-B14F-4D97-AF65-F5344CB8AC3E}">
        <p14:creationId xmlns:p14="http://schemas.microsoft.com/office/powerpoint/2010/main" val="5233996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838200"/>
            <a:ext cx="7924800" cy="5486400"/>
          </a:xfrm>
        </p:spPr>
        <p:txBody>
          <a:bodyPr>
            <a:normAutofit fontScale="47500" lnSpcReduction="20000"/>
          </a:bodyPr>
          <a:lstStyle/>
          <a:p>
            <a:pPr marL="0" indent="0" algn="justLow" rtl="1">
              <a:lnSpc>
                <a:spcPct val="170000"/>
              </a:lnSpc>
              <a:buNone/>
            </a:pPr>
            <a:r>
              <a:rPr lang="ar-EG" sz="3400" b="1" dirty="0">
                <a:solidFill>
                  <a:srgbClr val="C00000"/>
                </a:solidFill>
                <a:latin typeface="Simplified Arabic" panose="02020603050405020304" pitchFamily="18" charset="-78"/>
                <a:cs typeface="Simplified Arabic" panose="02020603050405020304" pitchFamily="18" charset="-78"/>
              </a:rPr>
              <a:t>مكافحة عنف وشغب المشاهدين للمنافسات الرياضية :</a:t>
            </a:r>
          </a:p>
          <a:p>
            <a:pPr marL="0" indent="0" algn="justLow" rtl="1">
              <a:lnSpc>
                <a:spcPct val="170000"/>
              </a:lnSpc>
              <a:buNone/>
            </a:pPr>
            <a:r>
              <a:rPr lang="ar-EG" sz="3400" dirty="0" smtClean="0">
                <a:latin typeface="Simplified Arabic" panose="02020603050405020304" pitchFamily="18" charset="-78"/>
                <a:cs typeface="Simplified Arabic" panose="02020603050405020304" pitchFamily="18" charset="-78"/>
              </a:rPr>
              <a:t>إن </a:t>
            </a:r>
            <a:r>
              <a:rPr lang="ar-EG" sz="3400" dirty="0">
                <a:latin typeface="Simplified Arabic" panose="02020603050405020304" pitchFamily="18" charset="-78"/>
                <a:cs typeface="Simplified Arabic" panose="02020603050405020304" pitchFamily="18" charset="-78"/>
              </a:rPr>
              <a:t>مكافحة المظاهر السلبية المرتبطة بالرياضة مثل العدوان والعنف والشغب تقع على كاهل العديد من الهيئات والمؤسسات واللجان الدولية والوطنية كما أن كل هيئة أو مؤسسة أو لجنة في المجال الرياضي الدولي أو الوطني تتحمل نصيبا من هذه المسئولية المشتركة . ومما لا شك فيه أن تحديد هذه المسئوليات يتيح المزيد من الفرص للحد من هذه الظواهر السلبية التي تشكل خطورة بالغة على الرياضة والرياضيين . </a:t>
            </a:r>
          </a:p>
          <a:p>
            <a:pPr marL="0" indent="0" algn="justLow" rtl="1">
              <a:lnSpc>
                <a:spcPct val="170000"/>
              </a:lnSpc>
              <a:buNone/>
            </a:pPr>
            <a:r>
              <a:rPr lang="ar-EG" sz="3400" dirty="0">
                <a:latin typeface="Simplified Arabic" panose="02020603050405020304" pitchFamily="18" charset="-78"/>
                <a:cs typeface="Simplified Arabic" panose="02020603050405020304" pitchFamily="18" charset="-78"/>
              </a:rPr>
              <a:t>ويبدو أن الحركة الرياضية دولية كانت أو وطنية قد أخذت في السنوات الأخيرة تنظر بعين الاعتبار للأخطار المحدقة بالرياضة كنتيجة لهذه المظاهر السلبية .</a:t>
            </a:r>
          </a:p>
          <a:p>
            <a:pPr marL="0" indent="0" algn="justLow" rtl="1">
              <a:lnSpc>
                <a:spcPct val="170000"/>
              </a:lnSpc>
              <a:buNone/>
            </a:pPr>
            <a:r>
              <a:rPr lang="ar-EG" sz="3400" dirty="0">
                <a:latin typeface="Simplified Arabic" panose="02020603050405020304" pitchFamily="18" charset="-78"/>
                <a:cs typeface="Simplified Arabic" panose="02020603050405020304" pitchFamily="18" charset="-78"/>
              </a:rPr>
              <a:t>فاللجنة </a:t>
            </a:r>
            <a:r>
              <a:rPr lang="ar-EG" sz="3400" dirty="0" err="1">
                <a:latin typeface="Simplified Arabic" panose="02020603050405020304" pitchFamily="18" charset="-78"/>
                <a:cs typeface="Simplified Arabic" panose="02020603050405020304" pitchFamily="18" charset="-78"/>
              </a:rPr>
              <a:t>الأولومبية</a:t>
            </a:r>
            <a:r>
              <a:rPr lang="ar-EG" sz="3400" dirty="0">
                <a:latin typeface="Simplified Arabic" panose="02020603050405020304" pitchFamily="18" charset="-78"/>
                <a:cs typeface="Simplified Arabic" panose="02020603050405020304" pitchFamily="18" charset="-78"/>
              </a:rPr>
              <a:t> الدولية والاتحادات الرياضية الدولية كانت ولا تزال تبذل قصارى جهدها من أجل جعل الرياضة بلا عنف وإعلاء الروح الرياضية التي يمكن اعتبارها جوهر الرياضة والشرط الأساسي لقيمتها التربوية وذلك بنشر القيم </a:t>
            </a:r>
            <a:r>
              <a:rPr lang="ar-EG" sz="3400" dirty="0" err="1">
                <a:latin typeface="Simplified Arabic" panose="02020603050405020304" pitchFamily="18" charset="-78"/>
                <a:cs typeface="Simplified Arabic" panose="02020603050405020304" pitchFamily="18" charset="-78"/>
              </a:rPr>
              <a:t>الأولومبية</a:t>
            </a:r>
            <a:r>
              <a:rPr lang="ar-EG" sz="3400" dirty="0">
                <a:latin typeface="Simplified Arabic" panose="02020603050405020304" pitchFamily="18" charset="-78"/>
                <a:cs typeface="Simplified Arabic" panose="02020603050405020304" pitchFamily="18" charset="-78"/>
              </a:rPr>
              <a:t> والرياضية التي تنص على تربية الشباب على مزيد من روح التفاهم والصداقة إسهاماً في بناء عالم أفضل وأكثر سلما وأمناً . وفي سبيل ذلك أنشأت اللجنة </a:t>
            </a:r>
            <a:r>
              <a:rPr lang="ar-EG" sz="3400" dirty="0" err="1">
                <a:latin typeface="Simplified Arabic" panose="02020603050405020304" pitchFamily="18" charset="-78"/>
                <a:cs typeface="Simplified Arabic" panose="02020603050405020304" pitchFamily="18" charset="-78"/>
              </a:rPr>
              <a:t>الأولومبية</a:t>
            </a:r>
            <a:r>
              <a:rPr lang="ar-EG" sz="3400" dirty="0">
                <a:latin typeface="Simplified Arabic" panose="02020603050405020304" pitchFamily="18" charset="-78"/>
                <a:cs typeface="Simplified Arabic" panose="02020603050405020304" pitchFamily="18" charset="-78"/>
              </a:rPr>
              <a:t> الدولية لجنة للروح الرياضية ونظمت عن طريق الأكاديمية </a:t>
            </a:r>
            <a:r>
              <a:rPr lang="ar-EG" sz="3400" dirty="0" err="1">
                <a:latin typeface="Simplified Arabic" panose="02020603050405020304" pitchFamily="18" charset="-78"/>
                <a:cs typeface="Simplified Arabic" panose="02020603050405020304" pitchFamily="18" charset="-78"/>
              </a:rPr>
              <a:t>الأولومبية</a:t>
            </a:r>
            <a:r>
              <a:rPr lang="ar-EG" sz="3400" dirty="0">
                <a:latin typeface="Simplified Arabic" panose="02020603050405020304" pitchFamily="18" charset="-78"/>
                <a:cs typeface="Simplified Arabic" panose="02020603050405020304" pitchFamily="18" charset="-78"/>
              </a:rPr>
              <a:t> الدولية العديد من الدراسات عن وسائل النهوض بالروح الرياضية ، وعن ضرورة وجود رياضة </a:t>
            </a:r>
            <a:r>
              <a:rPr lang="ar-EG" sz="3400" dirty="0" err="1">
                <a:latin typeface="Simplified Arabic" panose="02020603050405020304" pitchFamily="18" charset="-78"/>
                <a:cs typeface="Simplified Arabic" panose="02020603050405020304" pitchFamily="18" charset="-78"/>
              </a:rPr>
              <a:t>بلاعنف</a:t>
            </a:r>
            <a:r>
              <a:rPr lang="ar-EG" sz="3400" dirty="0">
                <a:latin typeface="Simplified Arabic" panose="02020603050405020304" pitchFamily="18" charset="-78"/>
                <a:cs typeface="Simplified Arabic" panose="02020603050405020304" pitchFamily="18" charset="-78"/>
              </a:rPr>
              <a:t> ، كما أنشأت جائزة للروح الرياضية واللعب النظيف تمنح سنوياً للأفراد أو الفرق أو المؤسسات على مستوى العالم . كما شجعت اللجان </a:t>
            </a:r>
            <a:r>
              <a:rPr lang="ar-EG" sz="3400" dirty="0" err="1">
                <a:latin typeface="Simplified Arabic" panose="02020603050405020304" pitchFamily="18" charset="-78"/>
                <a:cs typeface="Simplified Arabic" panose="02020603050405020304" pitchFamily="18" charset="-78"/>
              </a:rPr>
              <a:t>الأولومبية</a:t>
            </a:r>
            <a:r>
              <a:rPr lang="ar-EG" sz="3400" dirty="0">
                <a:latin typeface="Simplified Arabic" panose="02020603050405020304" pitchFamily="18" charset="-78"/>
                <a:cs typeface="Simplified Arabic" panose="02020603050405020304" pitchFamily="18" charset="-78"/>
              </a:rPr>
              <a:t> الوطنية على أن تسير على هذا النهج .</a:t>
            </a:r>
          </a:p>
        </p:txBody>
      </p:sp>
    </p:spTree>
    <p:extLst>
      <p:ext uri="{BB962C8B-B14F-4D97-AF65-F5344CB8AC3E}">
        <p14:creationId xmlns:p14="http://schemas.microsoft.com/office/powerpoint/2010/main" val="15740999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299</TotalTime>
  <Words>1671</Words>
  <Application>Microsoft Office PowerPoint</Application>
  <PresentationFormat>On-screen Show (4:3)</PresentationFormat>
  <Paragraphs>58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محاضرات فى علم نفس الجماعات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علم الاجتماع الرياضي - جماعى الفريق الرياضي</dc:title>
  <dc:creator>BS</dc:creator>
  <cp:lastModifiedBy>‏‏مستخدم Windows</cp:lastModifiedBy>
  <cp:revision>46</cp:revision>
  <dcterms:created xsi:type="dcterms:W3CDTF">2006-08-16T00:00:00Z</dcterms:created>
  <dcterms:modified xsi:type="dcterms:W3CDTF">2020-03-24T22:49:45Z</dcterms:modified>
</cp:coreProperties>
</file>