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7" r:id="rId3"/>
    <p:sldId id="256" r:id="rId4"/>
    <p:sldId id="269" r:id="rId5"/>
    <p:sldId id="270" r:id="rId6"/>
    <p:sldId id="271" r:id="rId7"/>
    <p:sldId id="272" r:id="rId8"/>
    <p:sldId id="273" r:id="rId9"/>
    <p:sldId id="274" r:id="rId10"/>
    <p:sldId id="275"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37BC-FCBD-40F2-ADDD-2A6339E1A5CD}"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CCB6BF1D-82D7-48CF-8239-11FC76A67F6B}">
      <dgm:prSet/>
      <dgm:spPr/>
      <dgm:t>
        <a:bodyPr/>
        <a:lstStyle/>
        <a:p>
          <a:pPr algn="ctr"/>
          <a:r>
            <a:rPr lang="ar-EG" b="1" dirty="0" smtClean="0"/>
            <a:t>مفهوم الجماعة الرياضية ( الفريق الرياضي ) : </a:t>
          </a:r>
          <a:endParaRPr lang="en-US" dirty="0"/>
        </a:p>
      </dgm:t>
    </dgm:pt>
    <dgm:pt modelId="{960F9697-7F86-492B-A32F-6EEB84A0453B}" type="parTrans" cxnId="{3FE465AE-5D46-48D0-BF5D-7B602C9DEA1C}">
      <dgm:prSet/>
      <dgm:spPr/>
      <dgm:t>
        <a:bodyPr/>
        <a:lstStyle/>
        <a:p>
          <a:endParaRPr lang="en-US"/>
        </a:p>
      </dgm:t>
    </dgm:pt>
    <dgm:pt modelId="{9B8A7208-9BF6-427F-A6B0-ABCBC56067A8}" type="sibTrans" cxnId="{3FE465AE-5D46-48D0-BF5D-7B602C9DEA1C}">
      <dgm:prSet/>
      <dgm:spPr/>
      <dgm:t>
        <a:bodyPr/>
        <a:lstStyle/>
        <a:p>
          <a:endParaRPr lang="en-US"/>
        </a:p>
      </dgm:t>
    </dgm:pt>
    <dgm:pt modelId="{49A943F7-B12D-4558-A33B-2527AB22E1DA}" type="pres">
      <dgm:prSet presAssocID="{0C9237BC-FCBD-40F2-ADDD-2A6339E1A5CD}" presName="linear" presStyleCnt="0">
        <dgm:presLayoutVars>
          <dgm:animLvl val="lvl"/>
          <dgm:resizeHandles val="exact"/>
        </dgm:presLayoutVars>
      </dgm:prSet>
      <dgm:spPr/>
      <dgm:t>
        <a:bodyPr/>
        <a:lstStyle/>
        <a:p>
          <a:pPr rtl="1"/>
          <a:endParaRPr lang="ar-EG"/>
        </a:p>
      </dgm:t>
    </dgm:pt>
    <dgm:pt modelId="{1CF4AB48-7C59-41D4-A0E4-0534A6A3C3EF}" type="pres">
      <dgm:prSet presAssocID="{CCB6BF1D-82D7-48CF-8239-11FC76A67F6B}" presName="parentText" presStyleLbl="node1" presStyleIdx="0" presStyleCnt="1">
        <dgm:presLayoutVars>
          <dgm:chMax val="0"/>
          <dgm:bulletEnabled val="1"/>
        </dgm:presLayoutVars>
      </dgm:prSet>
      <dgm:spPr/>
      <dgm:t>
        <a:bodyPr/>
        <a:lstStyle/>
        <a:p>
          <a:endParaRPr lang="en-US"/>
        </a:p>
      </dgm:t>
    </dgm:pt>
  </dgm:ptLst>
  <dgm:cxnLst>
    <dgm:cxn modelId="{1944A5FC-4015-4014-AD2D-7F2CB732909F}" type="presOf" srcId="{0C9237BC-FCBD-40F2-ADDD-2A6339E1A5CD}" destId="{49A943F7-B12D-4558-A33B-2527AB22E1DA}" srcOrd="0" destOrd="0" presId="urn:microsoft.com/office/officeart/2005/8/layout/vList2"/>
    <dgm:cxn modelId="{3FE465AE-5D46-48D0-BF5D-7B602C9DEA1C}" srcId="{0C9237BC-FCBD-40F2-ADDD-2A6339E1A5CD}" destId="{CCB6BF1D-82D7-48CF-8239-11FC76A67F6B}" srcOrd="0" destOrd="0" parTransId="{960F9697-7F86-492B-A32F-6EEB84A0453B}" sibTransId="{9B8A7208-9BF6-427F-A6B0-ABCBC56067A8}"/>
    <dgm:cxn modelId="{B41B8526-55C1-4B18-BF00-085BA3EB2BB7}" type="presOf" srcId="{CCB6BF1D-82D7-48CF-8239-11FC76A67F6B}" destId="{1CF4AB48-7C59-41D4-A0E4-0534A6A3C3EF}" srcOrd="0" destOrd="0" presId="urn:microsoft.com/office/officeart/2005/8/layout/vList2"/>
    <dgm:cxn modelId="{FCF757C2-F63C-4129-9F7C-2AB746C01117}" type="presParOf" srcId="{49A943F7-B12D-4558-A33B-2527AB22E1DA}" destId="{1CF4AB48-7C59-41D4-A0E4-0534A6A3C3E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F4AB48-7C59-41D4-A0E4-0534A6A3C3EF}">
      <dsp:nvSpPr>
        <dsp:cNvPr id="0" name=""/>
        <dsp:cNvSpPr/>
      </dsp:nvSpPr>
      <dsp:spPr>
        <a:xfrm>
          <a:off x="0" y="279297"/>
          <a:ext cx="7772400" cy="9114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ar-EG" sz="3800" b="1" kern="1200" dirty="0" smtClean="0"/>
            <a:t>مفهوم الجماعة الرياضية ( الفريق الرياضي ) : </a:t>
          </a:r>
          <a:endParaRPr lang="en-US" sz="3800" kern="1200" dirty="0"/>
        </a:p>
      </dsp:txBody>
      <dsp:txXfrm>
        <a:off x="44492" y="323789"/>
        <a:ext cx="7683416" cy="82244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97F98-B8BB-41CE-AFA5-B70AC102C8D5}" type="datetimeFigureOut">
              <a:rPr lang="en-US" smtClean="0"/>
              <a:t>3/23/2020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83C7A-50CD-4FA7-BA65-25A1547B6D38}" type="slidenum">
              <a:rPr lang="en-US" smtClean="0"/>
              <a:t>‹#›</a:t>
            </a:fld>
            <a:endParaRPr lang="en-US"/>
          </a:p>
        </p:txBody>
      </p:sp>
    </p:spTree>
    <p:extLst>
      <p:ext uri="{BB962C8B-B14F-4D97-AF65-F5344CB8AC3E}">
        <p14:creationId xmlns:p14="http://schemas.microsoft.com/office/powerpoint/2010/main" val="125779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rtl="1">
              <a:buNone/>
            </a:pPr>
            <a:r>
              <a:rPr lang="ar-EG" sz="4400" b="1" dirty="0" smtClean="0">
                <a:latin typeface="Traditional Arabic" pitchFamily="18" charset="-78"/>
                <a:cs typeface="Traditional Arabic" pitchFamily="18" charset="-78"/>
              </a:rPr>
              <a:t/>
            </a:r>
            <a:br>
              <a:rPr lang="ar-EG" sz="4400" b="1" dirty="0" smtClean="0">
                <a:latin typeface="Traditional Arabic" pitchFamily="18" charset="-78"/>
                <a:cs typeface="Traditional Arabic" pitchFamily="18" charset="-78"/>
              </a:rPr>
            </a:b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كلية التربية الرياضية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قسم العلوم التربوية والنفسية والاجتماعية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مادة / </a:t>
            </a:r>
            <a:r>
              <a:rPr lang="ar-EG" sz="4400" b="1" dirty="0" smtClean="0">
                <a:latin typeface="Arabic Typesetting" pitchFamily="66" charset="-78"/>
                <a:cs typeface="Arabic Typesetting" pitchFamily="66" charset="-78"/>
              </a:rPr>
              <a:t>علم </a:t>
            </a:r>
            <a:r>
              <a:rPr lang="ar-EG" sz="4400" b="1" dirty="0">
                <a:latin typeface="Arabic Typesetting" pitchFamily="66" charset="-78"/>
                <a:cs typeface="Arabic Typesetting" pitchFamily="66" charset="-78"/>
              </a:rPr>
              <a:t>نفس الجماعات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الفرقة الرابعة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عنوان المحاضرة / </a:t>
            </a:r>
            <a:r>
              <a:rPr lang="ar-EG" sz="4400" b="1" dirty="0" smtClean="0">
                <a:latin typeface="Arabic Typesetting" pitchFamily="66" charset="-78"/>
                <a:cs typeface="Arabic Typesetting" pitchFamily="66" charset="-78"/>
              </a:rPr>
              <a:t>الجماعة الرياضية ( الفريق)</a:t>
            </a: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err="1">
                <a:latin typeface="Arabic Typesetting" pitchFamily="66" charset="-78"/>
                <a:cs typeface="Arabic Typesetting" pitchFamily="66" charset="-78"/>
              </a:rPr>
              <a:t>أ.م.د</a:t>
            </a:r>
            <a:r>
              <a:rPr lang="ar-EG" sz="4400" b="1" dirty="0">
                <a:latin typeface="Arabic Typesetting" pitchFamily="66" charset="-78"/>
                <a:cs typeface="Arabic Typesetting" pitchFamily="66" charset="-78"/>
              </a:rPr>
              <a:t>/ </a:t>
            </a:r>
            <a:r>
              <a:rPr lang="ar-EG" sz="4400" b="1" dirty="0" err="1" smtClean="0">
                <a:latin typeface="Arabic Typesetting" pitchFamily="66" charset="-78"/>
                <a:cs typeface="Arabic Typesetting" pitchFamily="66" charset="-78"/>
              </a:rPr>
              <a:t>رامى</a:t>
            </a:r>
            <a:r>
              <a:rPr lang="ar-EG" sz="4400" b="1" smtClean="0">
                <a:latin typeface="Arabic Typesetting" pitchFamily="66" charset="-78"/>
                <a:cs typeface="Arabic Typesetting" pitchFamily="66" charset="-78"/>
              </a:rPr>
              <a:t> جاد</a:t>
            </a: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2020</a:t>
            </a:r>
            <a:endParaRPr lang="ar-E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17500"/>
            <a:ext cx="1524000" cy="1143000"/>
          </a:xfrm>
          <a:prstGeom prst="rect">
            <a:avLst/>
          </a:prstGeom>
        </p:spPr>
      </p:pic>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18143"/>
            <a:ext cx="1524000" cy="1447800"/>
          </a:xfrm>
        </p:spPr>
      </p:pic>
    </p:spTree>
    <p:extLst>
      <p:ext uri="{BB962C8B-B14F-4D97-AF65-F5344CB8AC3E}">
        <p14:creationId xmlns:p14="http://schemas.microsoft.com/office/powerpoint/2010/main" val="373300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5486400"/>
          </a:xfrm>
        </p:spPr>
        <p:txBody>
          <a:bodyPr>
            <a:normAutofit/>
          </a:bodyPr>
          <a:lstStyle/>
          <a:p>
            <a:pPr marL="0" indent="0" algn="justLow" rtl="1">
              <a:lnSpc>
                <a:spcPct val="160000"/>
              </a:lnSpc>
              <a:buNone/>
            </a:pPr>
            <a:r>
              <a:rPr lang="ar-EG" sz="1600" b="1" dirty="0">
                <a:solidFill>
                  <a:srgbClr val="C00000"/>
                </a:solidFill>
                <a:latin typeface="Simplified Arabic" panose="02020603050405020304" pitchFamily="18" charset="-78"/>
                <a:cs typeface="Simplified Arabic" panose="02020603050405020304" pitchFamily="18" charset="-78"/>
              </a:rPr>
              <a:t>مرحلة المقاومة أو الاعتراض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قد تحدث بعد بداية مرحلة بداية التشكيل أو التكوين مرحلة تحدث فيها محاولات للمقاومة أو الاعتراض وعدم الموافقة فيما يختص بجوانب العلاقات بين اللاعبين واعتماد بعضهم على البعض الآخر أو مقاومة بعض التوجيهات الإدارية أو الفنية من المسئولين عن الفريق الرياضي أو مقاومة عملية محاولة تحكم البعض في سلوك اللاعبين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وقد أشار « فرانسيس » و « </a:t>
            </a:r>
            <a:r>
              <a:rPr lang="ar-EG" sz="1600" dirty="0" err="1">
                <a:latin typeface="Simplified Arabic" panose="02020603050405020304" pitchFamily="18" charset="-78"/>
                <a:cs typeface="Simplified Arabic" panose="02020603050405020304" pitchFamily="18" charset="-78"/>
              </a:rPr>
              <a:t>يونج</a:t>
            </a:r>
            <a:r>
              <a:rPr lang="ar-EG" sz="1600" dirty="0">
                <a:latin typeface="Simplified Arabic" panose="02020603050405020304" pitchFamily="18" charset="-78"/>
                <a:cs typeface="Simplified Arabic" panose="02020603050405020304" pitchFamily="18" charset="-78"/>
              </a:rPr>
              <a:t> » ( ۱۹۹۲ ) إلى أنه يمكن أن نطلق على هذه المرحلة مصطلح مرحلة « الشجار التلاحمي </a:t>
            </a:r>
            <a:r>
              <a:rPr lang="en-US" sz="1600" dirty="0">
                <a:latin typeface="Simplified Arabic" panose="02020603050405020304" pitchFamily="18" charset="-78"/>
                <a:cs typeface="Simplified Arabic" panose="02020603050405020304" pitchFamily="18" charset="-78"/>
              </a:rPr>
              <a:t>Infighting </a:t>
            </a:r>
            <a:r>
              <a:rPr lang="ar-EG" sz="1600" dirty="0">
                <a:latin typeface="Simplified Arabic" panose="02020603050405020304" pitchFamily="18" charset="-78"/>
                <a:cs typeface="Simplified Arabic" panose="02020603050405020304" pitchFamily="18" charset="-78"/>
              </a:rPr>
              <a:t>والتي قد يظهر فيها الصراع بين الأفراد وقد يتخذ شكل الصراع المدني بين اللاعبين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ومن أمثلة ذلك حدوث احتكاكات بدنية بين اللاعبين وحدوث المزيد من العدوانية بينهم وخاصة بالنسبة للفرق الجماعية التي يتميز نشاطها بالاحتكاك البدني ككرة القدم مثلا لمحاولة كل لاعب إثبات </a:t>
            </a:r>
            <a:r>
              <a:rPr lang="ar-EG" sz="1600" dirty="0" err="1">
                <a:latin typeface="Simplified Arabic" panose="02020603050405020304" pitchFamily="18" charset="-78"/>
                <a:cs typeface="Simplified Arabic" panose="02020603050405020304" pitchFamily="18" charset="-78"/>
              </a:rPr>
              <a:t>جدراته</a:t>
            </a:r>
            <a:r>
              <a:rPr lang="ar-EG" sz="1600" dirty="0">
                <a:latin typeface="Simplified Arabic" panose="02020603050405020304" pitchFamily="18" charset="-78"/>
                <a:cs typeface="Simplified Arabic" panose="02020603050405020304" pitchFamily="18" charset="-78"/>
              </a:rPr>
              <a:t> أو السعي لكي يكون لاعبا أساسيًا وليس احتياطيا أو </a:t>
            </a:r>
            <a:r>
              <a:rPr lang="ar-EG" sz="1600" dirty="0" err="1">
                <a:latin typeface="Simplified Arabic" panose="02020603050405020304" pitchFamily="18" charset="-78"/>
                <a:cs typeface="Simplified Arabic" panose="02020603050405020304" pitchFamily="18" charset="-78"/>
              </a:rPr>
              <a:t>السعى</a:t>
            </a:r>
            <a:r>
              <a:rPr lang="ar-EG" sz="1600" dirty="0">
                <a:latin typeface="Simplified Arabic" panose="02020603050405020304" pitchFamily="18" charset="-78"/>
                <a:cs typeface="Simplified Arabic" panose="02020603050405020304" pitchFamily="18" charset="-78"/>
              </a:rPr>
              <a:t> لجذب انتباه المدرب وإظهار أنه لاعب يتميز باللعب الرجولي وبذل أقصى الجهد وقد يحدث ذلك بصورة واضحة في أثناء عمليات التدريب الرياضي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وهذه الظاهرة - الشجار </a:t>
            </a:r>
            <a:r>
              <a:rPr lang="ar-EG" sz="1600" dirty="0" err="1">
                <a:latin typeface="Simplified Arabic" panose="02020603050405020304" pitchFamily="18" charset="-78"/>
                <a:cs typeface="Simplified Arabic" panose="02020603050405020304" pitchFamily="18" charset="-78"/>
              </a:rPr>
              <a:t>التلاحمى</a:t>
            </a:r>
            <a:r>
              <a:rPr lang="ar-EG" sz="1600" dirty="0">
                <a:latin typeface="Simplified Arabic" panose="02020603050405020304" pitchFamily="18" charset="-78"/>
                <a:cs typeface="Simplified Arabic" panose="02020603050405020304" pitchFamily="18" charset="-78"/>
              </a:rPr>
              <a:t> يمكن للمربي </a:t>
            </a:r>
            <a:r>
              <a:rPr lang="ar-EG" sz="1600" dirty="0" err="1">
                <a:latin typeface="Simplified Arabic" panose="02020603050405020304" pitchFamily="18" charset="-78"/>
                <a:cs typeface="Simplified Arabic" panose="02020603050405020304" pitchFamily="18" charset="-78"/>
              </a:rPr>
              <a:t>الرياضى</a:t>
            </a:r>
            <a:r>
              <a:rPr lang="ar-EG" sz="1600" dirty="0">
                <a:latin typeface="Simplified Arabic" panose="02020603050405020304" pitchFamily="18" charset="-78"/>
                <a:cs typeface="Simplified Arabic" panose="02020603050405020304" pitchFamily="18" charset="-78"/>
              </a:rPr>
              <a:t> الإقلاع منها عندما يقوم بالانتهاء من تقييم نقاط القوة والضعف في كل لاعب وأن يحدد لكل منهم مستواه الموضوعي وتصنيفه في الفريق ومكانته بالنسبة للاعبين الآخرين ، وكذلك إظهار رفضه لمثل هذه الممارسات ومعاقبة من يرتكبها عامدًا متعمدًا .</a:t>
            </a:r>
          </a:p>
        </p:txBody>
      </p:sp>
    </p:spTree>
    <p:extLst>
      <p:ext uri="{BB962C8B-B14F-4D97-AF65-F5344CB8AC3E}">
        <p14:creationId xmlns:p14="http://schemas.microsoft.com/office/powerpoint/2010/main" val="3855464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05800" cy="5562600"/>
          </a:xfrm>
        </p:spPr>
        <p:txBody>
          <a:bodyPr>
            <a:noAutofit/>
          </a:bodyPr>
          <a:lstStyle/>
          <a:p>
            <a:pPr marL="0" indent="0" algn="justLow" rtl="1">
              <a:lnSpc>
                <a:spcPct val="180000"/>
              </a:lnSpc>
              <a:buNone/>
            </a:pPr>
            <a:r>
              <a:rPr lang="ar-EG" sz="1600" b="1" dirty="0">
                <a:solidFill>
                  <a:srgbClr val="C00000"/>
                </a:solidFill>
                <a:latin typeface="Simplified Arabic" panose="02020603050405020304" pitchFamily="18" charset="-78"/>
                <a:cs typeface="Simplified Arabic" panose="02020603050405020304" pitchFamily="18" charset="-78"/>
              </a:rPr>
              <a:t>مرحلة تحديد المعايير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 وهي المرحلة التي يمكن فيها التغلب على مقاومات أعضاء الفريق أو الصراعات بينهم لمحاولة إيجاد التماسك والتضامن والتفاعل بين أفراد الفريق الرياضي ، ويتم في هذه المرحلة تحديد دور كل فرد وتوزيع هذه الأدوار وتقبلها وكذلك تحديد معايير السلوك للأفراد وللفريق كمجموعة .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وتعتبر هذه المرحلة كمرحلة تنظيم للفريق والتي فيها يتحد الفريق معا ويسعى للتغلب على المقاومات المختلفة بين أفراده و التي يتضح فيها التعاون بينهم بصورة ملموسة ، كما يظهر على أفراد الفريق الرغبة المعلنة في العمل معا لإنجاز النجاح واكتساب الرضا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 ومرحلة تحديد المعايير هي نتاج احترام الجماعة للإسهامات الفردية لكل لاعب في الفريق بدلا من الصراع التنافسي بين الأفراد وبالتالي حدوث التعاون ومحاولة كل لاعب تحقيق أهداف الفريق بدلا من محاولته تحقيق أهدافه الشخصية .</a:t>
            </a:r>
          </a:p>
        </p:txBody>
      </p:sp>
    </p:spTree>
    <p:extLst>
      <p:ext uri="{BB962C8B-B14F-4D97-AF65-F5344CB8AC3E}">
        <p14:creationId xmlns:p14="http://schemas.microsoft.com/office/powerpoint/2010/main" val="572092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200150"/>
            <a:ext cx="7772400" cy="1470025"/>
          </a:xfrm>
        </p:spPr>
        <p:txBody>
          <a:bodyPr/>
          <a:lstStyle/>
          <a:p>
            <a:r>
              <a:rPr lang="ar-EG" dirty="0" smtClean="0">
                <a:solidFill>
                  <a:schemeClr val="accent2">
                    <a:lumMod val="75000"/>
                  </a:schemeClr>
                </a:solidFill>
                <a:cs typeface="SKR HEAD1" pitchFamily="2" charset="-78"/>
              </a:rPr>
              <a:t>محاضرات </a:t>
            </a:r>
            <a:r>
              <a:rPr lang="ar-EG" dirty="0" err="1" smtClean="0">
                <a:solidFill>
                  <a:schemeClr val="accent2">
                    <a:lumMod val="75000"/>
                  </a:schemeClr>
                </a:solidFill>
                <a:cs typeface="SKR HEAD1" pitchFamily="2" charset="-78"/>
              </a:rPr>
              <a:t>فى</a:t>
            </a:r>
            <a:r>
              <a:rPr lang="ar-EG" smtClean="0">
                <a:solidFill>
                  <a:schemeClr val="accent2">
                    <a:lumMod val="75000"/>
                  </a:schemeClr>
                </a:solidFill>
                <a:cs typeface="SKR HEAD1" pitchFamily="2" charset="-78"/>
              </a:rPr>
              <a:t> </a:t>
            </a:r>
            <a:r>
              <a:rPr lang="ar-EG" smtClean="0">
                <a:solidFill>
                  <a:schemeClr val="accent2">
                    <a:lumMod val="75000"/>
                  </a:schemeClr>
                </a:solidFill>
                <a:cs typeface="SKR HEAD1" pitchFamily="2" charset="-78"/>
              </a:rPr>
              <a:t>علم </a:t>
            </a:r>
            <a:r>
              <a:rPr lang="ar-EG" dirty="0">
                <a:solidFill>
                  <a:schemeClr val="accent2">
                    <a:lumMod val="75000"/>
                  </a:schemeClr>
                </a:solidFill>
                <a:cs typeface="SKR HEAD1" pitchFamily="2" charset="-78"/>
              </a:rPr>
              <a:t>نفس الجماعات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800" y="2929509"/>
            <a:ext cx="6908800" cy="28997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82075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898664758"/>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21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638800"/>
          </a:xfrm>
        </p:spPr>
        <p:txBody>
          <a:bodyPr>
            <a:normAutofit/>
          </a:bodyPr>
          <a:lstStyle/>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لكى يمكن فهم السلوك في الرياضة والنشاط الرياضي ينبغي أن نعرف المزيد من المعلومات عن طبيعة الجماعة الرياضية أو الفريق الرياضي حتى يمكن التعرف على الخصائص الأساسية المميزة للرياضة في بنائها التنظيمي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فالفرد الرياضي يتدرب ويتنافس في إطار نظام اجتماعي متسع على شكل تنظيم كالنادي أو الفريق الرياضي مثلاً ، وبالتالي فإن هذا البناء الاجتماعي له تأثير مباشر وغير مباشر على سلوك اللاعب وفاعلية أدائه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وفي ضوء ذلك فإن دراسة الفريق الرياضي تحتل أهمية واضحة في علم النفس الرياضي ، ومما لاشك فيه أن بحوث ودراسات علم الاجتماع وعلم النفس </a:t>
            </a:r>
            <a:r>
              <a:rPr lang="ar-EG" sz="1800" dirty="0" err="1">
                <a:latin typeface="Simplified Arabic" panose="02020603050405020304" pitchFamily="18" charset="-78"/>
                <a:cs typeface="Simplified Arabic" panose="02020603050405020304" pitchFamily="18" charset="-78"/>
              </a:rPr>
              <a:t>الإجتماعي</a:t>
            </a:r>
            <a:r>
              <a:rPr lang="ar-EG" sz="1800" dirty="0">
                <a:latin typeface="Simplified Arabic" panose="02020603050405020304" pitchFamily="18" charset="-78"/>
                <a:cs typeface="Simplified Arabic" panose="02020603050405020304" pitchFamily="18" charset="-78"/>
              </a:rPr>
              <a:t> قد أسهمت بقدر وافر في توجيه الباحثين في مجال علم النفس الرياضي لتطبيق نتائج هذه الدراسات وشجعتهم على تطوير وإضافة المزيد من الدراسات التخصصية التطبيقية المتعمقة والنابعة من المجال الرياضي لإثراء المعارف النفسية الاجتماعية في علم النفس الرياضي وبصفة خاصة فيما يرتبط بسيكولوجية الفريق الرياضي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وهناك العديد من التعاريف التي قدمها بعض الباحثين لتحديد معنى ومفهوم الجماعة </a:t>
            </a:r>
            <a:r>
              <a:rPr lang="en-US" sz="1800" dirty="0">
                <a:latin typeface="Simplified Arabic" panose="02020603050405020304" pitchFamily="18" charset="-78"/>
                <a:cs typeface="Simplified Arabic" panose="02020603050405020304" pitchFamily="18" charset="-78"/>
              </a:rPr>
              <a:t>Group ، </a:t>
            </a:r>
            <a:r>
              <a:rPr lang="ar-EG" sz="1800" dirty="0">
                <a:latin typeface="Simplified Arabic" panose="02020603050405020304" pitchFamily="18" charset="-78"/>
                <a:cs typeface="Simplified Arabic" panose="02020603050405020304" pitchFamily="18" charset="-78"/>
              </a:rPr>
              <a:t>والتي يمكن تطبيقها في مجال تعريف الفريق الرياضي من حيث إنه جماعة منظمة ودائمة . </a:t>
            </a:r>
          </a:p>
          <a:p>
            <a:pPr marL="0" indent="0" algn="justLow" rtl="1">
              <a:lnSpc>
                <a:spcPct val="150000"/>
              </a:lnSpc>
              <a:buNone/>
            </a:pPr>
            <a:endParaRPr lang="en-US"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11038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382000" cy="5059363"/>
          </a:xfrm>
        </p:spPr>
        <p:txBody>
          <a:bodyPr>
            <a:normAutofit fontScale="55000" lnSpcReduction="20000"/>
          </a:bodyPr>
          <a:lstStyle/>
          <a:p>
            <a:pPr marL="0" indent="0" algn="justLow" rtl="1">
              <a:lnSpc>
                <a:spcPct val="170000"/>
              </a:lnSpc>
              <a:buNone/>
            </a:pPr>
            <a:r>
              <a:rPr lang="ar-SA" dirty="0"/>
              <a:t>ومن بين هذه التعاريف ، التعريف الذي قدمه محمد علاوي ( ۱۹۹۲ ) حيث يعرف الفريق الرياضي بأنه : « فردين ( لاعبين ) أو أكثر يسلكون طبقا لمعايير مشتركة ، ولكل فرد (لاعب) في الفريق دور يؤديه ، مع تفاعل هذه الأدوار بعضها مع بعض للسعى لتحقيق هدف مشترك »</a:t>
            </a:r>
          </a:p>
          <a:p>
            <a:pPr marL="0" indent="0" algn="justLow" rtl="1">
              <a:lnSpc>
                <a:spcPct val="170000"/>
              </a:lnSpc>
              <a:buNone/>
            </a:pPr>
            <a:r>
              <a:rPr lang="ar-SA" dirty="0"/>
              <a:t>فكأن هذا التعريف يشترط لإطلاق مصطلح فريق رياضي على مجموعة من اللاعبين ما يلي : </a:t>
            </a:r>
          </a:p>
          <a:p>
            <a:pPr algn="justLow" rtl="1">
              <a:lnSpc>
                <a:spcPct val="170000"/>
              </a:lnSpc>
            </a:pPr>
            <a:r>
              <a:rPr lang="ar-EG" dirty="0" smtClean="0"/>
              <a:t> </a:t>
            </a:r>
            <a:r>
              <a:rPr lang="ar-SA" dirty="0" smtClean="0"/>
              <a:t>أن </a:t>
            </a:r>
            <a:r>
              <a:rPr lang="ar-SA" dirty="0"/>
              <a:t>يكون هناك أكثر من فرد واحد ، وعلى ذلك فإن الزوجي في ألعاب تنس الطاولة أو التنس أو الريشة الطائرة يمكن أن نطلق عليهم فريق رياضي .</a:t>
            </a:r>
          </a:p>
          <a:p>
            <a:pPr algn="justLow" rtl="1">
              <a:lnSpc>
                <a:spcPct val="170000"/>
              </a:lnSpc>
            </a:pPr>
            <a:r>
              <a:rPr lang="ar-SA" dirty="0" smtClean="0"/>
              <a:t>أن </a:t>
            </a:r>
            <a:r>
              <a:rPr lang="ar-SA" dirty="0"/>
              <a:t>تكون هناك معايير مشتركة واضحة ومعروفة لجميع اللاعبين بحيث تحكم سلوك الفريق الرياضي وأفراده .</a:t>
            </a:r>
          </a:p>
          <a:p>
            <a:pPr algn="justLow" rtl="1">
              <a:lnSpc>
                <a:spcPct val="170000"/>
              </a:lnSpc>
            </a:pPr>
            <a:r>
              <a:rPr lang="ar-SA" dirty="0" smtClean="0"/>
              <a:t>أن </a:t>
            </a:r>
            <a:r>
              <a:rPr lang="ar-SA" dirty="0"/>
              <a:t>يكون هناك دور محدد ومعروف و مقبول من كل لاعب عليه أن يؤديه .</a:t>
            </a:r>
          </a:p>
          <a:p>
            <a:pPr algn="justLow" rtl="1">
              <a:lnSpc>
                <a:spcPct val="170000"/>
              </a:lnSpc>
            </a:pPr>
            <a:r>
              <a:rPr lang="ar-SA" dirty="0" smtClean="0"/>
              <a:t>ألا </a:t>
            </a:r>
            <a:r>
              <a:rPr lang="ar-SA" dirty="0"/>
              <a:t>يكون هناك تعارض ما بين أدوار كل لاعب في الفريق ، بل يجب أن يكون هناك انسجام وتفاعل بين أدوار الزملاء الآخرين .</a:t>
            </a:r>
          </a:p>
          <a:p>
            <a:pPr algn="justLow" rtl="1">
              <a:lnSpc>
                <a:spcPct val="170000"/>
              </a:lnSpc>
            </a:pPr>
            <a:r>
              <a:rPr lang="ar-SA" dirty="0" smtClean="0"/>
              <a:t>أن </a:t>
            </a:r>
            <a:r>
              <a:rPr lang="ar-SA" dirty="0"/>
              <a:t>يكون هناك هدف واضح أو أهداف محددة يسعى الفريق الرياضي ككل إلى تحقيقها </a:t>
            </a:r>
          </a:p>
          <a:p>
            <a:pPr marL="0" indent="0" algn="justLow" rtl="1">
              <a:lnSpc>
                <a:spcPct val="170000"/>
              </a:lnSpc>
              <a:buNone/>
            </a:pPr>
            <a:endParaRPr lang="en-US" dirty="0"/>
          </a:p>
          <a:p>
            <a:endParaRPr lang="en-US" dirty="0"/>
          </a:p>
        </p:txBody>
      </p:sp>
    </p:spTree>
    <p:extLst>
      <p:ext uri="{BB962C8B-B14F-4D97-AF65-F5344CB8AC3E}">
        <p14:creationId xmlns:p14="http://schemas.microsoft.com/office/powerpoint/2010/main" val="328417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8" y="1600200"/>
            <a:ext cx="8915400" cy="5715000"/>
          </a:xfrm>
        </p:spPr>
        <p:txBody>
          <a:bodyPr>
            <a:normAutofit/>
          </a:bodyPr>
          <a:lstStyle/>
          <a:p>
            <a:pPr marL="0" indent="0" algn="r" rtl="1">
              <a:buNone/>
            </a:pPr>
            <a:r>
              <a:rPr lang="ar-EG" sz="1800" b="1" dirty="0"/>
              <a:t>كما أشار </a:t>
            </a:r>
            <a:r>
              <a:rPr lang="ar-EG" sz="1800" b="1" dirty="0" err="1" smtClean="0"/>
              <a:t>كارون</a:t>
            </a:r>
            <a:r>
              <a:rPr lang="ar-EG" sz="1800" b="1" dirty="0" smtClean="0"/>
              <a:t>( </a:t>
            </a:r>
            <a:r>
              <a:rPr lang="en-US" sz="1800" b="1" dirty="0"/>
              <a:t>Carron </a:t>
            </a:r>
            <a:r>
              <a:rPr lang="en-US" sz="1800" b="1" dirty="0" smtClean="0"/>
              <a:t>1989</a:t>
            </a:r>
            <a:r>
              <a:rPr lang="ar-EG" sz="1800" b="1" dirty="0"/>
              <a:t>م</a:t>
            </a:r>
            <a:r>
              <a:rPr lang="ar-EG" sz="1800" b="1" dirty="0" smtClean="0"/>
              <a:t>) :</a:t>
            </a:r>
          </a:p>
          <a:p>
            <a:pPr marL="0" indent="0" algn="r" rtl="1">
              <a:buNone/>
            </a:pPr>
            <a:r>
              <a:rPr lang="ar-EG" sz="1800" dirty="0" smtClean="0"/>
              <a:t> </a:t>
            </a:r>
            <a:r>
              <a:rPr lang="ar-EG" sz="1800" dirty="0"/>
              <a:t>إلى أنه لكي يمكن تعريف الفريق الرياضي فإنه </a:t>
            </a:r>
            <a:r>
              <a:rPr lang="ar-EG" sz="1800" dirty="0" err="1"/>
              <a:t>ينبغى</a:t>
            </a:r>
            <a:r>
              <a:rPr lang="ar-EG" sz="1800" dirty="0"/>
              <a:t> توافر العوامل التالية ( مع مراعاة الاختلاف في درجتها بصورة تتوقف على طبيعة النشاط </a:t>
            </a:r>
            <a:r>
              <a:rPr lang="ar-EG" sz="1800" dirty="0" err="1"/>
              <a:t>الرياضى</a:t>
            </a:r>
            <a:r>
              <a:rPr lang="ar-EG" sz="1800" dirty="0"/>
              <a:t> الممارس ) :</a:t>
            </a:r>
          </a:p>
          <a:p>
            <a:pPr marL="0" indent="0" algn="r" rtl="1">
              <a:buNone/>
            </a:pPr>
            <a:r>
              <a:rPr lang="ar-EG" sz="1800" dirty="0"/>
              <a:t> - </a:t>
            </a:r>
            <a:r>
              <a:rPr lang="ar-EG" sz="1800" dirty="0" smtClean="0"/>
              <a:t> وجود </a:t>
            </a:r>
            <a:r>
              <a:rPr lang="ar-EG" sz="1800" dirty="0"/>
              <a:t>هوية لجماعة الفريق الرياضي . </a:t>
            </a:r>
          </a:p>
          <a:p>
            <a:pPr marL="0" indent="0" algn="r" rtl="1">
              <a:buNone/>
            </a:pPr>
            <a:r>
              <a:rPr lang="ar-EG" sz="1800" dirty="0"/>
              <a:t>- إحساس بالمشاركة في الأهداف .</a:t>
            </a:r>
          </a:p>
          <a:p>
            <a:pPr marL="0" indent="0" algn="r" rtl="1">
              <a:buNone/>
            </a:pPr>
            <a:r>
              <a:rPr lang="ar-EG" sz="1800" dirty="0"/>
              <a:t> - نمط منظم للتفاعل بين أعضاء الفريق الرياضي .</a:t>
            </a:r>
          </a:p>
          <a:p>
            <a:pPr marL="0" indent="0" algn="r" rtl="1">
              <a:buNone/>
            </a:pPr>
            <a:r>
              <a:rPr lang="ar-EG" sz="1800" dirty="0"/>
              <a:t> - الاعتماد المتبادل </a:t>
            </a:r>
            <a:r>
              <a:rPr lang="en-US" sz="1800" dirty="0"/>
              <a:t>Interdependence </a:t>
            </a:r>
            <a:r>
              <a:rPr lang="ar-EG" sz="1800" dirty="0"/>
              <a:t>سواء على المستوى الشخصي أو على مستوى الأداء الرياضي .</a:t>
            </a:r>
          </a:p>
          <a:p>
            <a:pPr marL="0" indent="0" algn="r" rtl="1">
              <a:buNone/>
            </a:pPr>
            <a:r>
              <a:rPr lang="ar-EG" sz="1800" dirty="0"/>
              <a:t> - جاذبية العلاقات بين اللاعبين .</a:t>
            </a:r>
          </a:p>
          <a:p>
            <a:pPr marL="0" indent="0" algn="r" rtl="1">
              <a:buNone/>
            </a:pPr>
            <a:endParaRPr lang="en-US" sz="1800" dirty="0"/>
          </a:p>
        </p:txBody>
      </p:sp>
    </p:spTree>
    <p:extLst>
      <p:ext uri="{BB962C8B-B14F-4D97-AF65-F5344CB8AC3E}">
        <p14:creationId xmlns:p14="http://schemas.microsoft.com/office/powerpoint/2010/main" val="2336389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638800"/>
          </a:xfrm>
        </p:spPr>
        <p:txBody>
          <a:bodyPr>
            <a:normAutofit fontScale="70000" lnSpcReduction="20000"/>
          </a:bodyPr>
          <a:lstStyle/>
          <a:p>
            <a:pPr marL="0" indent="0" algn="justLow" rtl="1">
              <a:lnSpc>
                <a:spcPct val="150000"/>
              </a:lnSpc>
              <a:buNone/>
            </a:pPr>
            <a:r>
              <a:rPr lang="ar-EG" sz="1800" b="1" dirty="0">
                <a:solidFill>
                  <a:srgbClr val="C00000"/>
                </a:solidFill>
                <a:latin typeface="Simplified Arabic" panose="02020603050405020304" pitchFamily="18" charset="-78"/>
                <a:cs typeface="Simplified Arabic" panose="02020603050405020304" pitchFamily="18" charset="-78"/>
              </a:rPr>
              <a:t>بنيان الفريق الرياضي :</a:t>
            </a:r>
          </a:p>
          <a:p>
            <a:pPr marL="0" indent="0" algn="justLow" rtl="1">
              <a:lnSpc>
                <a:spcPct val="150000"/>
              </a:lnSpc>
              <a:buNone/>
            </a:pPr>
            <a:r>
              <a:rPr lang="ar-EG" sz="1800" b="1" dirty="0">
                <a:solidFill>
                  <a:srgbClr val="C00000"/>
                </a:solidFill>
                <a:latin typeface="Simplified Arabic" panose="02020603050405020304" pitchFamily="18" charset="-78"/>
                <a:cs typeface="Simplified Arabic" panose="02020603050405020304" pitchFamily="18" charset="-78"/>
              </a:rPr>
              <a:t> مفهوم بنيان الفريق الرياضي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في حالة تجميع اللاعبين ممّا لكي يصبحوا فريقا رياضيًا في نشاط رياضي معين فعندئذ يشار إلى هذه العملية بأنها محاولة تشكيل أو بنيان « فريق رياضي </a:t>
            </a:r>
            <a:r>
              <a:rPr lang="en-US" sz="1800" dirty="0">
                <a:latin typeface="Simplified Arabic" panose="02020603050405020304" pitchFamily="18" charset="-78"/>
                <a:cs typeface="Simplified Arabic" panose="02020603050405020304" pitchFamily="18" charset="-78"/>
              </a:rPr>
              <a:t>Sport team structure » </a:t>
            </a:r>
            <a:r>
              <a:rPr lang="ar-EG" sz="1800" dirty="0">
                <a:latin typeface="Simplified Arabic" panose="02020603050405020304" pitchFamily="18" charset="-78"/>
                <a:cs typeface="Simplified Arabic" panose="02020603050405020304" pitchFamily="18" charset="-78"/>
              </a:rPr>
              <a:t>وهذا التشكيل أو البنيان من الأهمية بمكان إذا كان لهؤلاء اللاعبين الرغبة في أن يصبحوا فريقا رياضيا متماسكا له فاعلية وإنتاجية جيدة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وقد أشار كل من ديفيد </a:t>
            </a:r>
            <a:r>
              <a:rPr lang="ar-EG" sz="1800" dirty="0" err="1">
                <a:latin typeface="Simplified Arabic" panose="02020603050405020304" pitchFamily="18" charset="-78"/>
                <a:cs typeface="Simplified Arabic" panose="02020603050405020304" pitchFamily="18" charset="-78"/>
              </a:rPr>
              <a:t>فرانسس</a:t>
            </a:r>
            <a:r>
              <a:rPr lang="ar-EG" sz="1800" dirty="0">
                <a:latin typeface="Simplified Arabic" panose="02020603050405020304" pitchFamily="18" charset="-78"/>
                <a:cs typeface="Simplified Arabic" panose="02020603050405020304" pitchFamily="18" charset="-78"/>
              </a:rPr>
              <a:t> </a:t>
            </a:r>
            <a:r>
              <a:rPr lang="en-US" sz="1800" dirty="0">
                <a:latin typeface="Simplified Arabic" panose="02020603050405020304" pitchFamily="18" charset="-78"/>
                <a:cs typeface="Simplified Arabic" panose="02020603050405020304" pitchFamily="18" charset="-78"/>
              </a:rPr>
              <a:t>Francis ، </a:t>
            </a:r>
            <a:r>
              <a:rPr lang="ar-EG" sz="1800" dirty="0">
                <a:latin typeface="Simplified Arabic" panose="02020603050405020304" pitchFamily="18" charset="-78"/>
                <a:cs typeface="Simplified Arabic" panose="02020603050405020304" pitchFamily="18" charset="-78"/>
              </a:rPr>
              <a:t>ودونالد </a:t>
            </a:r>
            <a:r>
              <a:rPr lang="ar-EG" sz="1800" dirty="0" err="1">
                <a:latin typeface="Simplified Arabic" panose="02020603050405020304" pitchFamily="18" charset="-78"/>
                <a:cs typeface="Simplified Arabic" panose="02020603050405020304" pitchFamily="18" charset="-78"/>
              </a:rPr>
              <a:t>يونج</a:t>
            </a:r>
            <a:r>
              <a:rPr lang="ar-EG" sz="1800" dirty="0">
                <a:latin typeface="Simplified Arabic" panose="02020603050405020304" pitchFamily="18" charset="-78"/>
                <a:cs typeface="Simplified Arabic" panose="02020603050405020304" pitchFamily="18" charset="-78"/>
              </a:rPr>
              <a:t> </a:t>
            </a:r>
            <a:r>
              <a:rPr lang="ar-EG" sz="1800" dirty="0" smtClean="0">
                <a:latin typeface="Simplified Arabic" panose="02020603050405020304" pitchFamily="18" charset="-78"/>
                <a:cs typeface="Simplified Arabic" panose="02020603050405020304" pitchFamily="18" charset="-78"/>
              </a:rPr>
              <a:t>(</a:t>
            </a:r>
            <a:r>
              <a:rPr lang="en-US" sz="1800" dirty="0" smtClean="0">
                <a:latin typeface="Simplified Arabic" panose="02020603050405020304" pitchFamily="18" charset="-78"/>
                <a:cs typeface="Simplified Arabic" panose="02020603050405020304" pitchFamily="18" charset="-78"/>
              </a:rPr>
              <a:t>Young 1992</a:t>
            </a:r>
            <a:r>
              <a:rPr lang="ar-EG" sz="1800" dirty="0">
                <a:latin typeface="Simplified Arabic" panose="02020603050405020304" pitchFamily="18" charset="-78"/>
                <a:cs typeface="Simplified Arabic" panose="02020603050405020304" pitchFamily="18" charset="-78"/>
              </a:rPr>
              <a:t>م) إلى أن الفريق الرياضي ليس عبارة عن مجموعة من اللاعبين يرتدون رداء موحدا ، بل إنه أبعد من ذلك ، فالفريق الرياضي هو مجموعة نشطة من الأفراد الذين التزموا بإنجاز أهداف معينة والذين يعملون معا بصورة متفاعلة ويستمتعون بذلك ويقدمون نتائج مرتفعة القيمة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كما أشار إلى أنه لكي يمكن بناء فريق رياضي على أسس علمية واضحة فإنه ينبغي أولا قيام أفراد الفريق الرياضي بالتعاون مع المدير الفني والمدير الإداري أو المسئول الرسمي المباشر عن الفريق الرياضي بتحديد الإجابات الواضحة عن التساؤلات التالية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ماهي الأهداف الأساسية من تشكيل هذا الفريق الرياضي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ما هي السياسات المحددة للفريق وكيفية تنظيمه ودور كل فرد من أفراده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ما هي سلطات ومسئوليات المشرفين أو المديرين أو المدربين في الفريق وبقية المساعدين ورئيس الفريق وكذلك بقية أفراد الفريق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لمن ينتمى الفريق ؟ ومن هم جمهور المشجعين له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كيف يمكن مواجهة المشكلات التي قد تعترض مسيرة الفريق ، وما هي أهم طرق الاتصال بين أفراد الفريق وبينهم وبين المسئولين عن الفريق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ما هي أهم الوسائل التي ينبغي استخدامها للوصول لأفضل أداء للفريق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ما هو العائد على الأفراد من وجودهم في الفريق الرياضي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ما هي السياسات واللوائح التي تحكم الثواب والعقاب في الفريق الرياضي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فإذا تمت الإجابة على الأسئلة السابقة وغيرها من الأسئلة الأخرى بكل وضوح وتفهم كل لاعب في الفريق الرياضي لهذه الإجابات فعندئذ يمكن أن يكون ذلك أساسا قويًا للبدء في بناء أو تشكيل فريق رياضي متماسك وفاعل .</a:t>
            </a:r>
          </a:p>
          <a:p>
            <a:endParaRPr lang="en-US" sz="3600" dirty="0"/>
          </a:p>
        </p:txBody>
      </p:sp>
    </p:spTree>
    <p:extLst>
      <p:ext uri="{BB962C8B-B14F-4D97-AF65-F5344CB8AC3E}">
        <p14:creationId xmlns:p14="http://schemas.microsoft.com/office/powerpoint/2010/main" val="3654985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838200"/>
            <a:ext cx="8839200" cy="5791200"/>
          </a:xfrm>
        </p:spPr>
        <p:txBody>
          <a:bodyPr>
            <a:normAutofit/>
          </a:bodyPr>
          <a:lstStyle/>
          <a:p>
            <a:pPr marL="0" indent="0" algn="justLow" rtl="1">
              <a:lnSpc>
                <a:spcPct val="170000"/>
              </a:lnSpc>
              <a:buNone/>
            </a:pPr>
            <a:r>
              <a:rPr lang="ar-SA" sz="1800" b="1" dirty="0">
                <a:solidFill>
                  <a:srgbClr val="C00000"/>
                </a:solidFill>
                <a:latin typeface="Simplified Arabic" panose="02020603050405020304" pitchFamily="18" charset="-78"/>
                <a:cs typeface="Simplified Arabic" panose="02020603050405020304" pitchFamily="18" charset="-78"/>
              </a:rPr>
              <a:t> مراحل بنيان الفريق الرياضي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أشار العديد من الباحثين في علم النفس الرياضي </a:t>
            </a:r>
            <a:r>
              <a:rPr lang="ar-SA" sz="1800" dirty="0" err="1">
                <a:latin typeface="Simplified Arabic" panose="02020603050405020304" pitchFamily="18" charset="-78"/>
                <a:cs typeface="Simplified Arabic" panose="02020603050405020304" pitchFamily="18" charset="-78"/>
              </a:rPr>
              <a:t>كارون</a:t>
            </a:r>
            <a:r>
              <a:rPr lang="ar-SA" sz="1800" dirty="0">
                <a:latin typeface="Simplified Arabic" panose="02020603050405020304" pitchFamily="18" charset="-78"/>
                <a:cs typeface="Simplified Arabic" panose="02020603050405020304" pitchFamily="18" charset="-78"/>
              </a:rPr>
              <a:t> </a:t>
            </a:r>
            <a:r>
              <a:rPr lang="en-US" sz="1800" dirty="0">
                <a:latin typeface="Simplified Arabic" panose="02020603050405020304" pitchFamily="18" charset="-78"/>
                <a:cs typeface="Simplified Arabic" panose="02020603050405020304" pitchFamily="18" charset="-78"/>
              </a:rPr>
              <a:t>Carron (1989</a:t>
            </a:r>
            <a:r>
              <a:rPr lang="ar-SA" sz="1800" dirty="0">
                <a:latin typeface="Simplified Arabic" panose="02020603050405020304" pitchFamily="18" charset="-78"/>
                <a:cs typeface="Simplified Arabic" panose="02020603050405020304" pitchFamily="18" charset="-78"/>
              </a:rPr>
              <a:t>م) ، انشل ) </a:t>
            </a:r>
            <a:r>
              <a:rPr lang="en-US" sz="1800" dirty="0" err="1">
                <a:latin typeface="Simplified Arabic" panose="02020603050405020304" pitchFamily="18" charset="-78"/>
                <a:cs typeface="Simplified Arabic" panose="02020603050405020304" pitchFamily="18" charset="-78"/>
              </a:rPr>
              <a:t>Anshel</a:t>
            </a:r>
            <a:r>
              <a:rPr lang="en-US" sz="1800" dirty="0">
                <a:latin typeface="Simplified Arabic" panose="02020603050405020304" pitchFamily="18" charset="-78"/>
                <a:cs typeface="Simplified Arabic" panose="02020603050405020304" pitchFamily="18" charset="-78"/>
              </a:rPr>
              <a:t> 1994</a:t>
            </a:r>
            <a:r>
              <a:rPr lang="ar-SA" sz="1800" dirty="0">
                <a:latin typeface="Simplified Arabic" panose="02020603050405020304" pitchFamily="18" charset="-78"/>
                <a:cs typeface="Simplified Arabic" panose="02020603050405020304" pitchFamily="18" charset="-78"/>
              </a:rPr>
              <a:t>م) ، </a:t>
            </a:r>
            <a:r>
              <a:rPr lang="ar-SA" sz="1800" dirty="0" err="1">
                <a:latin typeface="Simplified Arabic" panose="02020603050405020304" pitchFamily="18" charset="-78"/>
                <a:cs typeface="Simplified Arabic" panose="02020603050405020304" pitchFamily="18" charset="-78"/>
              </a:rPr>
              <a:t>واينبرج</a:t>
            </a:r>
            <a:r>
              <a:rPr lang="ar-SA" sz="1800" dirty="0">
                <a:latin typeface="Simplified Arabic" panose="02020603050405020304" pitchFamily="18" charset="-78"/>
                <a:cs typeface="Simplified Arabic" panose="02020603050405020304" pitchFamily="18" charset="-78"/>
              </a:rPr>
              <a:t> </a:t>
            </a:r>
            <a:r>
              <a:rPr lang="en-US" sz="1800" dirty="0">
                <a:latin typeface="Simplified Arabic" panose="02020603050405020304" pitchFamily="18" charset="-78"/>
                <a:cs typeface="Simplified Arabic" panose="02020603050405020304" pitchFamily="18" charset="-78"/>
              </a:rPr>
              <a:t>Weinberg ، </a:t>
            </a:r>
            <a:r>
              <a:rPr lang="ar-SA" sz="1800" dirty="0">
                <a:latin typeface="Simplified Arabic" panose="02020603050405020304" pitchFamily="18" charset="-78"/>
                <a:cs typeface="Simplified Arabic" panose="02020603050405020304" pitchFamily="18" charset="-78"/>
              </a:rPr>
              <a:t>جولد </a:t>
            </a:r>
            <a:r>
              <a:rPr lang="en-US" sz="1800" dirty="0">
                <a:latin typeface="Simplified Arabic" panose="02020603050405020304" pitchFamily="18" charset="-78"/>
                <a:cs typeface="Simplified Arabic" panose="02020603050405020304" pitchFamily="18" charset="-78"/>
              </a:rPr>
              <a:t>Gould (1995</a:t>
            </a:r>
            <a:r>
              <a:rPr lang="ar-SA" sz="1800" dirty="0">
                <a:latin typeface="Simplified Arabic" panose="02020603050405020304" pitchFamily="18" charset="-78"/>
                <a:cs typeface="Simplified Arabic" panose="02020603050405020304" pitchFamily="18" charset="-78"/>
              </a:rPr>
              <a:t>م) إلى أن عملية تشكيل أو بنيان الفريق الرياضي يمكن أن تمر في أربعة مراحل متدرجة: </a:t>
            </a:r>
          </a:p>
          <a:p>
            <a:pPr algn="r" rtl="1">
              <a:lnSpc>
                <a:spcPct val="170000"/>
              </a:lnSpc>
            </a:pPr>
            <a:r>
              <a:rPr lang="ar-SA" sz="1800" b="1" dirty="0" smtClean="0">
                <a:latin typeface="Simplified Arabic" panose="02020603050405020304" pitchFamily="18" charset="-78"/>
                <a:cs typeface="Simplified Arabic" panose="02020603050405020304" pitchFamily="18" charset="-78"/>
              </a:rPr>
              <a:t>مرحلة </a:t>
            </a:r>
            <a:r>
              <a:rPr lang="ar-SA" sz="1800" b="1" dirty="0">
                <a:latin typeface="Simplified Arabic" panose="02020603050405020304" pitchFamily="18" charset="-78"/>
                <a:cs typeface="Simplified Arabic" panose="02020603050405020304" pitchFamily="18" charset="-78"/>
              </a:rPr>
              <a:t>بداية التشكيل أو التكوين </a:t>
            </a:r>
            <a:r>
              <a:rPr lang="en-US" sz="1800" b="1" dirty="0">
                <a:latin typeface="Simplified Arabic" panose="02020603050405020304" pitchFamily="18" charset="-78"/>
                <a:cs typeface="Simplified Arabic" panose="02020603050405020304" pitchFamily="18" charset="-78"/>
              </a:rPr>
              <a:t>Forming </a:t>
            </a:r>
          </a:p>
          <a:p>
            <a:pPr algn="r" rtl="1">
              <a:lnSpc>
                <a:spcPct val="170000"/>
              </a:lnSpc>
            </a:pPr>
            <a:r>
              <a:rPr lang="ar-SA" sz="1800" b="1" dirty="0" smtClean="0">
                <a:latin typeface="Simplified Arabic" panose="02020603050405020304" pitchFamily="18" charset="-78"/>
                <a:cs typeface="Simplified Arabic" panose="02020603050405020304" pitchFamily="18" charset="-78"/>
              </a:rPr>
              <a:t>مرحلة </a:t>
            </a:r>
            <a:r>
              <a:rPr lang="ar-SA" sz="1800" b="1" dirty="0">
                <a:latin typeface="Simplified Arabic" panose="02020603050405020304" pitchFamily="18" charset="-78"/>
                <a:cs typeface="Simplified Arabic" panose="02020603050405020304" pitchFamily="18" charset="-78"/>
              </a:rPr>
              <a:t>المقاومة أو الاعتراض </a:t>
            </a:r>
            <a:r>
              <a:rPr lang="en-US" sz="1800" b="1" dirty="0">
                <a:latin typeface="Simplified Arabic" panose="02020603050405020304" pitchFamily="18" charset="-78"/>
                <a:cs typeface="Simplified Arabic" panose="02020603050405020304" pitchFamily="18" charset="-78"/>
              </a:rPr>
              <a:t>Storming </a:t>
            </a:r>
          </a:p>
          <a:p>
            <a:pPr algn="r" rtl="1">
              <a:lnSpc>
                <a:spcPct val="170000"/>
              </a:lnSpc>
            </a:pPr>
            <a:r>
              <a:rPr lang="ar-SA" sz="1800" b="1" dirty="0" smtClean="0">
                <a:latin typeface="Simplified Arabic" panose="02020603050405020304" pitchFamily="18" charset="-78"/>
                <a:cs typeface="Simplified Arabic" panose="02020603050405020304" pitchFamily="18" charset="-78"/>
              </a:rPr>
              <a:t>مرحلة </a:t>
            </a:r>
            <a:r>
              <a:rPr lang="ar-SA" sz="1800" b="1" dirty="0">
                <a:latin typeface="Simplified Arabic" panose="02020603050405020304" pitchFamily="18" charset="-78"/>
                <a:cs typeface="Simplified Arabic" panose="02020603050405020304" pitchFamily="18" charset="-78"/>
              </a:rPr>
              <a:t>تحديد المعايير </a:t>
            </a:r>
            <a:r>
              <a:rPr lang="en-US" sz="1800" b="1" dirty="0">
                <a:latin typeface="Simplified Arabic" panose="02020603050405020304" pitchFamily="18" charset="-78"/>
                <a:cs typeface="Simplified Arabic" panose="02020603050405020304" pitchFamily="18" charset="-78"/>
              </a:rPr>
              <a:t>Norming </a:t>
            </a:r>
          </a:p>
          <a:p>
            <a:pPr algn="r" rtl="1">
              <a:lnSpc>
                <a:spcPct val="170000"/>
              </a:lnSpc>
            </a:pPr>
            <a:r>
              <a:rPr lang="ar-SA" sz="1800" b="1" dirty="0" smtClean="0">
                <a:latin typeface="Simplified Arabic" panose="02020603050405020304" pitchFamily="18" charset="-78"/>
                <a:cs typeface="Simplified Arabic" panose="02020603050405020304" pitchFamily="18" charset="-78"/>
              </a:rPr>
              <a:t>مرحلة </a:t>
            </a:r>
            <a:r>
              <a:rPr lang="ar-SA" sz="1800" b="1" dirty="0">
                <a:latin typeface="Simplified Arabic" panose="02020603050405020304" pitchFamily="18" charset="-78"/>
                <a:cs typeface="Simplified Arabic" panose="02020603050405020304" pitchFamily="18" charset="-78"/>
              </a:rPr>
              <a:t>الأداء أو الإنجاز </a:t>
            </a:r>
            <a:r>
              <a:rPr lang="en-US" sz="1800" b="1" dirty="0">
                <a:latin typeface="Simplified Arabic" panose="02020603050405020304" pitchFamily="18" charset="-78"/>
                <a:cs typeface="Simplified Arabic" panose="02020603050405020304" pitchFamily="18" charset="-78"/>
              </a:rPr>
              <a:t>Performing</a:t>
            </a:r>
          </a:p>
          <a:p>
            <a:pPr algn="ctr"/>
            <a:endParaRPr lang="en-US" sz="1050" dirty="0"/>
          </a:p>
        </p:txBody>
      </p:sp>
    </p:spTree>
    <p:extLst>
      <p:ext uri="{BB962C8B-B14F-4D97-AF65-F5344CB8AC3E}">
        <p14:creationId xmlns:p14="http://schemas.microsoft.com/office/powerpoint/2010/main" val="523399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5867400"/>
          </a:xfrm>
        </p:spPr>
        <p:txBody>
          <a:bodyPr>
            <a:normAutofit fontScale="47500" lnSpcReduction="20000"/>
          </a:bodyPr>
          <a:lstStyle/>
          <a:p>
            <a:pPr marL="0" indent="0" algn="justLow" rtl="1">
              <a:lnSpc>
                <a:spcPct val="170000"/>
              </a:lnSpc>
              <a:buNone/>
            </a:pPr>
            <a:r>
              <a:rPr lang="ar-EG" sz="3400" b="1" dirty="0">
                <a:solidFill>
                  <a:srgbClr val="C00000"/>
                </a:solidFill>
                <a:latin typeface="Simplified Arabic" panose="02020603050405020304" pitchFamily="18" charset="-78"/>
                <a:cs typeface="Simplified Arabic" panose="02020603050405020304" pitchFamily="18" charset="-78"/>
              </a:rPr>
              <a:t>مرحلة بداية التشكيل أو التكوين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 وفي هذه المرحلة يبدأ تحديد الخطوط العريضة لسلوك العلاقات بين اللاعبين وعلاقات الاعتماد بين اللاعبين بعضهم ببعض وبينهم وبين أفراد الجهاز الإداري والفني للفريق وغيرهم من المسئولين المباشرين عن الفريق ، وكذلك البدء في محاولة تحديد معايير موحدة للفريق .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وتتأسس هذه المرحلة على محاولة إيجاد التآلف بين أفراد الفريق بعضهم بالبعض الآخر ، وفي هذه المرحلة يقوم كل فرد في الفريق بعقد مقارنة اجتماعية بينه وبين الآخرين في الفريق للتعرف على جوانب قوتهم وضعفهم ومحاسنهم وعيوبهم ومستوى مهاراتهم وقدراتهم .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كما يقوم كل فرد من أفراد الفريق في بداية تشكيل الفريق بسؤال نفسه : هل </a:t>
            </a:r>
            <a:r>
              <a:rPr lang="ar-EG" sz="3400" dirty="0" err="1">
                <a:latin typeface="Simplified Arabic" panose="02020603050405020304" pitchFamily="18" charset="-78"/>
                <a:cs typeface="Simplified Arabic" panose="02020603050405020304" pitchFamily="18" charset="-78"/>
              </a:rPr>
              <a:t>يمكننى</a:t>
            </a:r>
            <a:r>
              <a:rPr lang="ar-EG" sz="3400" dirty="0">
                <a:latin typeface="Simplified Arabic" panose="02020603050405020304" pitchFamily="18" charset="-78"/>
                <a:cs typeface="Simplified Arabic" panose="02020603050405020304" pitchFamily="18" charset="-78"/>
              </a:rPr>
              <a:t> حقيقة أن أنتمي لهذا الفريق ؟ وما هو دوري في الفريق ؟ وكيف لي أن أتعاون مع الآخرين . وقد ينتج عن عدم قدرة الفرد في الإجابة على مثل هذه التساؤلات السابقة شعور بالعزلة عن الفريق .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ومن بين التوجيهات التي يمكن تقديمها في هذا المجال للمسئولين عن الفريق الرياضي ضرورة استخدام مختلف الطرق والوسائل لمحاولة إيجاد التآلف بين أفراد الفريق في بداية عملية تشكيل بنيان الفريق عن طريق تنظيم بعض الجوانب الاجتماعية التي تساعد على تفهم الأفراد بعضهم البعض الآخر كالحفلات والرحلات والاجتماعات والمناقشات وغير ذلك من الأنشطة الاجتماعية وكذلك اشتراكهم في بعض الأنشطة التي تتسم بالمرح والسرور مثل أنشطة السباحة </a:t>
            </a:r>
            <a:r>
              <a:rPr lang="ar-EG" sz="3400" dirty="0" err="1">
                <a:latin typeface="Simplified Arabic" panose="02020603050405020304" pitchFamily="18" charset="-78"/>
                <a:cs typeface="Simplified Arabic" panose="02020603050405020304" pitchFamily="18" charset="-78"/>
              </a:rPr>
              <a:t>اللاعبي</a:t>
            </a:r>
            <a:r>
              <a:rPr lang="ar-EG" sz="3400" dirty="0">
                <a:latin typeface="Simplified Arabic" panose="02020603050405020304" pitchFamily="18" charset="-78"/>
                <a:cs typeface="Simplified Arabic" panose="02020603050405020304" pitchFamily="18" charset="-78"/>
              </a:rPr>
              <a:t> الفرق الرياضية الجماعية أو المشاركة في بعض الأنشطة الجذابة اللاعبين مثل مشاركة لاعبي الكرة الطائرة في تقسيمات لكرة القدم أو العكس أي مشاركة لاعبي كرة القدم في تقسيمات للكرة الطائرة ، وهو الأمر الذي قد يزيد الألفة بين اللاعبين </a:t>
            </a:r>
          </a:p>
        </p:txBody>
      </p:sp>
    </p:spTree>
    <p:extLst>
      <p:ext uri="{BB962C8B-B14F-4D97-AF65-F5344CB8AC3E}">
        <p14:creationId xmlns:p14="http://schemas.microsoft.com/office/powerpoint/2010/main" val="1574099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263</TotalTime>
  <Words>1416</Words>
  <Application>Microsoft Office PowerPoint</Application>
  <PresentationFormat>On-screen Show (4:3)</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محاضرات فى علم نفس الجماعات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الرياضي - جماعى الفريق الرياضي</dc:title>
  <dc:creator>BS</dc:creator>
  <cp:lastModifiedBy>‏‏مستخدم Windows</cp:lastModifiedBy>
  <cp:revision>38</cp:revision>
  <dcterms:created xsi:type="dcterms:W3CDTF">2006-08-16T00:00:00Z</dcterms:created>
  <dcterms:modified xsi:type="dcterms:W3CDTF">2020-03-22T23:11:05Z</dcterms:modified>
</cp:coreProperties>
</file>