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882" autoAdjust="0"/>
    <p:restoredTop sz="94660"/>
  </p:normalViewPr>
  <p:slideViewPr>
    <p:cSldViewPr>
      <p:cViewPr varScale="1">
        <p:scale>
          <a:sx n="63" d="100"/>
          <a:sy n="63" d="100"/>
        </p:scale>
        <p:origin x="-157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4196973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157901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89706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920585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4BD807-BDF7-49B7-B1AC-B8047A3DB393}" type="datetimeFigureOut">
              <a:rPr lang="ar-EG" smtClean="0"/>
              <a:t>04/08/1441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654478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198791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1D4BD807-BDF7-49B7-B1AC-B8047A3DB393}" type="datetimeFigureOut">
              <a:rPr lang="ar-EG" smtClean="0"/>
              <a:t>04/08/1441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07425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1D4BD807-BDF7-49B7-B1AC-B8047A3DB393}" type="datetimeFigureOut">
              <a:rPr lang="ar-EG" smtClean="0"/>
              <a:t>04/08/1441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34675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BD807-BDF7-49B7-B1AC-B8047A3DB393}" type="datetimeFigureOut">
              <a:rPr lang="ar-EG" smtClean="0"/>
              <a:t>04/08/1441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876745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2966587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BD807-BDF7-49B7-B1AC-B8047A3DB393}" type="datetimeFigureOut">
              <a:rPr lang="ar-EG" smtClean="0"/>
              <a:t>04/08/1441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C156865-9837-4AFC-8EB6-0E9BA660A3E7}" type="slidenum">
              <a:rPr lang="ar-EG" smtClean="0"/>
              <a:t>‹#›</a:t>
            </a:fld>
            <a:endParaRPr lang="ar-EG"/>
          </a:p>
        </p:txBody>
      </p:sp>
    </p:spTree>
    <p:extLst>
      <p:ext uri="{BB962C8B-B14F-4D97-AF65-F5344CB8AC3E}">
        <p14:creationId xmlns:p14="http://schemas.microsoft.com/office/powerpoint/2010/main" val="376118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4BD807-BDF7-49B7-B1AC-B8047A3DB393}" type="datetimeFigureOut">
              <a:rPr lang="ar-EG" smtClean="0"/>
              <a:t>04/08/1441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C156865-9837-4AFC-8EB6-0E9BA660A3E7}" type="slidenum">
              <a:rPr lang="ar-EG" smtClean="0"/>
              <a:t>‹#›</a:t>
            </a:fld>
            <a:endParaRPr lang="ar-EG"/>
          </a:p>
        </p:txBody>
      </p:sp>
    </p:spTree>
    <p:extLst>
      <p:ext uri="{BB962C8B-B14F-4D97-AF65-F5344CB8AC3E}">
        <p14:creationId xmlns:p14="http://schemas.microsoft.com/office/powerpoint/2010/main" val="2043603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3448"/>
            <a:ext cx="4547984" cy="1470025"/>
          </a:xfrm>
        </p:spPr>
        <p:txBody>
          <a:bodyPr>
            <a:noAutofit/>
          </a:bodyPr>
          <a:lstStyle/>
          <a:p>
            <a:r>
              <a:rPr lang="ar-EG" sz="2400" dirty="0" smtClean="0"/>
              <a:t>جامعة بنها</a:t>
            </a:r>
            <a:br>
              <a:rPr lang="ar-EG" sz="2400" dirty="0" smtClean="0"/>
            </a:br>
            <a:r>
              <a:rPr lang="ar-EG" sz="2400" dirty="0" smtClean="0"/>
              <a:t>كلية التربية الرياضية بنين</a:t>
            </a:r>
            <a:br>
              <a:rPr lang="ar-EG" sz="2400" dirty="0" smtClean="0"/>
            </a:br>
            <a:r>
              <a:rPr lang="ar-EG" sz="2400" dirty="0" smtClean="0"/>
              <a:t>قسم العلوم التربوية والنفسية والاجتماعية</a:t>
            </a:r>
            <a:endParaRPr lang="ar-EG" sz="2400" dirty="0"/>
          </a:p>
        </p:txBody>
      </p:sp>
      <p:sp>
        <p:nvSpPr>
          <p:cNvPr id="3" name="Subtitle 2"/>
          <p:cNvSpPr>
            <a:spLocks noGrp="1"/>
          </p:cNvSpPr>
          <p:nvPr>
            <p:ph type="subTitle" idx="1"/>
          </p:nvPr>
        </p:nvSpPr>
        <p:spPr>
          <a:xfrm>
            <a:off x="0" y="1484784"/>
            <a:ext cx="9144000" cy="5373216"/>
          </a:xfrm>
        </p:spPr>
        <p:txBody>
          <a:bodyPr>
            <a:noAutofit/>
          </a:bodyPr>
          <a:lstStyle/>
          <a:p>
            <a:r>
              <a:rPr lang="ar-EG" sz="3600" b="1" dirty="0" smtClean="0">
                <a:solidFill>
                  <a:schemeClr val="tx1"/>
                </a:solidFill>
                <a:latin typeface="Arabic Typesetting" pitchFamily="66" charset="-78"/>
                <a:cs typeface="Arabic Typesetting" pitchFamily="66" charset="-78"/>
              </a:rPr>
              <a:t>الاعداد النفسي </a:t>
            </a:r>
          </a:p>
          <a:p>
            <a:endParaRPr lang="ar-EG" sz="1200" b="1" dirty="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الفرقة الرابعة</a:t>
            </a:r>
          </a:p>
          <a:p>
            <a:endParaRPr lang="ar-EG" sz="1000" b="1" dirty="0" smtClean="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المحاضرة الرابعة</a:t>
            </a:r>
          </a:p>
          <a:p>
            <a:r>
              <a:rPr lang="ar-EG" sz="3600" b="1" dirty="0" smtClean="0">
                <a:solidFill>
                  <a:schemeClr val="tx1"/>
                </a:solidFill>
                <a:latin typeface="Arabic Typesetting" pitchFamily="66" charset="-78"/>
                <a:cs typeface="Arabic Typesetting" pitchFamily="66" charset="-78"/>
              </a:rPr>
              <a:t>الاسترخاء</a:t>
            </a:r>
          </a:p>
          <a:p>
            <a:endParaRPr lang="ar-EG" sz="600" b="1" dirty="0">
              <a:solidFill>
                <a:schemeClr val="tx1"/>
              </a:solidFill>
              <a:latin typeface="Arabic Typesetting" pitchFamily="66" charset="-78"/>
              <a:cs typeface="Arabic Typesetting" pitchFamily="66" charset="-78"/>
            </a:endParaRPr>
          </a:p>
          <a:p>
            <a:r>
              <a:rPr lang="ar-EG" sz="3600" b="1" dirty="0" smtClean="0">
                <a:solidFill>
                  <a:schemeClr val="tx1"/>
                </a:solidFill>
                <a:latin typeface="Arabic Typesetting" pitchFamily="66" charset="-78"/>
                <a:cs typeface="Arabic Typesetting" pitchFamily="66" charset="-78"/>
              </a:rPr>
              <a:t>أستاذ المادة </a:t>
            </a:r>
          </a:p>
          <a:p>
            <a:r>
              <a:rPr lang="ar-EG" sz="3600" b="1" dirty="0" smtClean="0">
                <a:solidFill>
                  <a:schemeClr val="tx1"/>
                </a:solidFill>
                <a:latin typeface="Arabic Typesetting" pitchFamily="66" charset="-78"/>
                <a:cs typeface="Arabic Typesetting" pitchFamily="66" charset="-78"/>
              </a:rPr>
              <a:t>أ.د/عاطف نمر خليفة           -                    أ.م.د/رامي جاد</a:t>
            </a:r>
          </a:p>
          <a:p>
            <a:endParaRPr lang="ar-EG" sz="600" b="1" dirty="0">
              <a:solidFill>
                <a:schemeClr val="tx1"/>
              </a:solidFill>
              <a:latin typeface="Arabic Typesetting" pitchFamily="66" charset="-78"/>
              <a:cs typeface="Arabic Typesetting" pitchFamily="66" charset="-78"/>
            </a:endParaRPr>
          </a:p>
          <a:p>
            <a:endParaRPr lang="ar-EG" sz="600" b="1" dirty="0" smtClean="0">
              <a:solidFill>
                <a:schemeClr val="tx1"/>
              </a:solidFill>
              <a:latin typeface="Arabic Typesetting" pitchFamily="66" charset="-78"/>
              <a:cs typeface="Arabic Typesetting" pitchFamily="66" charset="-78"/>
            </a:endParaRPr>
          </a:p>
          <a:p>
            <a:r>
              <a:rPr lang="ar-EG" sz="4000" b="1" dirty="0" smtClean="0">
                <a:solidFill>
                  <a:schemeClr val="tx1"/>
                </a:solidFill>
                <a:latin typeface="Arabic Typesetting" pitchFamily="66" charset="-78"/>
                <a:cs typeface="Arabic Typesetting" pitchFamily="66" charset="-78"/>
              </a:rPr>
              <a:t>تاريخ     -     -2020 </a:t>
            </a:r>
            <a:endParaRPr lang="ar-EG" sz="4000" b="1" dirty="0">
              <a:solidFill>
                <a:schemeClr val="tx1"/>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412026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marL="0" indent="0">
              <a:buNone/>
            </a:pPr>
            <a:r>
              <a:rPr lang="ar-EG" dirty="0" smtClean="0"/>
              <a:t>تعريف الاسترخاء:</a:t>
            </a:r>
          </a:p>
          <a:p>
            <a:pPr marL="0" indent="0">
              <a:buNone/>
            </a:pPr>
            <a:endParaRPr lang="ar-EG" dirty="0" smtClean="0"/>
          </a:p>
          <a:p>
            <a:pPr marL="0" indent="0">
              <a:buNone/>
            </a:pPr>
            <a:r>
              <a:rPr lang="ar-EG" dirty="0" smtClean="0"/>
              <a:t>نقيض التوتر (عدم الاستقرار ... الاضطراب الانفعالي ... القلق) الذي تصاحبه مظاهر لأبرز الضغوط التي تواجه الإنسان والتي يصاحبها زيادة في الأنشطة العضلية تتركز في الجبهة، الرقبة، المفاصل والركبتين، والعضلات الباسطة والظهر بل وحتى عضلات الأعضاء مما يضعف قدرة الشخص على التوافق والنشاط والتركيز، كالمعدة والقفص الصدري. وتنهار مقاومته على الاستمرار بنشاطاته اليومية حتى .</a:t>
            </a:r>
          </a:p>
          <a:p>
            <a:pPr marL="0" indent="0">
              <a:buNone/>
            </a:pPr>
            <a:endParaRPr lang="ar-EG" dirty="0" smtClean="0"/>
          </a:p>
          <a:p>
            <a:pPr marL="0" indent="0">
              <a:buNone/>
            </a:pPr>
            <a:r>
              <a:rPr lang="ar-EG" dirty="0" smtClean="0"/>
              <a:t>الاسترخاء : هو التوقف الكامل لكل الانقباضات والتقلصات العضلية المصاحبة للتوتر والاسترخاء يختلف عن الهدوء الظاهري أو حتى النوم، ، فكثيراً ما نجد شخصًا ما يرقد على سريره لساعات طويلة لكنه لا يكف عن إبداء عدم الاستقرار الحركي، والتقلب المستمر، والأفكار والصراعات النفسية .</a:t>
            </a:r>
          </a:p>
          <a:p>
            <a:pPr marL="0" indent="0">
              <a:buNone/>
            </a:pPr>
            <a:endParaRPr lang="ar-EG" dirty="0" smtClean="0"/>
          </a:p>
          <a:p>
            <a:pPr marL="0" indent="0">
              <a:buNone/>
            </a:pPr>
            <a:r>
              <a:rPr lang="ar-EG" dirty="0" smtClean="0"/>
              <a:t>ويعرف الاسترخاء بأنه ارتخاء العضلات وذلك يعني التوقف التام لكافة تلك الانقباضات العضلية فلا يكون للعضلة أي مقاومة للشد وتصبح ساكنة مسترخية.</a:t>
            </a:r>
            <a:endParaRPr lang="ar-EG" dirty="0"/>
          </a:p>
        </p:txBody>
      </p:sp>
    </p:spTree>
    <p:extLst>
      <p:ext uri="{BB962C8B-B14F-4D97-AF65-F5344CB8AC3E}">
        <p14:creationId xmlns:p14="http://schemas.microsoft.com/office/powerpoint/2010/main" val="648529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EG" dirty="0" smtClean="0"/>
              <a:t>تمارين الاسترخاء</a:t>
            </a:r>
          </a:p>
          <a:p>
            <a:pPr marL="0" indent="0">
              <a:buNone/>
            </a:pPr>
            <a:r>
              <a:rPr lang="ar-EG" dirty="0" smtClean="0"/>
              <a:t>تهدف تمارين الاسترخاء إلى اكتساب الإدراك الحسي، لأن المشاعر والأحاسيس أمور غامضة وغير مميزة إلا أنه بعد تنفيذ بعض هذه التمارين تصبح الاحاسيس أكثر وضوحا وتحديدا، وخاصة اذا كان التمرين مستمر، ويجب على الموقف العام للعقل وهو ينجز التمارين أن يكون متساهلا، دون أن يحاول الإسراع والاندفاع، ويجب ان تنجز التمارين على</a:t>
            </a:r>
          </a:p>
          <a:p>
            <a:pPr marL="0" indent="0">
              <a:buNone/>
            </a:pPr>
            <a:endParaRPr lang="ar-EG" dirty="0" smtClean="0"/>
          </a:p>
          <a:p>
            <a:pPr marL="0" indent="0">
              <a:buNone/>
            </a:pPr>
            <a:r>
              <a:rPr lang="ar-EG" dirty="0" smtClean="0"/>
              <a:t>نحو جسدي بسهولة، وأسلوب فاتر بطيء، بحيث يبقى العقل منتبها تماما.</a:t>
            </a:r>
            <a:endParaRPr lang="ar-EG" dirty="0"/>
          </a:p>
        </p:txBody>
      </p:sp>
    </p:spTree>
    <p:extLst>
      <p:ext uri="{BB962C8B-B14F-4D97-AF65-F5344CB8AC3E}">
        <p14:creationId xmlns:p14="http://schemas.microsoft.com/office/powerpoint/2010/main" val="264602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ar-EG" dirty="0" smtClean="0"/>
              <a:t>ملاحظات هامة حول تمارين الاسترخاء</a:t>
            </a:r>
          </a:p>
          <a:p>
            <a:pPr marL="0" indent="0">
              <a:buNone/>
            </a:pPr>
            <a:r>
              <a:rPr lang="ar-EG" dirty="0" smtClean="0"/>
              <a:t>التثاؤب: اضغط قليلا على مفصل الفك بشكل دائري بإصبعك ثم افتح فمك، وأترك فكك السفلي ينزل إلى أسفل ثم ابدأ بالتثاؤب أو ما يشبه التثاؤب.</a:t>
            </a:r>
          </a:p>
          <a:p>
            <a:pPr marL="0" indent="0">
              <a:buNone/>
            </a:pPr>
            <a:r>
              <a:rPr lang="ar-EG" dirty="0" smtClean="0"/>
              <a:t>استرخاء اللسان: أترك لسانك يلامس الجانب الخلفي للأسنان السفلية وأتركه وحده يسترخي.</a:t>
            </a:r>
          </a:p>
          <a:p>
            <a:pPr marL="0" indent="0">
              <a:buNone/>
            </a:pPr>
            <a:r>
              <a:rPr lang="ar-EG" dirty="0" smtClean="0"/>
              <a:t>الابتسام والتبسم: جرب ذلك عدة مرات.. ودع فتحتي الأنف تكبر وتأخذ هواء أكثر.</a:t>
            </a:r>
          </a:p>
          <a:p>
            <a:pPr marL="0" indent="0">
              <a:buNone/>
            </a:pPr>
            <a:r>
              <a:rPr lang="ar-EG" dirty="0" smtClean="0"/>
              <a:t>الأنف: سد أحد فتحتي الانف بإصبعك وتنفس من الفتحة الثانية بعمق، ثم الفتحة الاخرى لعدة مرات.. وهذا يجعل تنفسك عميقا.</a:t>
            </a:r>
          </a:p>
          <a:p>
            <a:pPr marL="0" indent="0">
              <a:buNone/>
            </a:pPr>
            <a:r>
              <a:rPr lang="ar-EG" dirty="0" smtClean="0"/>
              <a:t>الوجنتان: يمكنك تدليك وجنتيك بإصبعك وبحركة دائرية مقتربا من فتحة الأنف مع التنفس العميق.</a:t>
            </a:r>
          </a:p>
          <a:p>
            <a:pPr marL="0" indent="0">
              <a:buNone/>
            </a:pPr>
            <a:r>
              <a:rPr lang="ar-EG" dirty="0" smtClean="0"/>
              <a:t>العيون: أنظر إلى المدى البعيد عدة لحظات.. ثم إلى المدى لالقريب.. لعدة مرات. ثم أغمض عينيك وأنظر إلى أعلى ثم إلى أسفل ثم إلى الخلف.. وهذه الوضعية تريح العينين وتجعلها مستقرة مسترخية.</a:t>
            </a:r>
          </a:p>
          <a:p>
            <a:pPr marL="0" indent="0">
              <a:buNone/>
            </a:pPr>
            <a:endParaRPr lang="ar-EG" dirty="0"/>
          </a:p>
        </p:txBody>
      </p:sp>
    </p:spTree>
    <p:extLst>
      <p:ext uri="{BB962C8B-B14F-4D97-AF65-F5344CB8AC3E}">
        <p14:creationId xmlns:p14="http://schemas.microsoft.com/office/powerpoint/2010/main" val="1348308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EG" dirty="0" smtClean="0"/>
              <a:t>الحالات التي تستفيد من تمارين الاسترخاء:</a:t>
            </a:r>
          </a:p>
          <a:p>
            <a:pPr marL="0" indent="0">
              <a:buNone/>
            </a:pPr>
            <a:endParaRPr lang="ar-EG" dirty="0" smtClean="0"/>
          </a:p>
          <a:p>
            <a:pPr marL="0" indent="0">
              <a:buNone/>
            </a:pPr>
            <a:r>
              <a:rPr lang="ar-EG" dirty="0" smtClean="0"/>
              <a:t>يوجد عدد من الحالات التي تستفيد من مثل هذه التدريبات والجلسات.. ومنها حالات الشدة والضغط النفسي، وحالات القلق  والتوتر العام والمخاوف  والآلام العضلية المتنوعة</a:t>
            </a:r>
          </a:p>
          <a:p>
            <a:pPr marL="0" indent="0">
              <a:buNone/>
            </a:pPr>
            <a:endParaRPr lang="ar-EG" dirty="0" smtClean="0"/>
          </a:p>
          <a:p>
            <a:pPr marL="0" indent="0">
              <a:buNone/>
            </a:pPr>
            <a:r>
              <a:rPr lang="ar-EG" dirty="0" smtClean="0"/>
              <a:t>والحالات الوسواسية واضطرابات الوظيفة الجنسية وغيرها .</a:t>
            </a:r>
            <a:endParaRPr lang="ar-EG" dirty="0"/>
          </a:p>
        </p:txBody>
      </p:sp>
    </p:spTree>
    <p:extLst>
      <p:ext uri="{BB962C8B-B14F-4D97-AF65-F5344CB8AC3E}">
        <p14:creationId xmlns:p14="http://schemas.microsoft.com/office/powerpoint/2010/main" val="1167021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buNone/>
            </a:pPr>
            <a:r>
              <a:rPr lang="ar-EG" dirty="0" smtClean="0"/>
              <a:t>مراحل وإجراءات عملية الاسترخاء:</a:t>
            </a:r>
          </a:p>
          <a:p>
            <a:pPr marL="0" indent="0">
              <a:buNone/>
            </a:pPr>
            <a:endParaRPr lang="ar-EG" dirty="0" smtClean="0"/>
          </a:p>
          <a:p>
            <a:pPr marL="0" indent="0">
              <a:buNone/>
            </a:pPr>
            <a:r>
              <a:rPr lang="ar-EG" dirty="0" smtClean="0"/>
              <a:t>1- اختر غرفة هادئة مظلمة، أو شبه مظلمة وتأكد من هدوء المكان، وخلوه من المشتتات .</a:t>
            </a:r>
          </a:p>
          <a:p>
            <a:pPr marL="0" indent="0">
              <a:buNone/>
            </a:pPr>
            <a:endParaRPr lang="ar-EG" dirty="0" smtClean="0"/>
          </a:p>
          <a:p>
            <a:pPr marL="0" indent="0">
              <a:buNone/>
            </a:pPr>
            <a:r>
              <a:rPr lang="ar-EG" dirty="0" smtClean="0"/>
              <a:t>2-استلق في وضع مريح على أداة لا يوجد بها أجزاء نافرة أو ضاغطة على بعض أجزاء الجسم .</a:t>
            </a:r>
          </a:p>
          <a:p>
            <a:pPr marL="0" indent="0">
              <a:buNone/>
            </a:pPr>
            <a:endParaRPr lang="ar-EG" dirty="0" smtClean="0"/>
          </a:p>
          <a:p>
            <a:pPr marL="0" indent="0">
              <a:buNone/>
            </a:pPr>
            <a:r>
              <a:rPr lang="ar-EG" dirty="0" smtClean="0"/>
              <a:t>3-ليس بالضرورة أن تكون مستلقيًا، بل يمكن البدء وأنت جالس في وضع مريح .</a:t>
            </a:r>
          </a:p>
          <a:p>
            <a:pPr marL="0" indent="0">
              <a:buNone/>
            </a:pPr>
            <a:endParaRPr lang="ar-EG" dirty="0" smtClean="0"/>
          </a:p>
          <a:p>
            <a:pPr marL="0" indent="0">
              <a:buNone/>
            </a:pPr>
            <a:r>
              <a:rPr lang="ar-EG" dirty="0" smtClean="0"/>
              <a:t>4-في البداية ابدأ بتدريب عضو واحد، كما في الخطوات التالية</a:t>
            </a:r>
          </a:p>
          <a:p>
            <a:pPr marL="0" indent="0">
              <a:buNone/>
            </a:pPr>
            <a:endParaRPr lang="ar-EG" dirty="0" smtClean="0"/>
          </a:p>
          <a:p>
            <a:pPr marL="0" indent="0">
              <a:buNone/>
            </a:pPr>
            <a:r>
              <a:rPr lang="ar-EG" dirty="0" smtClean="0"/>
              <a:t>- أغلق راحة يدك اليمنى بإحكام</a:t>
            </a:r>
          </a:p>
          <a:p>
            <a:pPr marL="0" indent="0">
              <a:buNone/>
            </a:pPr>
            <a:endParaRPr lang="ar-EG" dirty="0" smtClean="0"/>
          </a:p>
          <a:p>
            <a:pPr marL="0" indent="0">
              <a:buNone/>
            </a:pPr>
            <a:r>
              <a:rPr lang="ar-EG" dirty="0" smtClean="0"/>
              <a:t>-لاحظ أن عضلات اليد ومقدمتها تنقبض وتتوتر وتشتد</a:t>
            </a:r>
          </a:p>
          <a:p>
            <a:pPr marL="0" indent="0">
              <a:buNone/>
            </a:pPr>
            <a:endParaRPr lang="ar-EG" dirty="0" smtClean="0"/>
          </a:p>
          <a:p>
            <a:pPr marL="0" indent="0">
              <a:buNone/>
            </a:pPr>
            <a:r>
              <a:rPr lang="ar-EG" dirty="0" smtClean="0"/>
              <a:t>-بعد ثوان معدودة، ابسط يدك وأرخها وضعها في مكان مريح</a:t>
            </a:r>
          </a:p>
          <a:p>
            <a:pPr marL="0" indent="0">
              <a:buNone/>
            </a:pPr>
            <a:endParaRPr lang="ar-EG" dirty="0" smtClean="0"/>
          </a:p>
          <a:p>
            <a:pPr marL="0" indent="0">
              <a:buNone/>
            </a:pPr>
            <a:r>
              <a:rPr lang="ar-EG" dirty="0" smtClean="0"/>
              <a:t>-لاحظ أن العضلات بدأت تسترخي وتثقل.</a:t>
            </a:r>
          </a:p>
          <a:p>
            <a:pPr marL="0" indent="0">
              <a:buNone/>
            </a:pPr>
            <a:r>
              <a:rPr lang="ar-EG" dirty="0" smtClean="0"/>
              <a:t>-</a:t>
            </a:r>
            <a:r>
              <a:rPr lang="ar-EG" dirty="0"/>
              <a:t> </a:t>
            </a:r>
            <a:r>
              <a:rPr lang="ar-EG" dirty="0" smtClean="0"/>
              <a:t>كرر التمرين لمرات .</a:t>
            </a:r>
          </a:p>
          <a:p>
            <a:pPr marL="0" indent="0">
              <a:buNone/>
            </a:pPr>
            <a:endParaRPr lang="ar-EG" dirty="0" smtClean="0"/>
          </a:p>
          <a:p>
            <a:pPr marL="0" indent="0">
              <a:buNone/>
            </a:pPr>
            <a:endParaRPr lang="ar-EG" dirty="0"/>
          </a:p>
        </p:txBody>
      </p:sp>
    </p:spTree>
    <p:extLst>
      <p:ext uri="{BB962C8B-B14F-4D97-AF65-F5344CB8AC3E}">
        <p14:creationId xmlns:p14="http://schemas.microsoft.com/office/powerpoint/2010/main" val="2129038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marL="0" indent="0">
              <a:buNone/>
            </a:pPr>
            <a:endParaRPr lang="ar-EG" dirty="0" smtClean="0"/>
          </a:p>
          <a:p>
            <a:pPr marL="0" indent="0">
              <a:buNone/>
            </a:pPr>
            <a:r>
              <a:rPr lang="ar-EG" dirty="0" smtClean="0"/>
              <a:t>5-بعدها انتقل تدريجيا بتفكيرك إلى بقية عضلات الجسم، الفك، العنق، الكتفين، الظهر، البطن . والساقين والقدمين . ركز على كل عضو على حدة (الشدة والإرخاء) مع التكرار المستمر لكل عضو حتى تصل إلى حالة الاسترخاء التام، لتنخفض أي تقلصات أو انقباضات في كل الأعضاء حاول أن يتخلل التدريب بين عضو وأخر فترة راحة من 10 إلى 15 ثانية .</a:t>
            </a:r>
          </a:p>
          <a:p>
            <a:pPr marL="0" indent="0">
              <a:buNone/>
            </a:pPr>
            <a:endParaRPr lang="ar-EG" dirty="0" smtClean="0"/>
          </a:p>
          <a:p>
            <a:pPr marL="0" indent="0">
              <a:buNone/>
            </a:pPr>
            <a:r>
              <a:rPr lang="ar-EG" dirty="0" smtClean="0"/>
              <a:t>6-تنفس أثناء التمرين بعمق، واملأ رئتيك بالهواء بهدوء وأخرجه بهدوء، فالتنفس العميق يساعد على تحقيق الاسترخاء .</a:t>
            </a:r>
          </a:p>
          <a:p>
            <a:pPr marL="0" indent="0">
              <a:buNone/>
            </a:pPr>
            <a:endParaRPr lang="ar-EG" dirty="0" smtClean="0"/>
          </a:p>
          <a:p>
            <a:pPr marL="0" indent="0">
              <a:buNone/>
            </a:pPr>
            <a:r>
              <a:rPr lang="ar-EG" dirty="0" smtClean="0"/>
              <a:t>7-من المهم في الاسترخاء، التركيز وتصفية العقل من أي تفكير سلبي حتى لا تشعر بالتوتر فتشتد أعصابك، وان لم تستطع فحاول تخيل صور المواقف الجميلة بحياتك .</a:t>
            </a:r>
          </a:p>
          <a:p>
            <a:pPr marL="0" indent="0">
              <a:buNone/>
            </a:pPr>
            <a:endParaRPr lang="ar-EG" dirty="0" smtClean="0"/>
          </a:p>
          <a:p>
            <a:pPr marL="0" indent="0">
              <a:buNone/>
            </a:pPr>
            <a:r>
              <a:rPr lang="ar-EG" dirty="0" smtClean="0"/>
              <a:t>8-في نهاية نصف ساعة ستجد انك قد استرخيت تمامًا، وستشعر بالفرق بين مرحلة الاسترخاءوالوضع المعتاد والفرق المحسوس سيشجعك على ممارسة الاسترخاء بشكل منتظم لمدة نصف ساعة ومع تكرار التجربة ستجد انك تحتاج إلى وقت اقل للقيام به .</a:t>
            </a:r>
          </a:p>
          <a:p>
            <a:pPr marL="0" indent="0">
              <a:buNone/>
            </a:pPr>
            <a:endParaRPr lang="ar-EG" dirty="0"/>
          </a:p>
        </p:txBody>
      </p:sp>
    </p:spTree>
    <p:extLst>
      <p:ext uri="{BB962C8B-B14F-4D97-AF65-F5344CB8AC3E}">
        <p14:creationId xmlns:p14="http://schemas.microsoft.com/office/powerpoint/2010/main" val="2818782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ar-EG" dirty="0" smtClean="0"/>
              <a:t>شروط الاسترخاء</a:t>
            </a:r>
          </a:p>
          <a:p>
            <a:pPr marL="0" indent="0">
              <a:buNone/>
            </a:pPr>
            <a:r>
              <a:rPr lang="ar-EG" dirty="0" smtClean="0"/>
              <a:t>- الصدق.</a:t>
            </a:r>
          </a:p>
          <a:p>
            <a:pPr marL="0" indent="0">
              <a:buNone/>
            </a:pPr>
            <a:endParaRPr lang="ar-EG" dirty="0" smtClean="0"/>
          </a:p>
          <a:p>
            <a:pPr marL="0" indent="0">
              <a:buNone/>
            </a:pPr>
            <a:r>
              <a:rPr lang="ar-EG" dirty="0" smtClean="0"/>
              <a:t>-البعد عن العنف.</a:t>
            </a:r>
          </a:p>
          <a:p>
            <a:pPr marL="0" indent="0">
              <a:buNone/>
            </a:pPr>
            <a:endParaRPr lang="ar-EG" dirty="0" smtClean="0"/>
          </a:p>
          <a:p>
            <a:pPr marL="0" indent="0">
              <a:buNone/>
            </a:pPr>
            <a:r>
              <a:rPr lang="ar-EG" dirty="0" smtClean="0"/>
              <a:t>- القدرة على سرد الحوادث كما هي، وهذا يتطلب عدم الخوف .</a:t>
            </a:r>
          </a:p>
          <a:p>
            <a:pPr marL="0" indent="0">
              <a:buNone/>
            </a:pPr>
            <a:endParaRPr lang="ar-EG" dirty="0" smtClean="0"/>
          </a:p>
          <a:p>
            <a:pPr marL="0" indent="0">
              <a:buNone/>
            </a:pPr>
            <a:r>
              <a:rPr lang="ar-EG" dirty="0" smtClean="0"/>
              <a:t>- نظافة الجسد الداخلية والخارجية.</a:t>
            </a:r>
          </a:p>
          <a:p>
            <a:pPr marL="0" indent="0">
              <a:buNone/>
            </a:pPr>
            <a:endParaRPr lang="ar-EG" dirty="0" smtClean="0"/>
          </a:p>
          <a:p>
            <a:pPr marL="0" indent="0">
              <a:buNone/>
            </a:pPr>
            <a:r>
              <a:rPr lang="ar-EG" dirty="0" smtClean="0"/>
              <a:t>- النظر للحياة بدون حزن وألم </a:t>
            </a:r>
            <a:endParaRPr lang="ar-EG" dirty="0"/>
          </a:p>
        </p:txBody>
      </p:sp>
    </p:spTree>
    <p:extLst>
      <p:ext uri="{BB962C8B-B14F-4D97-AF65-F5344CB8AC3E}">
        <p14:creationId xmlns:p14="http://schemas.microsoft.com/office/powerpoint/2010/main" val="3011599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marL="0" indent="0">
              <a:buNone/>
            </a:pPr>
            <a:r>
              <a:rPr lang="ar-EG" dirty="0" smtClean="0"/>
              <a:t>التوقيت المناسب للاسترخاء:</a:t>
            </a:r>
          </a:p>
          <a:p>
            <a:pPr marL="0" indent="0">
              <a:buNone/>
            </a:pPr>
            <a:endParaRPr lang="ar-EG" dirty="0" smtClean="0"/>
          </a:p>
          <a:p>
            <a:r>
              <a:rPr lang="ar-EG" dirty="0" smtClean="0"/>
              <a:t>كل فرد يقرر التوقيت الذي يناسبه بعد ضغط الحياة اليومية وضغوط العمل اليومي .</a:t>
            </a:r>
          </a:p>
          <a:p>
            <a:r>
              <a:rPr lang="ar-EG" dirty="0" smtClean="0"/>
              <a:t>ما هو الوقت الذي لا يجب الاسترخاء فيه: بعد تناول الطعام مباشرة.</a:t>
            </a:r>
          </a:p>
          <a:p>
            <a:r>
              <a:rPr lang="ar-EG" dirty="0" smtClean="0"/>
              <a:t>أما من يتناول أدوية وفي حالة علاج دوائي: يجب استشارة طبية قبل البدء في برنامج الاسترخاء. </a:t>
            </a:r>
          </a:p>
          <a:p>
            <a:pPr marL="0" indent="0">
              <a:buNone/>
            </a:pPr>
            <a:endParaRPr lang="ar-EG" dirty="0" smtClean="0"/>
          </a:p>
          <a:p>
            <a:pPr marL="0" indent="0">
              <a:buNone/>
            </a:pPr>
            <a:r>
              <a:rPr lang="ar-EG" dirty="0" smtClean="0"/>
              <a:t>أهم التغيرات التي تحدث نتيجة الاسترخاء:</a:t>
            </a:r>
          </a:p>
          <a:p>
            <a:pPr marL="0" indent="0">
              <a:buNone/>
            </a:pPr>
            <a:endParaRPr lang="ar-EG" dirty="0" smtClean="0"/>
          </a:p>
          <a:p>
            <a:pPr marL="0" indent="0">
              <a:buNone/>
            </a:pPr>
            <a:r>
              <a:rPr lang="ar-EG" dirty="0" smtClean="0"/>
              <a:t>- تقل عملية التحول الغذائي في الجسم.</a:t>
            </a:r>
          </a:p>
          <a:p>
            <a:pPr marL="0" indent="0">
              <a:buNone/>
            </a:pPr>
            <a:r>
              <a:rPr lang="ar-EG" dirty="0" smtClean="0"/>
              <a:t>- ينتظم معدل نبض القلب .</a:t>
            </a:r>
          </a:p>
          <a:p>
            <a:pPr marL="0" indent="0">
              <a:buNone/>
            </a:pPr>
            <a:r>
              <a:rPr lang="ar-EG" dirty="0" smtClean="0"/>
              <a:t>- ينتظم معدل التنفس.</a:t>
            </a:r>
          </a:p>
          <a:p>
            <a:pPr marL="0" indent="0">
              <a:buNone/>
            </a:pPr>
            <a:r>
              <a:rPr lang="ar-EG" dirty="0" smtClean="0"/>
              <a:t>- ينتظم استهلاك الجسم للأكسجين.</a:t>
            </a:r>
          </a:p>
          <a:p>
            <a:pPr marL="0" indent="0">
              <a:buNone/>
            </a:pPr>
            <a:r>
              <a:rPr lang="ar-EG" dirty="0" smtClean="0"/>
              <a:t>- يقل التوتر العضلي.</a:t>
            </a:r>
          </a:p>
          <a:p>
            <a:pPr marL="0" indent="0">
              <a:buNone/>
            </a:pPr>
            <a:r>
              <a:rPr lang="ar-EG" dirty="0" smtClean="0"/>
              <a:t>- تزيد مدة تجلط الدم</a:t>
            </a:r>
            <a:endParaRPr lang="ar-EG" dirty="0"/>
          </a:p>
        </p:txBody>
      </p:sp>
    </p:spTree>
    <p:extLst>
      <p:ext uri="{BB962C8B-B14F-4D97-AF65-F5344CB8AC3E}">
        <p14:creationId xmlns:p14="http://schemas.microsoft.com/office/powerpoint/2010/main" val="2896050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798</Words>
  <Application>Microsoft Office PowerPoint</Application>
  <PresentationFormat>On-screen Show (4:3)</PresentationFormat>
  <Paragraphs>86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جامعة بنها كلية التربية الرياضية بنين قسم العلوم التربوية والنفسية والاجتماعية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 كلية التربية الرياضية بنين قسم العلوم التربوية والنفسية والاجتماعية</dc:title>
  <dc:creator>الرفاعي</dc:creator>
  <cp:lastModifiedBy>الرفاعي</cp:lastModifiedBy>
  <cp:revision>12</cp:revision>
  <dcterms:created xsi:type="dcterms:W3CDTF">2020-03-28T13:45:01Z</dcterms:created>
  <dcterms:modified xsi:type="dcterms:W3CDTF">2020-03-28T15:15:11Z</dcterms:modified>
</cp:coreProperties>
</file>