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06" autoAdjust="0"/>
    <p:restoredTop sz="94660"/>
  </p:normalViewPr>
  <p:slideViewPr>
    <p:cSldViewPr>
      <p:cViewPr varScale="1">
        <p:scale>
          <a:sx n="63" d="100"/>
          <a:sy n="63"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419697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579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89706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92058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6544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9879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D4BD807-BDF7-49B7-B1AC-B8047A3DB393}"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07425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D4BD807-BDF7-49B7-B1AC-B8047A3DB393}"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3467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BD807-BDF7-49B7-B1AC-B8047A3DB393}"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87674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9665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76118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BD807-BDF7-49B7-B1AC-B8047A3DB393}" type="datetimeFigureOut">
              <a:rPr lang="ar-EG" smtClean="0"/>
              <a:t>04/08/1441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156865-9837-4AFC-8EB6-0E9BA660A3E7}" type="slidenum">
              <a:rPr lang="ar-EG" smtClean="0"/>
              <a:t>‹#›</a:t>
            </a:fld>
            <a:endParaRPr lang="ar-EG"/>
          </a:p>
        </p:txBody>
      </p:sp>
    </p:spTree>
    <p:extLst>
      <p:ext uri="{BB962C8B-B14F-4D97-AF65-F5344CB8AC3E}">
        <p14:creationId xmlns:p14="http://schemas.microsoft.com/office/powerpoint/2010/main" val="204360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448"/>
            <a:ext cx="4547984" cy="1470025"/>
          </a:xfrm>
        </p:spPr>
        <p:txBody>
          <a:bodyPr>
            <a:noAutofit/>
          </a:bodyPr>
          <a:lstStyle/>
          <a:p>
            <a:r>
              <a:rPr lang="ar-EG" sz="2400" dirty="0" smtClean="0"/>
              <a:t>جامعة بنها</a:t>
            </a:r>
            <a:br>
              <a:rPr lang="ar-EG" sz="2400" dirty="0" smtClean="0"/>
            </a:br>
            <a:r>
              <a:rPr lang="ar-EG" sz="2400" dirty="0" smtClean="0"/>
              <a:t>كلية التربية الرياضية بنين</a:t>
            </a:r>
            <a:br>
              <a:rPr lang="ar-EG" sz="2400" dirty="0" smtClean="0"/>
            </a:br>
            <a:r>
              <a:rPr lang="ar-EG" sz="2400" dirty="0" smtClean="0"/>
              <a:t>قسم العلوم التربوية والنفسية والاجتماعية</a:t>
            </a:r>
            <a:endParaRPr lang="ar-EG" sz="2400" dirty="0"/>
          </a:p>
        </p:txBody>
      </p:sp>
      <p:sp>
        <p:nvSpPr>
          <p:cNvPr id="3" name="Subtitle 2"/>
          <p:cNvSpPr>
            <a:spLocks noGrp="1"/>
          </p:cNvSpPr>
          <p:nvPr>
            <p:ph type="subTitle" idx="1"/>
          </p:nvPr>
        </p:nvSpPr>
        <p:spPr>
          <a:xfrm>
            <a:off x="0" y="1484784"/>
            <a:ext cx="9144000" cy="5373216"/>
          </a:xfrm>
        </p:spPr>
        <p:txBody>
          <a:bodyPr>
            <a:noAutofit/>
          </a:bodyPr>
          <a:lstStyle/>
          <a:p>
            <a:r>
              <a:rPr lang="ar-EG" sz="3600" b="1" dirty="0" smtClean="0">
                <a:solidFill>
                  <a:schemeClr val="tx1"/>
                </a:solidFill>
                <a:latin typeface="Arabic Typesetting" pitchFamily="66" charset="-78"/>
                <a:cs typeface="Arabic Typesetting" pitchFamily="66" charset="-78"/>
              </a:rPr>
              <a:t>الاعداد النفسي </a:t>
            </a:r>
          </a:p>
          <a:p>
            <a:endParaRPr lang="ar-EG" sz="12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الفرقة الرابعة</a:t>
            </a:r>
          </a:p>
          <a:p>
            <a:endParaRPr lang="ar-EG" sz="1000" b="1" dirty="0" smtClean="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المحاضرة الثالثة</a:t>
            </a:r>
          </a:p>
          <a:p>
            <a:r>
              <a:rPr lang="ar-EG" sz="3600" b="1" dirty="0" smtClean="0">
                <a:solidFill>
                  <a:schemeClr val="tx1"/>
                </a:solidFill>
                <a:latin typeface="Arabic Typesetting" pitchFamily="66" charset="-78"/>
                <a:cs typeface="Arabic Typesetting" pitchFamily="66" charset="-78"/>
              </a:rPr>
              <a:t>الاعداد النفسي</a:t>
            </a:r>
          </a:p>
          <a:p>
            <a:endParaRPr lang="ar-EG" sz="6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أستاذ المادة </a:t>
            </a:r>
          </a:p>
          <a:p>
            <a:r>
              <a:rPr lang="ar-EG" sz="3600" b="1" dirty="0" smtClean="0">
                <a:solidFill>
                  <a:schemeClr val="tx1"/>
                </a:solidFill>
                <a:latin typeface="Arabic Typesetting" pitchFamily="66" charset="-78"/>
                <a:cs typeface="Arabic Typesetting" pitchFamily="66" charset="-78"/>
              </a:rPr>
              <a:t>أ.د/عاطف نمر خليفة           -                    أ.م.د/رامي جاد</a:t>
            </a:r>
          </a:p>
          <a:p>
            <a:endParaRPr lang="ar-EG" sz="600" b="1" dirty="0">
              <a:solidFill>
                <a:schemeClr val="tx1"/>
              </a:solidFill>
              <a:latin typeface="Arabic Typesetting" pitchFamily="66" charset="-78"/>
              <a:cs typeface="Arabic Typesetting" pitchFamily="66" charset="-78"/>
            </a:endParaRPr>
          </a:p>
          <a:p>
            <a:endParaRPr lang="ar-EG" sz="600" b="1" dirty="0" smtClean="0">
              <a:solidFill>
                <a:schemeClr val="tx1"/>
              </a:solidFill>
              <a:latin typeface="Arabic Typesetting" pitchFamily="66" charset="-78"/>
              <a:cs typeface="Arabic Typesetting" pitchFamily="66" charset="-78"/>
            </a:endParaRPr>
          </a:p>
          <a:p>
            <a:r>
              <a:rPr lang="ar-EG" sz="4000" b="1" dirty="0" smtClean="0">
                <a:solidFill>
                  <a:schemeClr val="tx1"/>
                </a:solidFill>
                <a:latin typeface="Arabic Typesetting" pitchFamily="66" charset="-78"/>
                <a:cs typeface="Arabic Typesetting" pitchFamily="66" charset="-78"/>
              </a:rPr>
              <a:t>تاريخ     -     -2020 </a:t>
            </a:r>
            <a:endParaRPr lang="ar-EG"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12026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السلوك أثناء المباراة :</a:t>
            </a:r>
          </a:p>
          <a:p>
            <a:pPr marL="0" indent="0">
              <a:buNone/>
            </a:pPr>
            <a:endParaRPr lang="ar-EG" dirty="0" smtClean="0"/>
          </a:p>
          <a:p>
            <a:pPr marL="0" indent="0">
              <a:buNone/>
            </a:pPr>
            <a:r>
              <a:rPr lang="ar-EG" dirty="0" smtClean="0"/>
              <a:t>- عدم قدرة اللاعب على التحكم والسيطرة على حركاته مما يجعل أداؤه المهاري سيئاً .</a:t>
            </a:r>
          </a:p>
          <a:p>
            <a:pPr marL="0" indent="0">
              <a:buNone/>
            </a:pPr>
            <a:r>
              <a:rPr lang="ar-EG" dirty="0" smtClean="0"/>
              <a:t>- بذل جهد كبير في بداية المباراة والخطأ في توزيع المجهود على الزمن الذي تستغرقه المباراة .</a:t>
            </a:r>
          </a:p>
          <a:p>
            <a:pPr marL="0" indent="0">
              <a:buNone/>
            </a:pPr>
            <a:r>
              <a:rPr lang="ar-EG" dirty="0" smtClean="0"/>
              <a:t>- سرعة الاستجابة تكون غير صحيحة .</a:t>
            </a:r>
          </a:p>
          <a:p>
            <a:pPr marL="0" indent="0">
              <a:buNone/>
            </a:pPr>
            <a:r>
              <a:rPr lang="ar-EG" dirty="0" smtClean="0"/>
              <a:t>- استعداد ذهني غير سليم مما يؤثر في تنفيذ خطط اللعب أو واجبات المركز الذي يشغله .</a:t>
            </a:r>
          </a:p>
          <a:p>
            <a:pPr marL="0" indent="0">
              <a:buNone/>
            </a:pPr>
            <a:r>
              <a:rPr lang="ar-EG" dirty="0" smtClean="0"/>
              <a:t>- فقد الإحساس بالإيقاع السليم في الأداء .</a:t>
            </a:r>
          </a:p>
          <a:p>
            <a:pPr marL="0" indent="0">
              <a:buNone/>
            </a:pPr>
            <a:endParaRPr lang="ar-EG" dirty="0" smtClean="0"/>
          </a:p>
          <a:p>
            <a:pPr marL="0" indent="0">
              <a:buNone/>
            </a:pPr>
            <a:endParaRPr lang="ar-EG" dirty="0" smtClean="0"/>
          </a:p>
          <a:p>
            <a:pPr marL="0" indent="0">
              <a:buNone/>
            </a:pPr>
            <a:endParaRPr lang="ar-EG" dirty="0"/>
          </a:p>
        </p:txBody>
      </p:sp>
    </p:spTree>
    <p:extLst>
      <p:ext uri="{BB962C8B-B14F-4D97-AF65-F5344CB8AC3E}">
        <p14:creationId xmlns:p14="http://schemas.microsoft.com/office/powerpoint/2010/main" val="136378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buNone/>
            </a:pPr>
            <a:r>
              <a:rPr lang="ar-EG" sz="3800" b="1" dirty="0" smtClean="0"/>
              <a:t>3 – حالة عدم المبالاة بالبداية :</a:t>
            </a:r>
          </a:p>
          <a:p>
            <a:pPr marL="0" indent="0">
              <a:buNone/>
            </a:pPr>
            <a:endParaRPr lang="ar-EG" dirty="0" smtClean="0"/>
          </a:p>
          <a:p>
            <a:pPr marL="0" indent="0">
              <a:buNone/>
            </a:pPr>
            <a:r>
              <a:rPr lang="ar-EG" dirty="0" smtClean="0"/>
              <a:t>وتكون أعراضها النفسية كالآتي :</a:t>
            </a:r>
          </a:p>
          <a:p>
            <a:pPr marL="0" indent="0">
              <a:buNone/>
            </a:pPr>
            <a:r>
              <a:rPr lang="ar-EG" dirty="0" smtClean="0"/>
              <a:t>- انخفاض درجة التركيز والانتباه والتفكير .</a:t>
            </a:r>
          </a:p>
          <a:p>
            <a:pPr marL="0" indent="0">
              <a:buNone/>
            </a:pPr>
            <a:r>
              <a:rPr lang="ar-EG" dirty="0" smtClean="0"/>
              <a:t>- حالة مزاجية سيئة .</a:t>
            </a:r>
          </a:p>
          <a:p>
            <a:pPr marL="0" indent="0">
              <a:buNone/>
            </a:pPr>
            <a:r>
              <a:rPr lang="ar-EG" dirty="0" smtClean="0"/>
              <a:t>- هبوط السمات الإرادية للاعب كالعزيمة وعدم الميل للكفاح</a:t>
            </a:r>
          </a:p>
          <a:p>
            <a:pPr marL="0" indent="0">
              <a:buNone/>
            </a:pPr>
            <a:r>
              <a:rPr lang="ar-EG" dirty="0" smtClean="0"/>
              <a:t>- الإحساس بضعف الأداء .</a:t>
            </a:r>
          </a:p>
          <a:p>
            <a:pPr marL="0" indent="0">
              <a:buNone/>
            </a:pPr>
            <a:r>
              <a:rPr lang="ar-EG" dirty="0" smtClean="0"/>
              <a:t>- الرغبة في عدم اللعب ومحاولة التهرب من المباراة .</a:t>
            </a:r>
          </a:p>
          <a:p>
            <a:pPr marL="0" indent="0">
              <a:buNone/>
            </a:pPr>
            <a:endParaRPr lang="ar-EG" dirty="0" smtClean="0"/>
          </a:p>
          <a:p>
            <a:pPr marL="0" indent="0">
              <a:buNone/>
            </a:pPr>
            <a:r>
              <a:rPr lang="ar-EG" dirty="0" smtClean="0"/>
              <a:t>الأعراض الفسيولوجية :</a:t>
            </a:r>
          </a:p>
          <a:p>
            <a:pPr marL="0" indent="0">
              <a:buNone/>
            </a:pPr>
            <a:r>
              <a:rPr lang="ar-EG" dirty="0" smtClean="0"/>
              <a:t>- انخفاض درجة الاستثارة .</a:t>
            </a:r>
          </a:p>
          <a:p>
            <a:pPr marL="0" indent="0">
              <a:buNone/>
            </a:pPr>
            <a:r>
              <a:rPr lang="ar-EG" dirty="0" smtClean="0"/>
              <a:t>- الكسل .</a:t>
            </a:r>
          </a:p>
          <a:p>
            <a:pPr marL="0" indent="0">
              <a:buNone/>
            </a:pPr>
            <a:r>
              <a:rPr lang="ar-EG" dirty="0" smtClean="0"/>
              <a:t>- الميل للنوم .</a:t>
            </a:r>
          </a:p>
          <a:p>
            <a:pPr marL="0" indent="0">
              <a:buNone/>
            </a:pPr>
            <a:endParaRPr lang="ar-EG" dirty="0" smtClean="0"/>
          </a:p>
          <a:p>
            <a:pPr marL="0" indent="0">
              <a:buNone/>
            </a:pPr>
            <a:r>
              <a:rPr lang="ar-EG" dirty="0" smtClean="0"/>
              <a:t>السلوك أثناء المنافسة :</a:t>
            </a:r>
          </a:p>
          <a:p>
            <a:pPr marL="0" indent="0">
              <a:buNone/>
            </a:pPr>
            <a:r>
              <a:rPr lang="ar-EG" dirty="0" smtClean="0"/>
              <a:t>- فقد الميل للكفاح .</a:t>
            </a:r>
          </a:p>
          <a:p>
            <a:pPr marL="0" indent="0">
              <a:buNone/>
            </a:pPr>
            <a:r>
              <a:rPr lang="ar-EG" dirty="0" smtClean="0"/>
              <a:t>- هبوط النشاط الإرادي للفرد .</a:t>
            </a:r>
          </a:p>
          <a:p>
            <a:pPr marL="0" indent="0">
              <a:buNone/>
            </a:pPr>
            <a:r>
              <a:rPr lang="ar-EG" dirty="0" smtClean="0"/>
              <a:t>- عدم مقدرة الفرد على تعبئة كل قواه .</a:t>
            </a:r>
          </a:p>
          <a:p>
            <a:pPr marL="0" indent="0">
              <a:buNone/>
            </a:pPr>
            <a:r>
              <a:rPr lang="ar-EG" dirty="0" smtClean="0"/>
              <a:t>- انخفاض في المستوى الحركي .</a:t>
            </a:r>
          </a:p>
          <a:p>
            <a:pPr marL="0" indent="0">
              <a:buNone/>
            </a:pPr>
            <a:r>
              <a:rPr lang="ar-EG" dirty="0" smtClean="0"/>
              <a:t>- عدمك التمسك بالواجب الخططي .</a:t>
            </a:r>
          </a:p>
          <a:p>
            <a:pPr marL="0" indent="0">
              <a:buNone/>
            </a:pPr>
            <a:r>
              <a:rPr lang="ar-EG" dirty="0" smtClean="0"/>
              <a:t>- إفساد لعب الفريق .</a:t>
            </a:r>
            <a:endParaRPr lang="ar-EG" dirty="0"/>
          </a:p>
        </p:txBody>
      </p:sp>
    </p:spTree>
    <p:extLst>
      <p:ext uri="{BB962C8B-B14F-4D97-AF65-F5344CB8AC3E}">
        <p14:creationId xmlns:p14="http://schemas.microsoft.com/office/powerpoint/2010/main" val="222406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الإجراءات التي يجب على المدرب اتخاذها في حالتي حمى البداية وعدم المبالاة بالبداية :</a:t>
            </a:r>
          </a:p>
          <a:p>
            <a:pPr marL="0" indent="0">
              <a:buNone/>
            </a:pPr>
            <a:r>
              <a:rPr lang="ar-EG" dirty="0" smtClean="0"/>
              <a:t>أولا : يهتم المدرب بالإعداد النفسي طويل المدى خلال الأسبوع قبل المباراة .</a:t>
            </a:r>
          </a:p>
          <a:p>
            <a:pPr marL="0" indent="0">
              <a:buNone/>
            </a:pPr>
            <a:r>
              <a:rPr lang="ar-EG" dirty="0" smtClean="0"/>
              <a:t>ثانيا : محاولة وصول اللاعب إلى الاتزان النفسي والعصبي قبل المباراة وذلك بإجراء الآتي :</a:t>
            </a:r>
          </a:p>
          <a:p>
            <a:pPr marL="0" indent="0">
              <a:buNone/>
            </a:pPr>
            <a:r>
              <a:rPr lang="ar-EG" dirty="0" smtClean="0"/>
              <a:t>- يعمل المدرب على شغل تفكير اللاعبين في أمور مرحة</a:t>
            </a:r>
          </a:p>
          <a:p>
            <a:pPr marL="0" indent="0">
              <a:buNone/>
            </a:pPr>
            <a:r>
              <a:rPr lang="ar-EG" dirty="0" smtClean="0"/>
              <a:t>- التزام المدرب بالهدوء نحو المباراة وعدم المبالغة في قوة الخصم .</a:t>
            </a:r>
          </a:p>
          <a:p>
            <a:pPr marL="0" indent="0">
              <a:buNone/>
            </a:pPr>
            <a:r>
              <a:rPr lang="ar-EG" dirty="0" smtClean="0"/>
              <a:t>- ابتعاد المدرب عن الوعيد والتهديد خوفاً من الهزيمة .</a:t>
            </a:r>
          </a:p>
          <a:p>
            <a:pPr marL="0" indent="0">
              <a:buNone/>
            </a:pPr>
            <a:r>
              <a:rPr lang="ar-EG" dirty="0" smtClean="0"/>
              <a:t>- مناقشة خطط اللعب وواجبات اللاعبين باختصار وتركيز ثم التمني للاعبين بالتوفيق وحسن الأداء مع الحث على بذل المجهود .</a:t>
            </a:r>
          </a:p>
          <a:p>
            <a:pPr marL="0" indent="0">
              <a:buNone/>
            </a:pPr>
            <a:r>
              <a:rPr lang="ar-EG" dirty="0" smtClean="0"/>
              <a:t>- التدفئة القوية – بمعنى أن يقوم اللاعبون بتمرينات التسخين لمدة كافية ومناسبة تجعلهم يرغبون في اللعب ويشتاقون إليه ولا يهابون المباراة .</a:t>
            </a:r>
          </a:p>
          <a:p>
            <a:pPr marL="0" indent="0">
              <a:buNone/>
            </a:pPr>
            <a:r>
              <a:rPr lang="ar-EG" dirty="0" smtClean="0"/>
              <a:t>والتدفئة القوية لا يجب أن يخاف منها المدرب طالما أن اللاعب تدرب جيداً ، بل بالعكس لابد وأن يباشرها بحيث يستطيع أن يلاحظ أن التدفئة أوصلت اللاعبين إلى الاتزان النفسي المطلوب .</a:t>
            </a:r>
            <a:endParaRPr lang="ar-EG" dirty="0"/>
          </a:p>
        </p:txBody>
      </p:sp>
    </p:spTree>
    <p:extLst>
      <p:ext uri="{BB962C8B-B14F-4D97-AF65-F5344CB8AC3E}">
        <p14:creationId xmlns:p14="http://schemas.microsoft.com/office/powerpoint/2010/main" val="3321617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أهمية الإعداد النفسي :</a:t>
            </a:r>
          </a:p>
          <a:p>
            <a:pPr marL="0" indent="0">
              <a:buNone/>
            </a:pPr>
            <a:r>
              <a:rPr lang="ar-EG" dirty="0" smtClean="0"/>
              <a:t>لقد دلت التجارب والخبرات والتحليل الواعي لنتائج البطولات والمنافسات الرياضية على أن للإعداد النفسي أهمية بالغة على تحقيق الفوز مشاركاً في ذلك بقية الإعدادات الأخرى التي تهدف إليها عملية التدريب الرياضي ( بدني ، فني ، خططي ، ذهني ) ويجب أن يكون له مخطط طويل المدى يبدأ مع بداية تدريب الناشئين .</a:t>
            </a:r>
          </a:p>
          <a:p>
            <a:pPr marL="0" indent="0">
              <a:buNone/>
            </a:pPr>
            <a:endParaRPr lang="ar-EG" dirty="0" smtClean="0"/>
          </a:p>
          <a:p>
            <a:pPr marL="0" indent="0">
              <a:buNone/>
            </a:pPr>
            <a:r>
              <a:rPr lang="ar-EG" dirty="0" smtClean="0"/>
              <a:t>وينصب الإعداد النفسي على إظهار وتنمية الاتجاهات والدوافع الإيجابية التي تتأسـس على المعارف العلمية والقيم الخلقية لتكوين اقتناع صادق بالممارسة الرياضية حتى مستوى البطولة ، مع ضرورة تجسيد السمات الإرادية واستمرارية تنميتها وتحسينها والارتقاء بها </a:t>
            </a:r>
            <a:endParaRPr lang="ar-EG" dirty="0"/>
          </a:p>
        </p:txBody>
      </p:sp>
    </p:spTree>
    <p:extLst>
      <p:ext uri="{BB962C8B-B14F-4D97-AF65-F5344CB8AC3E}">
        <p14:creationId xmlns:p14="http://schemas.microsoft.com/office/powerpoint/2010/main" val="25710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EG" dirty="0" smtClean="0"/>
              <a:t>الإعــداد النفسي:</a:t>
            </a:r>
          </a:p>
          <a:p>
            <a:pPr marL="0" indent="0">
              <a:buNone/>
            </a:pPr>
            <a:endParaRPr lang="ar-EG" dirty="0" smtClean="0"/>
          </a:p>
          <a:p>
            <a:pPr marL="0" indent="0">
              <a:buNone/>
            </a:pPr>
            <a:r>
              <a:rPr lang="ar-EG" dirty="0" smtClean="0"/>
              <a:t>يحتل الإعداد النفسى دوراً هاماً فى منظومة الإعداد الشامل للرياضيين وبالرغم من ذلك فإن معظم المدربين لايهتمون بتنمية القدرات النفسية الكامنة للرياضيين، ولكن فى الآونة الأخيرة زاد تركيز واهتمام العلماء على دراسة الجانب النفسى، وعند تساوى القدرات البدنية والمهارية والخططية لطرفى المنافسة سواء فى الرياضات الفردية أو الجماعية.. فإن العوامل النفسية تحسم نتائج المنافسات فى أغلب الأحيان ولاينيب عنا فى هذا المقام أن نذكر قصة المصارع الأمريكي البطل "بروس بوم جارتنر" الفائز بالميدالية الذهبية فى وزن 130 لز جم فى المصارعة الحرة بدورة لوس أنجلوس 1984 والذى أثبتت الفحوص الطبية إصابته بمرض السرطان وبالرغم من ذلك تحقق له هذا النصر بفضل قوة إراداته الجبارة وتصميمه على تحقيق هدفه وإعتلاء منصة تتويج المركز الأول</a:t>
            </a:r>
          </a:p>
          <a:p>
            <a:pPr marL="0" indent="0">
              <a:buNone/>
            </a:pPr>
            <a:endParaRPr lang="ar-EG" dirty="0" smtClean="0"/>
          </a:p>
          <a:p>
            <a:pPr marL="0" indent="0">
              <a:buNone/>
            </a:pPr>
            <a:r>
              <a:rPr lang="ar-EG" dirty="0" smtClean="0"/>
              <a:t>ويجب أن يتكامل الإعداد النفسى مع الجوانب الأخرى للإعداد وتتفاعل معاً لتكوين نموذج لمستوى البطل الرياضي.</a:t>
            </a:r>
          </a:p>
          <a:p>
            <a:pPr marL="0" indent="0">
              <a:buNone/>
            </a:pPr>
            <a:endParaRPr lang="ar-EG" dirty="0" smtClean="0"/>
          </a:p>
          <a:p>
            <a:pPr marL="0" indent="0">
              <a:buNone/>
            </a:pPr>
            <a:r>
              <a:rPr lang="ar-EG" dirty="0" smtClean="0"/>
              <a:t>ويهتم الإعداد النفسى بتنمية القدرات النفسية والإرادية الكامنة للرياضيين لتحقيق الثبات النفسى أو الإنفعالى لديهم بهدف بذل أقصى جهد ممكن للفوز بالمنافسات وتنمية السمات الإرادية كالثقة بالنفس والشجاعة والجرأة والمثابرة والتصميم من الأغراض الأساسية للإعداد النفسى.</a:t>
            </a:r>
          </a:p>
          <a:p>
            <a:pPr marL="0" indent="0">
              <a:buNone/>
            </a:pPr>
            <a:r>
              <a:rPr lang="ar-EG" dirty="0" smtClean="0"/>
              <a:t>ويوجد ارتباط كبير بين الإعداد العقلي والإعداد النفسي وكلاهما يهتمان بتعبئة قوى وطاقات اللاعب العقلية والنفسية وتكوين اتجاهات إيجابية للمنافسات.</a:t>
            </a:r>
          </a:p>
          <a:p>
            <a:pPr marL="0" indent="0">
              <a:buNone/>
            </a:pPr>
            <a:r>
              <a:rPr lang="ar-EG" dirty="0" smtClean="0"/>
              <a:t>ويلعب البعد النفسى دوراً أساسياً عند انتقاء اللاعبين الجدد، حيث يرى بعض العلماء أن الرياضي الذى يتميز بقوة الإرادة والتصميم والحماس يستطيع أن يعوض بعض نواحى القصور فى الجانب البدنى أو المورفولوجى</a:t>
            </a:r>
            <a:endParaRPr lang="ar-EG" dirty="0"/>
          </a:p>
        </p:txBody>
      </p:sp>
    </p:spTree>
    <p:extLst>
      <p:ext uri="{BB962C8B-B14F-4D97-AF65-F5344CB8AC3E}">
        <p14:creationId xmlns:p14="http://schemas.microsoft.com/office/powerpoint/2010/main" val="2316110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الإعداد النفسي للاعب:</a:t>
            </a:r>
          </a:p>
          <a:p>
            <a:pPr marL="0" indent="0">
              <a:buNone/>
            </a:pPr>
            <a:endParaRPr lang="ar-EG" dirty="0" smtClean="0"/>
          </a:p>
          <a:p>
            <a:pPr marL="0" indent="0">
              <a:buNone/>
            </a:pPr>
            <a:r>
              <a:rPr lang="ar-EG" dirty="0" smtClean="0"/>
              <a:t>وهي تعني كل الإجراءات والواجبـات التي يضعها المدرب بهدف تثبيت الصفات الإرادية وتنمية القيم الخلقية لدى اللاعب .</a:t>
            </a:r>
          </a:p>
          <a:p>
            <a:pPr marL="0" indent="0">
              <a:buNone/>
            </a:pPr>
            <a:r>
              <a:rPr lang="ar-EG" dirty="0" smtClean="0"/>
              <a:t>فالإعداد النفسي للاعب يجب أن يخطط له المدرب أثناء الموسم كما يخطط تماماً للنواحي التعليمية .</a:t>
            </a:r>
          </a:p>
          <a:p>
            <a:pPr marL="0" indent="0">
              <a:buNone/>
            </a:pPr>
            <a:r>
              <a:rPr lang="ar-EG" dirty="0" smtClean="0"/>
              <a:t>وهناك عوامل كثيرة تؤثر في أداء اللاعب أثناء سير اللعب كالملعب ونوعية الأرض والجمهور والفريق المضاد … الخ ، لذلك أصبح من واجب المدرب أن يعمل على أن يعتاد اللاعب على هذه المؤثرات أثناء التدريب وإلا أصبح هناك فجوة بين الأداء خلال التدريب والأداء أثناء المباراة ، ومن هنا ترجع أهمية الإعداد النفسي للاعب بحيث يستطيع أن يتغلب على هذه المؤثرات حتى لا تكون معوقاً لأدائه أثناء المباراة .</a:t>
            </a:r>
            <a:endParaRPr lang="ar-EG" dirty="0"/>
          </a:p>
        </p:txBody>
      </p:sp>
    </p:spTree>
    <p:extLst>
      <p:ext uri="{BB962C8B-B14F-4D97-AF65-F5344CB8AC3E}">
        <p14:creationId xmlns:p14="http://schemas.microsoft.com/office/powerpoint/2010/main" val="2347439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والإعداد النفسي للاعب ينقسم إلى نوعين :</a:t>
            </a:r>
          </a:p>
          <a:p>
            <a:pPr marL="0" indent="0">
              <a:buNone/>
            </a:pPr>
            <a:r>
              <a:rPr lang="ar-EG" dirty="0" smtClean="0"/>
              <a:t>- الإعداد النفسي طويل الأجل للمباراة .</a:t>
            </a:r>
          </a:p>
          <a:p>
            <a:pPr marL="0" indent="0">
              <a:buNone/>
            </a:pPr>
            <a:r>
              <a:rPr lang="ar-EG" dirty="0" smtClean="0"/>
              <a:t>- الإعداد النفسي مباشرة ( قبل المباراة ) .</a:t>
            </a:r>
          </a:p>
          <a:p>
            <a:pPr marL="0" indent="0">
              <a:buNone/>
            </a:pPr>
            <a:r>
              <a:rPr lang="ar-EG" dirty="0" smtClean="0"/>
              <a:t>أولا : الإعداد النفسي طويل الأجل للمباراة</a:t>
            </a:r>
          </a:p>
          <a:p>
            <a:pPr marL="0" indent="0">
              <a:buNone/>
            </a:pPr>
            <a:r>
              <a:rPr lang="ar-EG" dirty="0" smtClean="0"/>
              <a:t>أهدافــه :</a:t>
            </a:r>
          </a:p>
          <a:p>
            <a:pPr marL="0" indent="0">
              <a:buNone/>
            </a:pPr>
            <a:r>
              <a:rPr lang="ar-EG" dirty="0" smtClean="0"/>
              <a:t>- تثبيت شخصية اللاعب من خلال السمات الإرادية والقيم الخلقية للاعب .</a:t>
            </a:r>
          </a:p>
          <a:p>
            <a:pPr marL="0" indent="0">
              <a:buNone/>
            </a:pPr>
            <a:r>
              <a:rPr lang="ar-EG" dirty="0" smtClean="0"/>
              <a:t>- تنمية الثقة بالنفس لدى اللاعب .</a:t>
            </a:r>
          </a:p>
          <a:p>
            <a:pPr marL="0" indent="0">
              <a:buNone/>
            </a:pPr>
            <a:r>
              <a:rPr lang="ar-EG" dirty="0" smtClean="0"/>
              <a:t>- التدريب للتعود على ظروف المباراة التي قد تحدث حتى لا يفاجأ اللاعب بها .</a:t>
            </a:r>
          </a:p>
          <a:p>
            <a:pPr marL="0" indent="0">
              <a:buNone/>
            </a:pPr>
            <a:r>
              <a:rPr lang="ar-EG" dirty="0" smtClean="0"/>
              <a:t>- التقوية العامة للأداء الرياضي من الناحية البدنية والفنية والخططية والذهنية .</a:t>
            </a:r>
            <a:endParaRPr lang="ar-EG" dirty="0"/>
          </a:p>
        </p:txBody>
      </p:sp>
    </p:spTree>
    <p:extLst>
      <p:ext uri="{BB962C8B-B14F-4D97-AF65-F5344CB8AC3E}">
        <p14:creationId xmlns:p14="http://schemas.microsoft.com/office/powerpoint/2010/main" val="323210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ar-EG" dirty="0" smtClean="0"/>
              <a:t>الإجراءات التي يجب أن يتخذها المدرب لتحقيق هذه الأهداف :</a:t>
            </a:r>
          </a:p>
          <a:p>
            <a:pPr marL="0" indent="0">
              <a:buNone/>
            </a:pPr>
            <a:endParaRPr lang="ar-EG" dirty="0" smtClean="0"/>
          </a:p>
          <a:p>
            <a:pPr marL="0" indent="0">
              <a:buNone/>
            </a:pPr>
            <a:r>
              <a:rPr lang="ar-EG" dirty="0" smtClean="0"/>
              <a:t>1 – العمل على تنمية شخصية اللاعب ، وذلك من خلال :</a:t>
            </a:r>
          </a:p>
          <a:p>
            <a:pPr marL="0" indent="0">
              <a:buNone/>
            </a:pPr>
            <a:r>
              <a:rPr lang="ar-EG" dirty="0" smtClean="0"/>
              <a:t>إعطاء تمرينات تعمل على تنمية السمات الإرادية كالمثابرة والعزيمة والكفاح … الخ والقيم الخلقية كالعمل على النصر والخلق الرياضي واحترام الحكم والمنافس ، لا يعني ذلك وجود تمرينات خاصة بالسمات الإرادية ولكن يعني هذا بأن تعطى تمرينات مهارية أو خططية معينة تنمي في اللاعب هذه الصفات مثلا :</a:t>
            </a:r>
          </a:p>
          <a:p>
            <a:pPr marL="0" indent="0">
              <a:buNone/>
            </a:pPr>
            <a:r>
              <a:rPr lang="ar-EG" dirty="0" smtClean="0"/>
              <a:t>تظهر الثقة بالنفس بوضوح في أداء اللاعـب أثناء المباراة فالأداء بالسرعة المثالية وعدم التسرع مع دقة الأداء المهاري والتصرف الخططي السـليم كلها مظهر من مظاهر الثقة في النفس .</a:t>
            </a:r>
          </a:p>
          <a:p>
            <a:pPr marL="0" indent="0">
              <a:buNone/>
            </a:pPr>
            <a:endParaRPr lang="ar-EG" dirty="0" smtClean="0"/>
          </a:p>
          <a:p>
            <a:pPr marL="0" indent="0">
              <a:buNone/>
            </a:pPr>
            <a:r>
              <a:rPr lang="ar-EG" dirty="0" smtClean="0"/>
              <a:t>2 – العمل على تنمية الثقة بالنفس للاعـب وذلك بإعداده ذهنيا وذلك :</a:t>
            </a:r>
          </a:p>
          <a:p>
            <a:pPr marL="0" indent="0">
              <a:buNone/>
            </a:pPr>
            <a:r>
              <a:rPr lang="ar-EG" dirty="0" smtClean="0"/>
              <a:t>- عن طريق تفهمه لدقائق في الأداء المهاري ومعرفته لأخطاء الأداء المهاري الذي يؤديها ومحاولته الذاتية في إصلاحها بطريقة سليمة ، خاصة في الألعاب الفردية وكذلك في المنازلات والألعاب الجماعية .</a:t>
            </a:r>
          </a:p>
          <a:p>
            <a:pPr marL="0" indent="0">
              <a:buNone/>
            </a:pPr>
            <a:r>
              <a:rPr lang="ar-EG" dirty="0" smtClean="0"/>
              <a:t>- إتقانه لخطط اللعب وتفاهمه مع زملائه .</a:t>
            </a:r>
          </a:p>
          <a:p>
            <a:pPr marL="0" indent="0">
              <a:buNone/>
            </a:pPr>
            <a:r>
              <a:rPr lang="ar-EG" dirty="0" smtClean="0"/>
              <a:t>كل هذه الأمور تبعث الثقة في نفس اللاعب وكلما ارتفع مستوى أدائه وتفهمه لواجباته كلما زادت ثقته بنفسه وقدرته على الأداء السليم أثناء المباراة .</a:t>
            </a:r>
          </a:p>
          <a:p>
            <a:pPr marL="0" indent="0">
              <a:buNone/>
            </a:pPr>
            <a:endParaRPr lang="ar-EG" dirty="0" smtClean="0"/>
          </a:p>
        </p:txBody>
      </p:sp>
    </p:spTree>
    <p:extLst>
      <p:ext uri="{BB962C8B-B14F-4D97-AF65-F5344CB8AC3E}">
        <p14:creationId xmlns:p14="http://schemas.microsoft.com/office/powerpoint/2010/main" val="327392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3- المعرفة والإدراك الكامل لظروف المباراة :</a:t>
            </a:r>
          </a:p>
          <a:p>
            <a:pPr marL="0" indent="0">
              <a:buNone/>
            </a:pPr>
            <a:r>
              <a:rPr lang="ar-EG" dirty="0" smtClean="0"/>
              <a:t>- الخصم : نوعيته – مقدرته المهارية – سرعته – مميزاته – عيوبه – تكوينه البدني ، وعلى المدرب أن يشرح للاعب شرحاً وافياً للطريقة التي سيلعب بها ضد هذا المنافس .</a:t>
            </a:r>
          </a:p>
          <a:p>
            <a:pPr marL="0" indent="0">
              <a:buNone/>
            </a:pPr>
            <a:r>
              <a:rPr lang="ar-EG" dirty="0" smtClean="0"/>
              <a:t>- الملعب : نوع الأرض – اتساع الملعب وطوله – شكل المدرجات .</a:t>
            </a:r>
          </a:p>
          <a:p>
            <a:pPr marL="0" indent="0">
              <a:buNone/>
            </a:pPr>
            <a:r>
              <a:rPr lang="ar-EG" dirty="0" smtClean="0"/>
              <a:t>- وقت المباراة .</a:t>
            </a:r>
          </a:p>
          <a:p>
            <a:pPr marL="0" indent="0">
              <a:buNone/>
            </a:pPr>
            <a:r>
              <a:rPr lang="ar-EG" dirty="0" smtClean="0"/>
              <a:t>- الجــو .</a:t>
            </a:r>
          </a:p>
          <a:p>
            <a:pPr marL="0" indent="0">
              <a:buNone/>
            </a:pPr>
            <a:r>
              <a:rPr lang="ar-EG" dirty="0" smtClean="0"/>
              <a:t>- الجمهور .</a:t>
            </a:r>
          </a:p>
          <a:p>
            <a:pPr marL="0" indent="0">
              <a:buNone/>
            </a:pPr>
            <a:r>
              <a:rPr lang="ar-EG" dirty="0" smtClean="0"/>
              <a:t>ويجب على المدرب أن يقوم بإعطاء اللاعب فكرة واضحة عن كل هذه العوامل ويرشد اللاعبين عما يجب عمله إزاء هذه العوامل حتى ينزل اللاعبون إلى الملعب وهم مدركون تمام الإدراك كيف يتغلبون على هذه العوامل الخارجية ، وهذا الفهم والإدراك يؤثر في اللاعبين نفسياً .</a:t>
            </a:r>
          </a:p>
          <a:p>
            <a:pPr marL="0" indent="0">
              <a:buNone/>
            </a:pPr>
            <a:r>
              <a:rPr lang="ar-EG" dirty="0" smtClean="0"/>
              <a:t>- خلق دوافع تربوية لدى اللاعبين تجعلهم يؤمنون بضرورة بذل الجهد والعرق في سبيل الفوز بالمباراة .</a:t>
            </a:r>
          </a:p>
          <a:p>
            <a:pPr marL="0" indent="0">
              <a:buNone/>
            </a:pPr>
            <a:r>
              <a:rPr lang="ar-EG" dirty="0" smtClean="0"/>
              <a:t>- وكثير من المدربين يلجأ إلى الدوافع المادية قبل المباريات الهامة للاعبين ليبذلوا أكبر جهد .</a:t>
            </a:r>
          </a:p>
          <a:p>
            <a:endParaRPr lang="ar-EG" dirty="0" smtClean="0"/>
          </a:p>
          <a:p>
            <a:endParaRPr lang="ar-EG" dirty="0"/>
          </a:p>
        </p:txBody>
      </p:sp>
    </p:spTree>
    <p:extLst>
      <p:ext uri="{BB962C8B-B14F-4D97-AF65-F5344CB8AC3E}">
        <p14:creationId xmlns:p14="http://schemas.microsoft.com/office/powerpoint/2010/main" val="297761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ثانيا : الإعداد النفسي المباشر</a:t>
            </a:r>
          </a:p>
          <a:p>
            <a:pPr marL="0" indent="0">
              <a:buNone/>
            </a:pPr>
            <a:r>
              <a:rPr lang="ar-EG" dirty="0" smtClean="0"/>
              <a:t>من أهم واجبات المدرب أن يهتم بالحالة النفسية للاعبين قبل المباراة مباشرة ، فإدراكه للحالة النفسية لكل لاعب في فريقه وقيامه باتخاذ الإجراءات الواجبة في محاولة تنظيم وتوجيه حالة اللاعبين النفسية قبل المباراة توجيهاً سليماً هو عامل هام في تحديد أداء اللاعب أثناء المنافسة ، كما أن لهذه اللحظات تأثير كبير في حسن أداء اللاعب خلال المباراة ، وكثيراً ما يخطئ المدرب لعدم الاهتمام بهذه اللحظات المثيرة للاعبين قبل بدء اللعب ، ويطلق على الحالة التي يمر بها اللاعب قبل اشتراكه الفعلي في المباراة " حالة ما قبل البداية " وهي ظاهرة إيجابية تعمل على سهولة انتقال اللاعب من حالة الراحة قبل المباراة إلى حالة النشاط البدني والذهني والمهاري خلال المباراة .</a:t>
            </a:r>
          </a:p>
          <a:p>
            <a:pPr marL="0" indent="0">
              <a:buNone/>
            </a:pPr>
            <a:endParaRPr lang="ar-EG" dirty="0"/>
          </a:p>
        </p:txBody>
      </p:sp>
    </p:spTree>
    <p:extLst>
      <p:ext uri="{BB962C8B-B14F-4D97-AF65-F5344CB8AC3E}">
        <p14:creationId xmlns:p14="http://schemas.microsoft.com/office/powerpoint/2010/main" val="1722481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ar-EG" dirty="0" smtClean="0"/>
              <a:t>ولقد أوضحت الملاحظات العلمية أن " حالة ما قبل البداية " يمكن أن تحدث على ثلاث أشكال وهي :</a:t>
            </a:r>
          </a:p>
          <a:p>
            <a:pPr marL="0" indent="0">
              <a:buNone/>
            </a:pPr>
            <a:endParaRPr lang="ar-EG" dirty="0" smtClean="0"/>
          </a:p>
          <a:p>
            <a:pPr marL="0" indent="0">
              <a:buNone/>
            </a:pPr>
            <a:r>
              <a:rPr lang="ar-EG" dirty="0" smtClean="0"/>
              <a:t>- حالة الاستعداد المثالي للمباراة .</a:t>
            </a:r>
          </a:p>
          <a:p>
            <a:pPr marL="0" indent="0">
              <a:buNone/>
            </a:pPr>
            <a:r>
              <a:rPr lang="ar-EG" dirty="0" smtClean="0"/>
              <a:t>- حالة حمى البداية .</a:t>
            </a:r>
          </a:p>
          <a:p>
            <a:pPr marL="0" indent="0">
              <a:buNone/>
            </a:pPr>
            <a:r>
              <a:rPr lang="ar-EG" dirty="0" smtClean="0"/>
              <a:t>- حالة عدم المبالاة بالبداية .</a:t>
            </a:r>
          </a:p>
          <a:p>
            <a:pPr marL="0" indent="0">
              <a:buNone/>
            </a:pPr>
            <a:endParaRPr lang="ar-EG" dirty="0" smtClean="0"/>
          </a:p>
          <a:p>
            <a:pPr marL="0" indent="0">
              <a:buNone/>
            </a:pPr>
            <a:r>
              <a:rPr lang="ar-EG" dirty="0" smtClean="0"/>
              <a:t>1 – حالة الاستعداد المثالي للمباراة :</a:t>
            </a:r>
          </a:p>
          <a:p>
            <a:pPr marL="0" indent="0">
              <a:buNone/>
            </a:pPr>
            <a:r>
              <a:rPr lang="ar-EG" dirty="0" smtClean="0"/>
              <a:t>وتكون أعراضها النفسية هي :</a:t>
            </a:r>
          </a:p>
          <a:p>
            <a:pPr marL="0" indent="0">
              <a:buNone/>
            </a:pPr>
            <a:r>
              <a:rPr lang="ar-EG" dirty="0" smtClean="0"/>
              <a:t>- استثارة مثالية معتدلة .</a:t>
            </a:r>
          </a:p>
          <a:p>
            <a:pPr marL="0" indent="0">
              <a:buNone/>
            </a:pPr>
            <a:r>
              <a:rPr lang="ar-EG" dirty="0" smtClean="0"/>
              <a:t>- السرور من المباراة .</a:t>
            </a:r>
          </a:p>
          <a:p>
            <a:pPr marL="0" indent="0">
              <a:buNone/>
            </a:pPr>
            <a:r>
              <a:rPr lang="ar-EG" dirty="0" smtClean="0"/>
              <a:t>- انتظار هادئ بدون شد عصبي .</a:t>
            </a:r>
          </a:p>
          <a:p>
            <a:pPr marL="0" indent="0">
              <a:buNone/>
            </a:pPr>
            <a:r>
              <a:rPr lang="ar-EG" dirty="0" smtClean="0"/>
              <a:t>- تركيز الانتباه بالنسبة للمباراة .</a:t>
            </a:r>
          </a:p>
          <a:p>
            <a:pPr marL="0" indent="0">
              <a:buNone/>
            </a:pPr>
            <a:r>
              <a:rPr lang="ar-EG" dirty="0" smtClean="0"/>
              <a:t>- استعداد ذهني مثالي من ناحية الإدراك والتفكير .</a:t>
            </a:r>
          </a:p>
          <a:p>
            <a:pPr marL="0" indent="0">
              <a:buNone/>
            </a:pPr>
            <a:r>
              <a:rPr lang="ar-EG" dirty="0" smtClean="0"/>
              <a:t>أما الأعراض الفسيولوجية فهي :</a:t>
            </a:r>
          </a:p>
          <a:p>
            <a:pPr marL="0" indent="0">
              <a:buNone/>
            </a:pPr>
            <a:r>
              <a:rPr lang="ar-EG" dirty="0" smtClean="0"/>
              <a:t>قيام جميع أجهزة الجسم بأداء عملها بطريقة طبيعية .</a:t>
            </a:r>
          </a:p>
          <a:p>
            <a:pPr marL="0" indent="0">
              <a:buNone/>
            </a:pPr>
            <a:endParaRPr lang="ar-EG" dirty="0"/>
          </a:p>
        </p:txBody>
      </p:sp>
    </p:spTree>
    <p:extLst>
      <p:ext uri="{BB962C8B-B14F-4D97-AF65-F5344CB8AC3E}">
        <p14:creationId xmlns:p14="http://schemas.microsoft.com/office/powerpoint/2010/main" val="90981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buNone/>
            </a:pPr>
            <a:r>
              <a:rPr lang="ar-EG" dirty="0" smtClean="0"/>
              <a:t>السلوك أثناء المباراة :</a:t>
            </a:r>
          </a:p>
          <a:p>
            <a:pPr marL="0" indent="0">
              <a:buNone/>
            </a:pPr>
            <a:r>
              <a:rPr lang="ar-EG" dirty="0" smtClean="0"/>
              <a:t>1- قدرة اللاعب على الأداء المهاري بدقة وانسيابية في الحركة مع القدرة على التحكم في حركته .</a:t>
            </a:r>
          </a:p>
          <a:p>
            <a:pPr marL="0" indent="0">
              <a:buNone/>
            </a:pPr>
            <a:r>
              <a:rPr lang="ar-EG" dirty="0" smtClean="0"/>
              <a:t>2- القدرة على تنفيذ خطط اللعب بوعي وإدراك لواجبات مركزه في اللعب .</a:t>
            </a:r>
          </a:p>
          <a:p>
            <a:pPr marL="0" indent="0">
              <a:buNone/>
            </a:pPr>
            <a:r>
              <a:rPr lang="ar-EG" dirty="0" smtClean="0"/>
              <a:t>3- قدرة اللاعب على إعطاء كل طاقته في اللعب مع القدرة على الاقتصاد في المجهود خلال المباراة .</a:t>
            </a:r>
          </a:p>
          <a:p>
            <a:pPr marL="0" indent="0">
              <a:buNone/>
            </a:pPr>
            <a:r>
              <a:rPr lang="ar-EG" dirty="0" smtClean="0"/>
              <a:t>4- استعداد ذهني مثالي لإدراك المواقف المختلفة أثناء سير المباراة والاستجابة السلمية لها .</a:t>
            </a:r>
          </a:p>
          <a:p>
            <a:pPr marL="0" indent="0">
              <a:buNone/>
            </a:pPr>
            <a:endParaRPr lang="ar-EG" dirty="0" smtClean="0"/>
          </a:p>
          <a:p>
            <a:pPr marL="0" indent="0">
              <a:buNone/>
            </a:pPr>
            <a:r>
              <a:rPr lang="ar-EG" dirty="0" smtClean="0"/>
              <a:t>2- حالة حمى البداية :</a:t>
            </a:r>
          </a:p>
          <a:p>
            <a:pPr marL="0" indent="0">
              <a:buNone/>
            </a:pPr>
            <a:r>
              <a:rPr lang="ar-EG" dirty="0" smtClean="0"/>
              <a:t>وتكون أعراضها النفسية كالآتي :</a:t>
            </a:r>
          </a:p>
          <a:p>
            <a:pPr marL="0" indent="0">
              <a:buNone/>
            </a:pPr>
            <a:r>
              <a:rPr lang="ar-EG" dirty="0" smtClean="0"/>
              <a:t>- تشتت انتباه اللاعب وعدم القدرة على التركيز .</a:t>
            </a:r>
          </a:p>
          <a:p>
            <a:pPr marL="0" indent="0">
              <a:buNone/>
            </a:pPr>
            <a:r>
              <a:rPr lang="ar-EG" dirty="0" smtClean="0"/>
              <a:t>- شدة الاستثارة والاضطراب .</a:t>
            </a:r>
          </a:p>
          <a:p>
            <a:pPr marL="0" indent="0">
              <a:buNone/>
            </a:pPr>
            <a:r>
              <a:rPr lang="ar-EG" dirty="0" smtClean="0"/>
              <a:t>- التسرع بدون سبب .</a:t>
            </a:r>
          </a:p>
          <a:p>
            <a:pPr marL="0" indent="0">
              <a:buNone/>
            </a:pPr>
            <a:r>
              <a:rPr lang="ar-EG" dirty="0" smtClean="0"/>
              <a:t>- تمرجح الحالة الانفعالية للاعب .</a:t>
            </a:r>
          </a:p>
          <a:p>
            <a:pPr marL="0" indent="0">
              <a:buNone/>
            </a:pPr>
            <a:r>
              <a:rPr lang="ar-EG" dirty="0" smtClean="0"/>
              <a:t>- الشعور بضعف الأداء .</a:t>
            </a:r>
          </a:p>
          <a:p>
            <a:pPr marL="0" indent="0">
              <a:buNone/>
            </a:pPr>
            <a:r>
              <a:rPr lang="ar-EG" dirty="0" smtClean="0"/>
              <a:t>- الخوف من الخصم .</a:t>
            </a:r>
          </a:p>
          <a:p>
            <a:pPr marL="0" indent="0">
              <a:buNone/>
            </a:pPr>
            <a:r>
              <a:rPr lang="ar-EG" dirty="0" smtClean="0"/>
              <a:t>- عدم شعور اللاعب براحة نفسية .</a:t>
            </a:r>
          </a:p>
          <a:p>
            <a:pPr marL="0" indent="0">
              <a:buNone/>
            </a:pPr>
            <a:r>
              <a:rPr lang="ar-EG" dirty="0" smtClean="0"/>
              <a:t>الأعراض الفسيولوجية :</a:t>
            </a:r>
          </a:p>
          <a:p>
            <a:pPr marL="0" indent="0">
              <a:buNone/>
            </a:pPr>
            <a:r>
              <a:rPr lang="ar-EG" dirty="0" smtClean="0"/>
              <a:t>- زيادة سرعة ضربات القلب (النبض) .</a:t>
            </a:r>
          </a:p>
          <a:p>
            <a:pPr marL="0" indent="0">
              <a:buNone/>
            </a:pPr>
            <a:r>
              <a:rPr lang="ar-EG" dirty="0" smtClean="0"/>
              <a:t>- زيادة سرعة التنفس .</a:t>
            </a:r>
          </a:p>
          <a:p>
            <a:pPr marL="0" indent="0">
              <a:buNone/>
            </a:pPr>
            <a:r>
              <a:rPr lang="ar-EG" dirty="0" smtClean="0"/>
              <a:t>- الرغبة الماسة للتبول .</a:t>
            </a:r>
          </a:p>
          <a:p>
            <a:pPr marL="0" indent="0">
              <a:buNone/>
            </a:pPr>
            <a:r>
              <a:rPr lang="ar-EG" dirty="0" smtClean="0"/>
              <a:t>- زيادة إفرازات العرق .</a:t>
            </a:r>
          </a:p>
          <a:p>
            <a:pPr marL="0" indent="0">
              <a:buNone/>
            </a:pPr>
            <a:r>
              <a:rPr lang="ar-EG" dirty="0" smtClean="0"/>
              <a:t>- الإحساس بضعف الأطراف وارتعاشها .</a:t>
            </a:r>
          </a:p>
          <a:p>
            <a:pPr marL="0" indent="0">
              <a:buNone/>
            </a:pPr>
            <a:endParaRPr lang="ar-EG" dirty="0"/>
          </a:p>
        </p:txBody>
      </p:sp>
    </p:spTree>
    <p:extLst>
      <p:ext uri="{BB962C8B-B14F-4D97-AF65-F5344CB8AC3E}">
        <p14:creationId xmlns:p14="http://schemas.microsoft.com/office/powerpoint/2010/main" val="4151144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1527</Words>
  <Application>Microsoft Office PowerPoint</Application>
  <PresentationFormat>On-screen Show (4:3)</PresentationFormat>
  <Paragraphs>135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جامعة بنها كلية التربية الرياضية بنين قسم العلوم التربوية والنفسية والاجتماعية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بنين قسم العلوم التربوية والنفسية والاجتماعية</dc:title>
  <dc:creator>الرفاعي</dc:creator>
  <cp:lastModifiedBy>الرفاعي</cp:lastModifiedBy>
  <cp:revision>10</cp:revision>
  <dcterms:created xsi:type="dcterms:W3CDTF">2020-03-28T13:45:01Z</dcterms:created>
  <dcterms:modified xsi:type="dcterms:W3CDTF">2020-03-28T14:57:11Z</dcterms:modified>
</cp:coreProperties>
</file>