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4" r:id="rId5"/>
    <p:sldId id="267" r:id="rId6"/>
    <p:sldId id="266" r:id="rId7"/>
    <p:sldId id="265" r:id="rId8"/>
    <p:sldId id="263" r:id="rId9"/>
    <p:sldId id="261" r:id="rId10"/>
    <p:sldId id="262" r:id="rId11"/>
    <p:sldId id="259" r:id="rId12"/>
    <p:sldId id="274" r:id="rId13"/>
    <p:sldId id="273" r:id="rId14"/>
    <p:sldId id="272" r:id="rId15"/>
    <p:sldId id="271" r:id="rId16"/>
    <p:sldId id="270" r:id="rId17"/>
    <p:sldId id="269" r:id="rId18"/>
    <p:sldId id="268" r:id="rId19"/>
    <p:sldId id="260" r:id="rId2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882" autoAdjust="0"/>
    <p:restoredTop sz="94660"/>
  </p:normalViewPr>
  <p:slideViewPr>
    <p:cSldViewPr>
      <p:cViewPr varScale="1">
        <p:scale>
          <a:sx n="63" d="100"/>
          <a:sy n="63" d="100"/>
        </p:scale>
        <p:origin x="-15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419697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579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89706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92058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6544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98791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D4BD807-BDF7-49B7-B1AC-B8047A3DB393}"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07425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D4BD807-BDF7-49B7-B1AC-B8047A3DB393}"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3467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BD807-BDF7-49B7-B1AC-B8047A3DB393}" type="datetimeFigureOut">
              <a:rPr lang="ar-EG" smtClean="0"/>
              <a:t>04/08/1441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87674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96658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76118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BD807-BDF7-49B7-B1AC-B8047A3DB393}" type="datetimeFigureOut">
              <a:rPr lang="ar-EG" smtClean="0"/>
              <a:t>04/08/1441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156865-9837-4AFC-8EB6-0E9BA660A3E7}" type="slidenum">
              <a:rPr lang="ar-EG" smtClean="0"/>
              <a:t>‹#›</a:t>
            </a:fld>
            <a:endParaRPr lang="ar-EG"/>
          </a:p>
        </p:txBody>
      </p:sp>
    </p:spTree>
    <p:extLst>
      <p:ext uri="{BB962C8B-B14F-4D97-AF65-F5344CB8AC3E}">
        <p14:creationId xmlns:p14="http://schemas.microsoft.com/office/powerpoint/2010/main" val="204360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3448"/>
            <a:ext cx="4547984" cy="1470025"/>
          </a:xfrm>
        </p:spPr>
        <p:txBody>
          <a:bodyPr>
            <a:noAutofit/>
          </a:bodyPr>
          <a:lstStyle/>
          <a:p>
            <a:r>
              <a:rPr lang="ar-EG" sz="2400" dirty="0" smtClean="0"/>
              <a:t>جامعة بنها</a:t>
            </a:r>
            <a:br>
              <a:rPr lang="ar-EG" sz="2400" dirty="0" smtClean="0"/>
            </a:br>
            <a:r>
              <a:rPr lang="ar-EG" sz="2400" dirty="0" smtClean="0"/>
              <a:t>كلية التربية الرياضية بنين</a:t>
            </a:r>
            <a:br>
              <a:rPr lang="ar-EG" sz="2400" dirty="0" smtClean="0"/>
            </a:br>
            <a:r>
              <a:rPr lang="ar-EG" sz="2400" dirty="0" smtClean="0"/>
              <a:t>قسم العلوم التربوية والنفسية والاجتماعية</a:t>
            </a:r>
            <a:endParaRPr lang="ar-EG" sz="2400" dirty="0"/>
          </a:p>
        </p:txBody>
      </p:sp>
      <p:sp>
        <p:nvSpPr>
          <p:cNvPr id="3" name="Subtitle 2"/>
          <p:cNvSpPr>
            <a:spLocks noGrp="1"/>
          </p:cNvSpPr>
          <p:nvPr>
            <p:ph type="subTitle" idx="1"/>
          </p:nvPr>
        </p:nvSpPr>
        <p:spPr>
          <a:xfrm>
            <a:off x="0" y="1484784"/>
            <a:ext cx="9144000" cy="5373216"/>
          </a:xfrm>
        </p:spPr>
        <p:txBody>
          <a:bodyPr>
            <a:noAutofit/>
          </a:bodyPr>
          <a:lstStyle/>
          <a:p>
            <a:r>
              <a:rPr lang="ar-EG" sz="3600" b="1" dirty="0" smtClean="0">
                <a:solidFill>
                  <a:schemeClr val="tx1"/>
                </a:solidFill>
                <a:latin typeface="Arabic Typesetting" pitchFamily="66" charset="-78"/>
                <a:cs typeface="Arabic Typesetting" pitchFamily="66" charset="-78"/>
              </a:rPr>
              <a:t>الاعداد النفسي </a:t>
            </a:r>
          </a:p>
          <a:p>
            <a:endParaRPr lang="ar-EG" sz="12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الفرقة الرابعة</a:t>
            </a:r>
          </a:p>
          <a:p>
            <a:endParaRPr lang="ar-EG" sz="1000" b="1" dirty="0" smtClean="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المحاضرة الخامسة</a:t>
            </a:r>
          </a:p>
          <a:p>
            <a:r>
              <a:rPr lang="ar-EG" sz="3600" b="1" dirty="0" smtClean="0">
                <a:solidFill>
                  <a:schemeClr val="tx1"/>
                </a:solidFill>
                <a:latin typeface="Arabic Typesetting" pitchFamily="66" charset="-78"/>
                <a:cs typeface="Arabic Typesetting" pitchFamily="66" charset="-78"/>
              </a:rPr>
              <a:t>الانجاز الرياضي</a:t>
            </a:r>
          </a:p>
          <a:p>
            <a:endParaRPr lang="ar-EG" sz="6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أستاذ المادة </a:t>
            </a:r>
          </a:p>
          <a:p>
            <a:r>
              <a:rPr lang="ar-EG" sz="3600" b="1" dirty="0" smtClean="0">
                <a:solidFill>
                  <a:schemeClr val="tx1"/>
                </a:solidFill>
                <a:latin typeface="Arabic Typesetting" pitchFamily="66" charset="-78"/>
                <a:cs typeface="Arabic Typesetting" pitchFamily="66" charset="-78"/>
              </a:rPr>
              <a:t>أ.د/عاطف نمر خليفة           -                    أ.م.د/رامي جاد</a:t>
            </a:r>
          </a:p>
          <a:p>
            <a:endParaRPr lang="ar-EG" sz="600" b="1" dirty="0">
              <a:solidFill>
                <a:schemeClr val="tx1"/>
              </a:solidFill>
              <a:latin typeface="Arabic Typesetting" pitchFamily="66" charset="-78"/>
              <a:cs typeface="Arabic Typesetting" pitchFamily="66" charset="-78"/>
            </a:endParaRPr>
          </a:p>
          <a:p>
            <a:endParaRPr lang="ar-EG" sz="600" b="1" dirty="0" smtClean="0">
              <a:solidFill>
                <a:schemeClr val="tx1"/>
              </a:solidFill>
              <a:latin typeface="Arabic Typesetting" pitchFamily="66" charset="-78"/>
              <a:cs typeface="Arabic Typesetting" pitchFamily="66" charset="-78"/>
            </a:endParaRPr>
          </a:p>
          <a:p>
            <a:r>
              <a:rPr lang="ar-EG" sz="4000" b="1" dirty="0" smtClean="0">
                <a:solidFill>
                  <a:schemeClr val="tx1"/>
                </a:solidFill>
                <a:latin typeface="Arabic Typesetting" pitchFamily="66" charset="-78"/>
                <a:cs typeface="Arabic Typesetting" pitchFamily="66" charset="-78"/>
              </a:rPr>
              <a:t>تاريخ     -     -2020 </a:t>
            </a:r>
            <a:endParaRPr lang="ar-EG" sz="4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412026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indent="0">
              <a:buNone/>
            </a:pPr>
            <a:r>
              <a:rPr lang="ar-EG" dirty="0" smtClean="0"/>
              <a:t>2. العلاقة بين الحمل والتكيف :</a:t>
            </a:r>
            <a:endParaRPr lang="ar-EG" dirty="0"/>
          </a:p>
          <a:p>
            <a:pPr marL="0" indent="0">
              <a:buNone/>
            </a:pPr>
            <a:endParaRPr lang="ar-EG" dirty="0" smtClean="0"/>
          </a:p>
          <a:p>
            <a:pPr marL="0" indent="0">
              <a:buNone/>
            </a:pPr>
            <a:r>
              <a:rPr lang="ar-EG" dirty="0" smtClean="0"/>
              <a:t>إن العلاقة بين الحمل والتكيف علاقة حتمية وأساساً جوهريا لحدوث التقدم في المستوى وتعتمد بالمقام الأول على العلاقة بين مستوى الحمل وفترة الراحة لذلك يجب النظر إليهما على إنهما وحدة واحدة يؤثر كل منهما في الآخر تأثيراً مباشراً وقد يؤدي هذا التأثير إلى الارتقاء بالمستوى إذا كان مناسبا لمستوى الحالة التدريبية أو على العكس انخفاض أو إعاقة تقدم المستوى (ظاهرة الحمل الزائد) إذا تم تجاهلها.</a:t>
            </a:r>
          </a:p>
          <a:p>
            <a:pPr marL="0" indent="0">
              <a:buNone/>
            </a:pPr>
            <a:r>
              <a:rPr lang="ar-EG" dirty="0" smtClean="0"/>
              <a:t>ويشير الحمل هذا إلى المجهود البدني والعصبي الواقع على اللاعب نتيجة لممارسة النشاط الرياضي بينما يشير التكيف إلى التقدم أو التغير في مستوى القدرات الفسيولوجية والنفسية نتيجة لتأثير المجهود (الحمل).</a:t>
            </a:r>
          </a:p>
          <a:p>
            <a:pPr marL="0" indent="0">
              <a:buNone/>
            </a:pPr>
            <a:r>
              <a:rPr lang="ar-EG" dirty="0" smtClean="0"/>
              <a:t>وبمعنى آخر يشير إلى نمو فسيولوجي وبدني ونفسي أي الارتقاء بقدرات الأجهزة الوظيفية لمواجهة متطلبات التكرار للأحمال الكبيرة أو متطلبات المنافسة الحقيقية.</a:t>
            </a:r>
            <a:endParaRPr lang="ar-EG" dirty="0"/>
          </a:p>
        </p:txBody>
      </p:sp>
    </p:spTree>
    <p:extLst>
      <p:ext uri="{BB962C8B-B14F-4D97-AF65-F5344CB8AC3E}">
        <p14:creationId xmlns:p14="http://schemas.microsoft.com/office/powerpoint/2010/main" val="2948081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ar-EG" dirty="0" smtClean="0"/>
              <a:t>3. الاستمرارية في التدريب :</a:t>
            </a:r>
          </a:p>
          <a:p>
            <a:pPr marL="0" indent="0">
              <a:buNone/>
            </a:pPr>
            <a:r>
              <a:rPr lang="ar-EG" dirty="0" smtClean="0"/>
              <a:t>يعتبر الاستمرار في التدريب احد الأركان الجوهرية لضمان تحقيق المستويات العالية فقد أكدت النتائج الخاصة بالبحوث العلمية انخفاض المستوى الوظيفي للفرد نتيجة الانقطاع عن التدريب لفترة من (5-7 أيام) لذلك فإن بناء عملية التدريب الرياضي تعتمد على استمرار تأثير الأحمال التدريبية طوال العام وتجدر الإشارة هنا إلى ضرورة أداء الجرعة التدريبية قبل زوال تأثير الجرعة السابقة لضمان حدوث تتابع أو استمرارية فيحدث الأثر الايجابي للتدريب وتحقيق ثبات لعملية التكيف ومن ثم ضمان زيادة تكيف الحمل والارتقاء بالمستوى الوظيفي للفرد وان تجنب الانقطاع عن التدريب يؤدي إلى الحفاظ على المستوى والحالة التدريبية بصفة عامة والحد من تراجع القدرات الفسيولوجية بصفة خاصة ومراعاة العلاقة الصحيحة لمكونات الحمل عند تشكيله وعدم الارتقاء به إلا بعد ضمان ثبات المستوى الذي يتم التعرف عليه من خلال المراقبة العامة لتأثير الحمل على اللاعب ودرجة تقبله وكذلك نتائج الاختبارات البدنية والمهارية في مجال التخصص .</a:t>
            </a:r>
            <a:endParaRPr lang="ar-EG" dirty="0"/>
          </a:p>
        </p:txBody>
      </p:sp>
    </p:spTree>
    <p:extLst>
      <p:ext uri="{BB962C8B-B14F-4D97-AF65-F5344CB8AC3E}">
        <p14:creationId xmlns:p14="http://schemas.microsoft.com/office/powerpoint/2010/main" val="294808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buNone/>
            </a:pPr>
            <a:r>
              <a:rPr lang="ar-EG" dirty="0" smtClean="0"/>
              <a:t>4. التقدم بدرجة الحمل :</a:t>
            </a:r>
          </a:p>
          <a:p>
            <a:pPr marL="0" indent="0">
              <a:buNone/>
            </a:pPr>
            <a:endParaRPr lang="ar-EG" dirty="0" smtClean="0"/>
          </a:p>
          <a:p>
            <a:pPr marL="0" indent="0">
              <a:buNone/>
            </a:pPr>
            <a:r>
              <a:rPr lang="ar-EG" dirty="0" smtClean="0"/>
              <a:t>إن التقدم بمستوى الحمل يعد مطلبا أساسياً للارتقاء بالمستوى الرياضي والأداء للجرعات التدريبية (الحمل الخارجي) للاعب يلازمه ردود فعل الأجهزة الوظيفية (الحمل الداخلي) ومع استمراره تحدث تغيرات في أجهزة الجسم الداخلية (التكيف) ومع ثبات الحمل الخارجي لا يحدث تأثير ايجابي لتقدم المستوى (ثبات ردود فعل الأجهزة الوظيفية) حيث تزداد قدرة اللاعب على التكيف للحمل الثابت دون حدوث تطور في المستوى (جمود التكيف) إن زيادة الحمل تأتي بعد تثبته من (2-3 أسابيع) إلا أن هذه الفترة ليس شرطا ولكن يحكمها قدرات اللاعبين ونتائج الاختبارات والقياسات التي تشير إلى تحسن المستوى ولذلك يجب مراعاة حسن اختيار توقيت الحمل (إتقان وثبات الحمل القديم) وعليه تتضح أهمية التقدم بمستوى الحمل في ضوء المعايير العلمية المسموح بها (وضع حدود للتصاعد بحمل التدريب) حيث تلقى الزيادة في الحمل بمتطلبات أكثر على أعضاء الجسم وأجهزته الوظيفية الأمر الذي يتطلب إمكانية أكثر لعمل الأجهزة ومن ثم حدوث تطور مستوى القدرات – وتتمثل زيادة الحمل في أشكال مختلفة فعند تنمية القدرات البدنية يحدث التدرج في زيادة الحمل بتغيير احد عناصره (حجم – شدة – راحة) بما يتناسب وفترات التدريب (الإعداد العام – الإعداد الخاص – الإعداد للمباريات – فترة المنافسات – الفترة الانتقالية) كذلك مراحل التدريب (الناشئين – المستويات العليا) حيث تتميز كل فترة ومرحلة بخصائص معينة ويمكن توجيه الحمل فيها من خلال العلاقة بين مكوناته .</a:t>
            </a:r>
          </a:p>
          <a:p>
            <a:pPr marL="0" indent="0">
              <a:buNone/>
            </a:pPr>
            <a:r>
              <a:rPr lang="ar-EG" dirty="0" smtClean="0"/>
              <a:t>وبصفة عامة يأخذ التقدم بالحمل شكلين أما الزيادة المتدرجة أو الزيادة على شكل قفزات للحمل والثبات لفترة زمنية للتأكد من حدوث التكيف وتحقيق أعلى مستويات الانجاز الخاصة بالحمل الحالي .</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ويفضل العالم (هارا) الشكل الثاني لضمان حدوث التكيف قبل زيادة الحمل ويرى أن احتمالات زيادة الحمل تتحدد في :</a:t>
            </a:r>
          </a:p>
          <a:p>
            <a:pPr marL="0" indent="0">
              <a:buNone/>
            </a:pPr>
            <a:endParaRPr lang="ar-EG" dirty="0" smtClean="0"/>
          </a:p>
          <a:p>
            <a:pPr marL="0" indent="0">
              <a:buNone/>
            </a:pPr>
            <a:r>
              <a:rPr lang="ar-EG" dirty="0" smtClean="0"/>
              <a:t>أ. زيادة عدد مرات التدريب في اليوم .</a:t>
            </a:r>
          </a:p>
          <a:p>
            <a:pPr marL="0" indent="0">
              <a:buNone/>
            </a:pPr>
            <a:r>
              <a:rPr lang="ar-EG" dirty="0" smtClean="0"/>
              <a:t>ب. زيادة عدد تكرار التدريبات داخل الوحدة التدريبية ( كثافة التدريبات ).</a:t>
            </a:r>
          </a:p>
          <a:p>
            <a:pPr marL="0" indent="0">
              <a:buNone/>
            </a:pPr>
            <a:r>
              <a:rPr lang="ar-EG" dirty="0" smtClean="0"/>
              <a:t>ج. زيادة حجم الحمل لوحدة التدريب اليومية.</a:t>
            </a:r>
          </a:p>
          <a:p>
            <a:pPr marL="0" indent="0">
              <a:buNone/>
            </a:pPr>
            <a:r>
              <a:rPr lang="ar-EG" dirty="0" smtClean="0"/>
              <a:t>د. زيادة شدة الحمل في الوحدة التدريبية اليومية .</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r>
              <a:rPr lang="ar-EG" dirty="0" smtClean="0"/>
              <a:t>5. خصوصية التدريب :</a:t>
            </a:r>
          </a:p>
          <a:p>
            <a:pPr marL="0" indent="0">
              <a:buNone/>
            </a:pPr>
            <a:endParaRPr lang="ar-EG" dirty="0" smtClean="0"/>
          </a:p>
          <a:p>
            <a:pPr marL="0" indent="0">
              <a:buNone/>
            </a:pPr>
            <a:r>
              <a:rPr lang="ar-EG" dirty="0" smtClean="0"/>
              <a:t>تعد خصوصية التدريب احد القوانين الأساسية التي تحكم عملية التدريب في تحقيق الهدف منه وهو الوصول للمستوى العالي من الانجاز ويتطلب تحقيق المستويات العالية حتمية التخصص في نوع الرياضة وهو ما يطلق عليه (مبدأ تعميق التخصص) فالعمومية في التدريب قد تكون مناسبة للممارس العادي بينما يتطلب الانجاز العالي توجيه اللاعب لنوع من النشاطات لتحقيق البطولات وتركيز كل قوى التدريب في هذا النوع بما يتناسب وإمكانيات اللاعب حيث يتميز كل نشاط رياضي بنوع خاص من القدرات البدنية والمهارية والخططية التي يحكمها قانونها الخاص بها وهي بذلك تتطلب نوعية خاصة من التدريبات وأساليب متنوعة من التدريب تتناسب وطبيعة المنافسة والأمر يتضح جليا لتحقيق ( مبدأ تعمق التخصص) أو التخصص الدقيق داخل النشاط الواحد فالألعاب الجماعية مثلا وخاصة بعد اكتسابها للأسس العامة في النشاط الممارس وارتفاع مستوى القدرات العامة في توجيه التدريب إلى الوظائف الخاصة بكل لاعب طبقا لمركزه في الملعب كما تختلف طبيعة التدريب الخاص داخل تلك الألعاب عندما يتعلق الأمر بالقدرات البدنية الخاصة حيث يتطلب من اللاعب التدريب على مسافات وسرعات تختلف عن النشاط الآخر ومن مركز لآخر داخل النشاط الواحد وكذلك مستويات مختلفة من حجم وشدة الحمل ويعد ذلك أمراً ضروريا لحدوث عملية التكيف للنشاط الممارس الذي يشير إلى تطور المستوى وإمكانية الارتقاء بالحمل ومستوى الانجاز .</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ar-EG" dirty="0" smtClean="0"/>
              <a:t>6. الوحدة بين فترات التدريب والإعداد :</a:t>
            </a:r>
          </a:p>
          <a:p>
            <a:pPr marL="0" indent="0">
              <a:buNone/>
            </a:pPr>
            <a:endParaRPr lang="ar-EG" dirty="0" smtClean="0"/>
          </a:p>
          <a:p>
            <a:pPr marL="0" indent="0">
              <a:buNone/>
            </a:pPr>
            <a:r>
              <a:rPr lang="ar-EG" dirty="0" smtClean="0"/>
              <a:t>إن تحقيق الانجاز لا يتوفر بالتخصص العميق فقط بل يستدعي الأمر تحديداً مسبقاً لشكل الموسم التدريبي وتقسيمه إلى فترات وتحديد الواجبات الخاصة بكل فترة من فترات التدريب والمحتوى المناسب من الإعداد البدني العام والخاص والمهاري والخططي .</a:t>
            </a:r>
          </a:p>
          <a:p>
            <a:pPr marL="0" indent="0">
              <a:buNone/>
            </a:pPr>
            <a:r>
              <a:rPr lang="ar-EG" dirty="0" smtClean="0"/>
              <a:t>فالتخطيط الجيد لعملية التدريب يتطلب تقسيم الموسم التدريبي إلى فترات (فترة الإعداد – فترة المنافسات – الفترة الانتقالية) ولا يعني ذلك أن هذه الفترات منفصلة عن بعضها بل وحدة واحدة ترتبط مع بعضها ارتباطا وثيقا لتحقيق مستوى عالٍ من الانجاز والإخلال في إحداها يؤثر على المستوى العام للاعب مع الأخذ بنظر الاعتبار التوزيع النسبي لكمية ونوع المحتويات (بدني – مهاري – خططي) في كل فترة من هذه الفترات والتي تكون متداخلة ومترابطة مع بعضها بشكل يصعب الفصل بينها وهي جميعا مكملات لبعضها البعض في تحقيق المستوى العالي أما عندما يكون هناك فصل فهو لا يعني أكثر من التنسيق الكمي والنوعي لكل منها خلال كل فترة من فترات التدريب بهدف تحقيق أقصى مستوى ممكن إذ يتوقف مستوى كل منها على مستوى ونوعية تدريب الآخر.</a:t>
            </a:r>
          </a:p>
          <a:p>
            <a:pPr marL="0" indent="0">
              <a:buNone/>
            </a:pPr>
            <a:r>
              <a:rPr lang="ar-EG" dirty="0" smtClean="0"/>
              <a:t>ووحدة الإعداد البدني العام والخاص أمر في غاية الأهمية فالإعداد البدني بصفة عامة احد عناصر الإعداد وأولها في فترة الإعداد ويهدف إلى تحقيق سبل وأسس التكيف وهو ينقسم إلى إعداد عام وخاص ويرتبط كل منهما بالآخر إلا أن الإعداد العام يؤدي بدوره إلى تحسن مستوى الإعداد الخاص والعلاقة بين الإعداد العام والخاص علاقة وحدة واحدة ولكن تختلف نسبة كل منهما خلال فترات التدريب (فترة الإعداد – المنافسات – الانتقالية).</a:t>
            </a:r>
          </a:p>
          <a:p>
            <a:pPr marL="0" indent="0">
              <a:buNone/>
            </a:pPr>
            <a:r>
              <a:rPr lang="ar-EG" dirty="0" smtClean="0"/>
              <a:t>كذلك داخل فترة الإعداد نفسها في بدايتها وحتى نهايتها حيث يزداد بطبيعة الحال حجم الإعداد العام في بدايتها ويقل حجم الإعداد الخاص يزداد الخاص تدريجيا ويقل العام ¡ومن الأهمية مراعاة أن لكل منهما النسبة الخاصة به طول الموسم التدريبي إلا إنهما يختلفان عن بعضهما البعض خلال تلك الفترات ولا ينفصلان فالوصول إلى أقصى مستوى من التطور في أي من القدرات البدنية الخاصة يرتبط في نفس الوقت بارتفاع المستوى الكلي للقدرات الوظيفية للأعضاء الداخلية.</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buNone/>
            </a:pPr>
            <a:r>
              <a:rPr lang="ar-EG" dirty="0" smtClean="0"/>
              <a:t>هنا يتضح أن الفصل بين الإعداد العام والخاص لمجرد المعرفة وتحديد المحتوى بينما لا يمكن الفصل بينهما في التأثير الفعلي للتطبيقات العملية فعند التقدم بمستوى الانجاز البدني في رياضة ما يتطلب الأمر تطور مجموعة من القدرات البدنية العامة أولاً لإمكانية تطوير القدرات البدنية الخاصة فعلى سبيل المثال عند تطوير مستوى التحمل اللاهوائي يجب تطوير مستوى التحمل الهوائي في البداية ثم تطوير القدرة اللاهوائية وعند تطوير احد مركبات القوة أو التحمل أو السرعة فيجب أولاً تطوير القوة والتحمل العام ثم تطوير إحدى المركبات بما يتناسب مع طبيعة النشاط الممارس وعند تطوير عناصر اللياقة البدنية بصفة عامة يجب مراعاة التأثير المتبادل بينهما ولذلك يجب مراعاة ما يلي :</a:t>
            </a:r>
          </a:p>
          <a:p>
            <a:pPr marL="0" indent="0">
              <a:buNone/>
            </a:pPr>
            <a:endParaRPr lang="ar-EG" dirty="0" smtClean="0"/>
          </a:p>
          <a:p>
            <a:pPr marL="0" indent="0">
              <a:buNone/>
            </a:pPr>
            <a:r>
              <a:rPr lang="ar-EG" dirty="0" smtClean="0"/>
              <a:t>أ. الإعداد العام والخاص وجهان لعملة واحدة يجب النظر إليهما بنفس درجة الأهمية ب. يرتبط مستوى كل من الإعداد العام والخاص ببعضهما البعض حيث أن الإعداد العام هو القاعدة والأساس للإعداد الخاص وكلاهما يرتبط بالنشاط الممارس.</a:t>
            </a:r>
          </a:p>
          <a:p>
            <a:pPr marL="0" indent="0">
              <a:buNone/>
            </a:pPr>
            <a:r>
              <a:rPr lang="ar-EG" dirty="0" smtClean="0"/>
              <a:t>ج. مراعاة التوزيع النسبي لكمية ونوعية مكونات الإعداد العام والخاص خلال مراحل وفترات الإعداد بما يتناسب ومتطلبات النشاط التخصصي.</a:t>
            </a:r>
          </a:p>
          <a:p>
            <a:pPr marL="0" indent="0">
              <a:buNone/>
            </a:pPr>
            <a:r>
              <a:rPr lang="ar-EG" dirty="0" smtClean="0"/>
              <a:t>د. مراعاة التأثير المتبادل بين مكونات الإعداد كما في تدريبات القوة والمرونة أو القوة والرشاقة أو …. الخ سواء أكان سلبياً أم ايجابياً .</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ar-EG" dirty="0" smtClean="0"/>
              <a:t>7. الفردية في التدريب :</a:t>
            </a:r>
          </a:p>
          <a:p>
            <a:pPr marL="0" indent="0">
              <a:buNone/>
            </a:pPr>
            <a:endParaRPr lang="ar-EG" dirty="0" smtClean="0"/>
          </a:p>
          <a:p>
            <a:pPr marL="0" indent="0">
              <a:buNone/>
            </a:pPr>
            <a:r>
              <a:rPr lang="ar-EG" dirty="0" smtClean="0"/>
              <a:t>وتشير الفردية في التدريب إلى مراعاة الفروق الفردية بين الرياضيين حتى لو كانت أعمارهم ونتائجهم متساوية فكل رياضي له خصائصه الفردية التي تميزه عن غيره فالتخطيط مثلا ووضع الأحمال التدريبية والتقدم بها وحدوث عملية التكيف من خلال استخدام الأحمال المقننة بدرجات متباينة من الشدة والتي تحدد وفقا للحد الأقصى بحدود مقدرة الفرد وليس المجموعة وهي تختلف من فرد لآخر وكلما ارتفع مستوى الفرد كلما تغيرت قيم الحمل فقد يؤدي تنفيذ الحمل بدرجة معينة من الشدة إلى ارتفاع مستوى الفرد وتؤدي نفس الدرجة من الحمل إلى حدوث تدهور في مستوى لاعب آخر (الإفراط في التدريب) لذا يجب مراعاة تناسب درجة الحمل مع إمكانية الرياضي وخصائصه الفردية من حيث :</a:t>
            </a:r>
          </a:p>
          <a:p>
            <a:pPr marL="0" indent="0">
              <a:buNone/>
            </a:pPr>
            <a:endParaRPr lang="ar-EG" dirty="0" smtClean="0"/>
          </a:p>
          <a:p>
            <a:pPr marL="0" indent="0">
              <a:buNone/>
            </a:pPr>
            <a:r>
              <a:rPr lang="ar-EG" dirty="0" smtClean="0"/>
              <a:t>أ. اختلاف ديناميكية تطور القدرات البدنية والتوافقية (طفرات النمو).</a:t>
            </a:r>
          </a:p>
          <a:p>
            <a:pPr marL="0" indent="0">
              <a:buNone/>
            </a:pPr>
            <a:r>
              <a:rPr lang="ar-EG" dirty="0" smtClean="0"/>
              <a:t>ب. الاختلافات البيولوجية والتكوينية خلال مراحل النمو لنفس الجنس .</a:t>
            </a:r>
          </a:p>
          <a:p>
            <a:pPr marL="0" indent="0">
              <a:buNone/>
            </a:pPr>
            <a:r>
              <a:rPr lang="ar-EG" dirty="0" smtClean="0"/>
              <a:t>ج. الاختلافات بين الجنسين (ذكور – إناث).</a:t>
            </a:r>
          </a:p>
          <a:p>
            <a:pPr marL="0" indent="0">
              <a:buNone/>
            </a:pPr>
            <a:r>
              <a:rPr lang="ar-EG" dirty="0" smtClean="0"/>
              <a:t>د . اختلافات العمر التدريبي للاعب .</a:t>
            </a:r>
          </a:p>
          <a:p>
            <a:pPr marL="0" indent="0">
              <a:buNone/>
            </a:pPr>
            <a:r>
              <a:rPr lang="ar-EG" dirty="0" smtClean="0"/>
              <a:t>هـ. اختلاف مستوى مكونات الحالة التدريبية (بدنية – مهارية – خططية – فكرية – نفسية ).</a:t>
            </a:r>
          </a:p>
          <a:p>
            <a:pPr marL="0" indent="0">
              <a:buNone/>
            </a:pPr>
            <a:r>
              <a:rPr lang="ar-EG" dirty="0" smtClean="0"/>
              <a:t>و. اختلاف الخصائص النفسية بين الرياضيين .</a:t>
            </a:r>
          </a:p>
          <a:p>
            <a:pPr marL="0" indent="0">
              <a:buNone/>
            </a:pPr>
            <a:r>
              <a:rPr lang="ar-EG" dirty="0" smtClean="0"/>
              <a:t>ز. اختلاف متطلبات البيئة المحيطة بالرياضي (التزامات عائلية – نوعية العمل – مستوى الدراسة).</a:t>
            </a:r>
          </a:p>
          <a:p>
            <a:pPr marL="0" indent="0">
              <a:buNone/>
            </a:pPr>
            <a:r>
              <a:rPr lang="ar-EG" dirty="0" smtClean="0"/>
              <a:t>ح. اختلاف الحالة الصحية ( التعرض للإصابات – التعرض للأمراض مثل الحمى والمعدة والالتهابات وغيرها).</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EG" dirty="0" smtClean="0"/>
              <a:t>8. التقويم والمتابعة :</a:t>
            </a:r>
          </a:p>
          <a:p>
            <a:pPr marL="0" indent="0">
              <a:buNone/>
            </a:pPr>
            <a:r>
              <a:rPr lang="ar-EG" dirty="0" smtClean="0"/>
              <a:t>للارتقاء بمستوى الانجاز ولضمان الحكم الصحيح على فاعلية العملية التدريبية فان الأمر يتطلب دائما المعرفة المستمرة عن مكونات الحالة التدريبية (البدنية – المهارية – الخططية – النفسية – الفكرية) للاعبين ومدى استجابتهم وتحقيقهم للواجبات الأساسية لمراحل فترات الإعداد والتي تهدف جميعا الوصول إلى أعلى مستويات الانجاز وكل ما يتعلق به أمر غاية في الأهمية للوقوف على نقاط القوة لتدعيمها والضعف لعلاجها .</a:t>
            </a:r>
          </a:p>
          <a:p>
            <a:pPr marL="0" indent="0">
              <a:buNone/>
            </a:pPr>
            <a:r>
              <a:rPr lang="ar-EG" dirty="0" smtClean="0"/>
              <a:t>لذلك يحتاج المدرب إلى جمع المعلومات بصفة مستمرة عن حالة اللاعبين للوقوف على مستوى انجازهم من خلال متابعة اتجاهات التدريب ومعرفة أثرها واثر الأحمال المستخدمة ليمكن تعديل مسار التدريب وتشكيله في ضوء الأسس العلمية .</a:t>
            </a:r>
            <a:endParaRPr lang="ar-EG" dirty="0"/>
          </a:p>
        </p:txBody>
      </p:sp>
    </p:spTree>
    <p:extLst>
      <p:ext uri="{BB962C8B-B14F-4D97-AF65-F5344CB8AC3E}">
        <p14:creationId xmlns:p14="http://schemas.microsoft.com/office/powerpoint/2010/main" val="1602306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buNone/>
            </a:pPr>
            <a:r>
              <a:rPr lang="ar-EG" dirty="0" smtClean="0"/>
              <a:t>وقد تعددت أساليب المتابعة إلا أن جميعها تشترك في الحصول على المعلومات الخاصة باللاعبين ولا يمكن الثقة في تلك المعلومات والأخذ بها إلا إذا تميزت هذه الأساليب بالصدق والثبات والموضوعية ومن أساليب المتابعة :</a:t>
            </a:r>
          </a:p>
          <a:p>
            <a:pPr marL="0" indent="0">
              <a:buNone/>
            </a:pPr>
            <a:endParaRPr lang="ar-EG" dirty="0" smtClean="0"/>
          </a:p>
          <a:p>
            <a:pPr marL="0" indent="0">
              <a:buNone/>
            </a:pPr>
            <a:r>
              <a:rPr lang="ar-EG" dirty="0" smtClean="0"/>
              <a:t>أ . الاستبيان : جمع المعلومات من خلال الإجابة على مجموعة الأسئلة المتعلقة بالعملية التدريبية .</a:t>
            </a:r>
          </a:p>
          <a:p>
            <a:pPr marL="0" indent="0">
              <a:buNone/>
            </a:pPr>
            <a:r>
              <a:rPr lang="ar-EG" dirty="0" smtClean="0"/>
              <a:t>ب . الملاحظة : المشاهدة والمراقبة الفعلية للتدريب سواء عن طريق الاستمارة أو التصوير السينمائي.</a:t>
            </a:r>
          </a:p>
          <a:p>
            <a:pPr marL="0" indent="0">
              <a:buNone/>
            </a:pPr>
            <a:r>
              <a:rPr lang="ar-EG" dirty="0" smtClean="0"/>
              <a:t>ج . الاختبارات البدنية : لتحديد مستوى القدرات البدنية وتتبع تطورها.</a:t>
            </a:r>
          </a:p>
          <a:p>
            <a:pPr marL="0" indent="0">
              <a:buNone/>
            </a:pPr>
            <a:r>
              <a:rPr lang="ar-EG" dirty="0" smtClean="0"/>
              <a:t>د . الاختبارات المهارية والخططية : لتحديد تطور المستوى المهاري والخططي.</a:t>
            </a:r>
          </a:p>
          <a:p>
            <a:pPr marL="0" indent="0">
              <a:buNone/>
            </a:pPr>
            <a:r>
              <a:rPr lang="ar-EG" dirty="0" smtClean="0"/>
              <a:t>هـ. الفحوصات الطبية : الاختبارات الفسيولوجية للدلالة على مستوى الأجهزة الوظيفية والتغيرات في قيم الكيمياء الحيوية داخل أجهزة الجسم . وفحص الدم الدوري الشامل.</a:t>
            </a:r>
          </a:p>
          <a:p>
            <a:pPr marL="0" indent="0">
              <a:buNone/>
            </a:pPr>
            <a:r>
              <a:rPr lang="ar-EG" dirty="0" smtClean="0"/>
              <a:t>و. أساليب التحليل الحركي : نتائج التحليل الحركي ( الميكانيكا الحيوية) والتعرف على المؤشرات الكينماتيكية للأداء الحركي والمقارنة.</a:t>
            </a:r>
          </a:p>
          <a:p>
            <a:pPr marL="0" indent="0">
              <a:buNone/>
            </a:pPr>
            <a:endParaRPr lang="ar-EG" dirty="0" smtClean="0"/>
          </a:p>
        </p:txBody>
      </p:sp>
    </p:spTree>
    <p:extLst>
      <p:ext uri="{BB962C8B-B14F-4D97-AF65-F5344CB8AC3E}">
        <p14:creationId xmlns:p14="http://schemas.microsoft.com/office/powerpoint/2010/main" val="2948081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ar-EG" dirty="0" smtClean="0"/>
              <a:t>مفاهيم الانجاز الرياضي :</a:t>
            </a:r>
          </a:p>
          <a:p>
            <a:pPr marL="0" indent="0">
              <a:buNone/>
            </a:pPr>
            <a:endParaRPr lang="ar-EG" dirty="0" smtClean="0"/>
          </a:p>
          <a:p>
            <a:pPr marL="0" indent="0">
              <a:buNone/>
            </a:pPr>
            <a:r>
              <a:rPr lang="ar-EG" dirty="0" smtClean="0"/>
              <a:t>- الانجاز الرياضي : أفضل مستوى يحققه اللاعب الذي يعكس مدى استعداداته المختلفة (البدنية والمهارية والخططية والجسمية والنفسية والعقلية).</a:t>
            </a:r>
          </a:p>
          <a:p>
            <a:pPr marL="0" indent="0">
              <a:buNone/>
            </a:pPr>
            <a:r>
              <a:rPr lang="ar-EG" dirty="0" smtClean="0"/>
              <a:t>- الانجاز الرياضي : الوصول إلى الحد الأقصى من العناصر التي تحدد رفع المستوى في فعالية الاختصاص مع استعداد عالٍ للمستوى المطلوب .</a:t>
            </a:r>
          </a:p>
          <a:p>
            <a:pPr marL="0" indent="0">
              <a:buNone/>
            </a:pPr>
            <a:endParaRPr lang="ar-EG" dirty="0" smtClean="0"/>
          </a:p>
          <a:p>
            <a:pPr marL="0" indent="0">
              <a:buNone/>
            </a:pPr>
            <a:endParaRPr lang="ar-EG" dirty="0" smtClean="0"/>
          </a:p>
          <a:p>
            <a:pPr marL="0" indent="0">
              <a:buNone/>
            </a:pPr>
            <a:r>
              <a:rPr lang="ar-EG" dirty="0" smtClean="0"/>
              <a:t>لذلك فان تدريب رياضة الانجاز العالي لابد من أن يوجه الرياضي إلى استخدام الطرق والوسائل الخاصة والتوسع من اجل الوصول إلى حالة الكمال والثبات وهذا ما نشاهده مثلا بان رياضة المستويات تتطلب من الرياضي إلى توجه ذي مستوى عالٍ من تكنيك وتكتيك وقدرات بدنية عالية .</a:t>
            </a:r>
            <a:endParaRPr lang="ar-EG" dirty="0"/>
          </a:p>
        </p:txBody>
      </p:sp>
    </p:spTree>
    <p:extLst>
      <p:ext uri="{BB962C8B-B14F-4D97-AF65-F5344CB8AC3E}">
        <p14:creationId xmlns:p14="http://schemas.microsoft.com/office/powerpoint/2010/main" val="330206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الانجاز الرياضي وعلاقته بالمحددات الأساسية :</a:t>
            </a:r>
          </a:p>
          <a:p>
            <a:pPr marL="0" indent="0">
              <a:buNone/>
            </a:pPr>
            <a:endParaRPr lang="ar-EG" dirty="0" smtClean="0"/>
          </a:p>
          <a:p>
            <a:pPr marL="0" indent="0">
              <a:buNone/>
            </a:pPr>
            <a:r>
              <a:rPr lang="ar-EG" dirty="0" smtClean="0"/>
              <a:t>من اجل الوصول إلى تحقيق أفضل النتائج والمستويات الرياضية لابد من معرفة المحددات الرئيسية لغرض الارتقاء بمستوى الانجاز الرياضي وهذا يتطلب استخدام الطرق التدريبية والوسائل التي تسهم في تحقيق تطور ذلك مع مواكبة كل ما هو جديد يسهم في تطوير المستوى الرياضي سواء أكان ذلك على الصعيد النظري أو العملي لذلك فأن الانجاز الرياضي لا يمكن تحقيقه إلا من خلال الأخذ بنظر الاعتبار المحددات التالية :</a:t>
            </a:r>
          </a:p>
          <a:p>
            <a:pPr marL="0" indent="0">
              <a:buNone/>
            </a:pPr>
            <a:endParaRPr lang="ar-EG" dirty="0" smtClean="0"/>
          </a:p>
          <a:p>
            <a:r>
              <a:rPr lang="ar-EG" dirty="0" smtClean="0"/>
              <a:t>1. التكنيك.</a:t>
            </a:r>
          </a:p>
          <a:p>
            <a:r>
              <a:rPr lang="ar-EG" dirty="0" smtClean="0"/>
              <a:t>2. التكتيك.</a:t>
            </a:r>
          </a:p>
          <a:p>
            <a:r>
              <a:rPr lang="ar-EG" dirty="0" smtClean="0"/>
              <a:t>3. اللياقة البدنية.</a:t>
            </a:r>
          </a:p>
          <a:p>
            <a:r>
              <a:rPr lang="ar-EG" dirty="0" smtClean="0"/>
              <a:t>4. التغذية.</a:t>
            </a:r>
          </a:p>
          <a:p>
            <a:r>
              <a:rPr lang="ar-EG" dirty="0" smtClean="0"/>
              <a:t>5. الناحية النفسية والتربوية.</a:t>
            </a:r>
          </a:p>
          <a:p>
            <a:r>
              <a:rPr lang="ar-EG" dirty="0" smtClean="0"/>
              <a:t>6. الصحة والراحة.</a:t>
            </a:r>
            <a:endParaRPr lang="ar-EG" dirty="0"/>
          </a:p>
        </p:txBody>
      </p:sp>
    </p:spTree>
    <p:extLst>
      <p:ext uri="{BB962C8B-B14F-4D97-AF65-F5344CB8AC3E}">
        <p14:creationId xmlns:p14="http://schemas.microsoft.com/office/powerpoint/2010/main" val="294808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خصائص التدريب الرياضي للمستويات العليا :</a:t>
            </a:r>
          </a:p>
          <a:p>
            <a:pPr marL="0" indent="0">
              <a:buNone/>
            </a:pPr>
            <a:endParaRPr lang="ar-EG" dirty="0" smtClean="0"/>
          </a:p>
          <a:p>
            <a:pPr marL="0" indent="0">
              <a:buNone/>
            </a:pPr>
            <a:r>
              <a:rPr lang="ar-EG" dirty="0" smtClean="0"/>
              <a:t>لابد من الإشارة هنا إلى أن خصائص ومميزات تدريب رياضة المستويات العليا تختلف عن ممارسة أي نشاط آخر مثل النشاط الترويحي – ولابد من توفر خصائص تميز هذا المستوى ومن أهم هذه الخصائص :</a:t>
            </a:r>
          </a:p>
          <a:p>
            <a:pPr marL="0" indent="0">
              <a:buNone/>
            </a:pPr>
            <a:endParaRPr lang="ar-EG" dirty="0" smtClean="0"/>
          </a:p>
          <a:p>
            <a:pPr marL="0" indent="0">
              <a:buNone/>
            </a:pPr>
            <a:r>
              <a:rPr lang="ar-EG" dirty="0" smtClean="0"/>
              <a:t>1. الوصول بالرياضي إلى أعلى مستوى في نوع الفعالية (الاختصاص).</a:t>
            </a:r>
          </a:p>
          <a:p>
            <a:pPr marL="0" indent="0">
              <a:buNone/>
            </a:pPr>
            <a:r>
              <a:rPr lang="ar-EG" dirty="0" smtClean="0"/>
              <a:t>2. ضرورة أن يستند تدريب رياضة المستويات العليا على الحمل العالي .</a:t>
            </a:r>
          </a:p>
          <a:p>
            <a:pPr marL="0" indent="0">
              <a:buNone/>
            </a:pPr>
            <a:r>
              <a:rPr lang="ar-EG" dirty="0" smtClean="0"/>
              <a:t>3. التخصص بالفعالية يعتبر من الشروط الأساسية لتحقيق الانجاز .</a:t>
            </a:r>
          </a:p>
          <a:p>
            <a:pPr marL="0" indent="0">
              <a:buNone/>
            </a:pPr>
            <a:r>
              <a:rPr lang="ar-EG" dirty="0" smtClean="0"/>
              <a:t>4. أن يستند التدريب على معارف ومعلومات وخبرات لها علاقة بالعملية التدريبية</a:t>
            </a:r>
          </a:p>
          <a:p>
            <a:pPr marL="0" indent="0">
              <a:buNone/>
            </a:pPr>
            <a:r>
              <a:rPr lang="ar-EG" dirty="0" smtClean="0"/>
              <a:t>5. ضرورة أن يتسم تدريب رياضة المستويات العليا بالفردية – أي قابلية الفرد أو الرياضي تختلف فيما بينهم .</a:t>
            </a:r>
          </a:p>
          <a:p>
            <a:pPr marL="0" indent="0">
              <a:buNone/>
            </a:pPr>
            <a:r>
              <a:rPr lang="ar-EG" dirty="0" smtClean="0"/>
              <a:t>6. استمرارية التدريب على مدار السنة وبلا انقطاع وقد يستغرق سنين طويلة .</a:t>
            </a:r>
          </a:p>
        </p:txBody>
      </p:sp>
    </p:spTree>
    <p:extLst>
      <p:ext uri="{BB962C8B-B14F-4D97-AF65-F5344CB8AC3E}">
        <p14:creationId xmlns:p14="http://schemas.microsoft.com/office/powerpoint/2010/main" val="2948081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7. اعتماد متطلبات خاصة ( نظام وأسلوب الحياة – الغذاء – النوم ) في تدريب المستويات العليا .</a:t>
            </a:r>
          </a:p>
          <a:p>
            <a:pPr marL="0" indent="0">
              <a:buNone/>
            </a:pPr>
            <a:r>
              <a:rPr lang="ar-EG" dirty="0" smtClean="0"/>
              <a:t>8. ضرورة أن تحتوي رياضة المستويات العليا واجبات رئيسة منها (الإعداد البدني- الإعداد المهاري – الإعداد النفسي والإعداد الخططي).</a:t>
            </a:r>
          </a:p>
          <a:p>
            <a:pPr marL="0" indent="0">
              <a:buNone/>
            </a:pPr>
            <a:r>
              <a:rPr lang="ar-EG" dirty="0" smtClean="0"/>
              <a:t>9. شمولية تدريب رياضة المستويات العليا لجميع الجوانب ( اللياقة البدنية – التكنيك – التكتيك ).</a:t>
            </a:r>
          </a:p>
          <a:p>
            <a:pPr marL="0" indent="0">
              <a:buNone/>
            </a:pPr>
            <a:r>
              <a:rPr lang="ar-EG" dirty="0" smtClean="0"/>
              <a:t>10. وجود المدرب الذي يقود ويشرف على العملية التدريبية .</a:t>
            </a:r>
          </a:p>
          <a:p>
            <a:pPr marL="0" indent="0">
              <a:buNone/>
            </a:pPr>
            <a:r>
              <a:rPr lang="ar-EG" dirty="0" smtClean="0"/>
              <a:t>11. مراعاة البدء من عمر مبكر في رياضة المستويات العليا .</a:t>
            </a:r>
          </a:p>
          <a:p>
            <a:pPr marL="0" indent="0">
              <a:buNone/>
            </a:pPr>
            <a:r>
              <a:rPr lang="ar-EG" dirty="0" smtClean="0"/>
              <a:t>12. توفر الملاعب والقاعات الرياضية .</a:t>
            </a:r>
          </a:p>
          <a:p>
            <a:pPr marL="0" indent="0">
              <a:buNone/>
            </a:pPr>
            <a:r>
              <a:rPr lang="ar-EG" dirty="0" smtClean="0"/>
              <a:t>13. تعاون وتضافر جهود المختصين في مجال التدريب ( الفسلجي – النفسي – الاجتماعي ).</a:t>
            </a:r>
          </a:p>
          <a:p>
            <a:pPr marL="0" indent="0">
              <a:buNone/>
            </a:pPr>
            <a:endParaRPr lang="ar-EG" dirty="0"/>
          </a:p>
        </p:txBody>
      </p:sp>
    </p:spTree>
    <p:extLst>
      <p:ext uri="{BB962C8B-B14F-4D97-AF65-F5344CB8AC3E}">
        <p14:creationId xmlns:p14="http://schemas.microsoft.com/office/powerpoint/2010/main" val="2948081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indent="0">
              <a:buNone/>
            </a:pPr>
            <a:r>
              <a:rPr lang="ar-EG" dirty="0" smtClean="0"/>
              <a:t>العوامل التي تساعد للوصول إلى المستويات العليا (الانجاز الرياضي).</a:t>
            </a:r>
          </a:p>
          <a:p>
            <a:pPr marL="0" indent="0">
              <a:buNone/>
            </a:pPr>
            <a:endParaRPr lang="ar-EG" dirty="0" smtClean="0"/>
          </a:p>
          <a:p>
            <a:pPr marL="0" indent="0">
              <a:buNone/>
            </a:pPr>
            <a:r>
              <a:rPr lang="ar-EG" dirty="0" smtClean="0"/>
              <a:t>هناك عوامل وشروط تتحدد بسرعة تطور الرياضي من اجل الوصول إلى الانجاز الرياضي حيث أن هذه العوامل المتعددة لابد من الأخذ بها والعمل على تطبيقها وهي :</a:t>
            </a:r>
          </a:p>
          <a:p>
            <a:pPr marL="0" indent="0">
              <a:buNone/>
            </a:pPr>
            <a:endParaRPr lang="ar-EG" dirty="0" smtClean="0"/>
          </a:p>
          <a:p>
            <a:pPr marL="0" indent="0">
              <a:buNone/>
            </a:pPr>
            <a:r>
              <a:rPr lang="ar-EG" dirty="0" smtClean="0"/>
              <a:t>1. التدريب الذي يستند ويرتكز على المعارف والخبرات العلمية .</a:t>
            </a:r>
          </a:p>
          <a:p>
            <a:pPr marL="0" indent="0">
              <a:buNone/>
            </a:pPr>
            <a:r>
              <a:rPr lang="ar-EG" dirty="0" smtClean="0"/>
              <a:t>2. الثقة المتبادلة بين المدرب واللاعب مع توفر الإرادة القوية للاعب .</a:t>
            </a:r>
          </a:p>
          <a:p>
            <a:pPr marL="0" indent="0">
              <a:buNone/>
            </a:pPr>
            <a:r>
              <a:rPr lang="ar-EG" dirty="0" smtClean="0"/>
              <a:t>3. وجود الحماس والمثابرة وبذل الجهد لغرض الوصول إلى تحقيق الهدف .</a:t>
            </a:r>
          </a:p>
          <a:p>
            <a:pPr marL="0" indent="0">
              <a:buNone/>
            </a:pPr>
            <a:r>
              <a:rPr lang="ar-EG" dirty="0" smtClean="0"/>
              <a:t>4. الانشداد في توصل النشاط الرياضي ذي المستوى العالي .</a:t>
            </a:r>
          </a:p>
          <a:p>
            <a:pPr marL="0" indent="0">
              <a:buNone/>
            </a:pPr>
            <a:endParaRPr lang="ar-EG" dirty="0" smtClean="0"/>
          </a:p>
          <a:p>
            <a:pPr marL="0" indent="0">
              <a:buNone/>
            </a:pPr>
            <a:r>
              <a:rPr lang="ar-EG" dirty="0" smtClean="0"/>
              <a:t> </a:t>
            </a:r>
            <a:endParaRPr lang="ar-EG" dirty="0"/>
          </a:p>
        </p:txBody>
      </p:sp>
    </p:spTree>
    <p:extLst>
      <p:ext uri="{BB962C8B-B14F-4D97-AF65-F5344CB8AC3E}">
        <p14:creationId xmlns:p14="http://schemas.microsoft.com/office/powerpoint/2010/main" val="294808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ar-EG" dirty="0" smtClean="0"/>
              <a:t>إضافة إلى ما تم ذكره من عوامل هناك شروط مهمة أخرى يجب توفرها وهي :</a:t>
            </a:r>
          </a:p>
          <a:p>
            <a:pPr marL="0" indent="0">
              <a:buNone/>
            </a:pPr>
            <a:endParaRPr lang="ar-EG" dirty="0" smtClean="0"/>
          </a:p>
          <a:p>
            <a:pPr marL="0" indent="0">
              <a:buNone/>
            </a:pPr>
            <a:r>
              <a:rPr lang="ar-EG" dirty="0" smtClean="0"/>
              <a:t>أ. العوامل الداخلية :</a:t>
            </a:r>
          </a:p>
          <a:p>
            <a:pPr marL="0" indent="0">
              <a:buNone/>
            </a:pPr>
            <a:r>
              <a:rPr lang="ar-EG" dirty="0" smtClean="0"/>
              <a:t>• تكوين الجسم .</a:t>
            </a:r>
          </a:p>
          <a:p>
            <a:pPr marL="0" indent="0">
              <a:buNone/>
            </a:pPr>
            <a:r>
              <a:rPr lang="ar-EG" dirty="0" smtClean="0"/>
              <a:t>• النمط العصبي للفرد ( المزاج – طبيعة الفرد ).</a:t>
            </a:r>
          </a:p>
          <a:p>
            <a:pPr marL="0" indent="0">
              <a:buNone/>
            </a:pPr>
            <a:r>
              <a:rPr lang="ar-EG" dirty="0" smtClean="0"/>
              <a:t>• الجوانب الوظيفية لأجهزة الجسم .</a:t>
            </a:r>
          </a:p>
          <a:p>
            <a:pPr marL="0" indent="0">
              <a:buNone/>
            </a:pPr>
            <a:r>
              <a:rPr lang="ar-EG" dirty="0" smtClean="0"/>
              <a:t>• القدرات الحركية الطبيعية .</a:t>
            </a:r>
          </a:p>
          <a:p>
            <a:pPr marL="0" indent="0">
              <a:buNone/>
            </a:pPr>
            <a:r>
              <a:rPr lang="ar-EG" dirty="0" smtClean="0"/>
              <a:t>ب . العوامل الخارجية :</a:t>
            </a:r>
          </a:p>
          <a:p>
            <a:pPr marL="0" indent="0">
              <a:buNone/>
            </a:pPr>
            <a:r>
              <a:rPr lang="ar-EG" dirty="0" smtClean="0"/>
              <a:t>وتشمل التغذية الجيدة والنوم والحياة اليومية المنتظمة وتنظيم أوقات الفراغ .</a:t>
            </a:r>
          </a:p>
          <a:p>
            <a:pPr marL="0" indent="0">
              <a:buNone/>
            </a:pPr>
            <a:r>
              <a:rPr lang="ar-EG" dirty="0" smtClean="0"/>
              <a:t>ج . العوامل البيئية :</a:t>
            </a:r>
          </a:p>
          <a:p>
            <a:pPr marL="0" indent="0">
              <a:buNone/>
            </a:pPr>
            <a:r>
              <a:rPr lang="ar-EG" dirty="0" smtClean="0"/>
              <a:t>وتشمل السكن الصحي والحياة العائلية المنتظمة واختيار الأصدقاء والراحة والاستقرار .</a:t>
            </a:r>
          </a:p>
          <a:p>
            <a:pPr marL="0" indent="0">
              <a:buNone/>
            </a:pPr>
            <a:endParaRPr lang="ar-EG" dirty="0" smtClean="0"/>
          </a:p>
          <a:p>
            <a:pPr marL="0" indent="0">
              <a:buNone/>
            </a:pPr>
            <a:r>
              <a:rPr lang="ar-EG" dirty="0" smtClean="0"/>
              <a:t>د . العوامل المادية :</a:t>
            </a:r>
          </a:p>
          <a:p>
            <a:pPr marL="0" indent="0">
              <a:buNone/>
            </a:pPr>
            <a:r>
              <a:rPr lang="ar-EG" dirty="0" smtClean="0"/>
              <a:t>وتشمل أماكن التدريب والأجهزة والأدوات والتنويع في أساليب التدريب .</a:t>
            </a:r>
          </a:p>
          <a:p>
            <a:pPr marL="0" indent="0">
              <a:buNone/>
            </a:pPr>
            <a:endParaRPr lang="ar-EG" dirty="0" smtClean="0"/>
          </a:p>
          <a:p>
            <a:pPr marL="0" indent="0">
              <a:buNone/>
            </a:pPr>
            <a:r>
              <a:rPr lang="ar-EG" dirty="0" smtClean="0"/>
              <a:t>هـ .العوامل المناخية :</a:t>
            </a:r>
          </a:p>
          <a:p>
            <a:pPr marL="0" indent="0">
              <a:buNone/>
            </a:pPr>
            <a:r>
              <a:rPr lang="ar-EG" dirty="0" smtClean="0"/>
              <a:t>وتشمل المناخ الجيد ودرجة الحرارة والأمطار والبرودة . إذ أن هناك إشارة من قبل اختصاصي التدريب الرياضي على وجود علاقة بين العوامل المناخية والانجاز الرياضي – هذا مما يتطلب الأخذ بنظر الاعتبار في مجمل العوامل التي ذكرت لما لها من أهمية ودور في تحقيق المستوى الرياضي الأفضل .</a:t>
            </a:r>
          </a:p>
        </p:txBody>
      </p:sp>
    </p:spTree>
    <p:extLst>
      <p:ext uri="{BB962C8B-B14F-4D97-AF65-F5344CB8AC3E}">
        <p14:creationId xmlns:p14="http://schemas.microsoft.com/office/powerpoint/2010/main" val="294808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سس ومبادئ الارتقاء بالانجاز الرياضي :</a:t>
            </a:r>
          </a:p>
          <a:p>
            <a:pPr marL="0" indent="0">
              <a:buNone/>
            </a:pPr>
            <a:endParaRPr lang="ar-EG" dirty="0" smtClean="0"/>
          </a:p>
          <a:p>
            <a:pPr marL="0" indent="0">
              <a:buNone/>
            </a:pPr>
            <a:r>
              <a:rPr lang="ar-EG" dirty="0" smtClean="0"/>
              <a:t>هناك مبادئ وأسس تستند إليها عملية التدريب فضلا عن القواعد العلمية وخصائص الفعاليات الرياضية الممارسة إذ أن نتائج البحوث والخبرات تشير إلى ضرورة التكامل والترابط بين هذه المبادئ لغرض الارتقاء بمستوى الانجاز الرياضي وفيما يلي أهم هذه الأسس :</a:t>
            </a:r>
          </a:p>
          <a:p>
            <a:pPr marL="0" indent="0">
              <a:buNone/>
            </a:pPr>
            <a:endParaRPr lang="ar-EG" dirty="0" smtClean="0"/>
          </a:p>
          <a:p>
            <a:pPr marL="0" indent="0">
              <a:buNone/>
            </a:pPr>
            <a:r>
              <a:rPr lang="ar-EG" dirty="0" smtClean="0"/>
              <a:t>1. العلاقة الصحيحة بين الحمل والراحة .</a:t>
            </a:r>
          </a:p>
          <a:p>
            <a:pPr marL="0" indent="0">
              <a:buNone/>
            </a:pPr>
            <a:r>
              <a:rPr lang="ar-EG" dirty="0" smtClean="0"/>
              <a:t>2. العلاقة الصحيحة بين الحمل والتكيف .</a:t>
            </a:r>
          </a:p>
          <a:p>
            <a:pPr marL="0" indent="0">
              <a:buNone/>
            </a:pPr>
            <a:r>
              <a:rPr lang="ar-EG" dirty="0" smtClean="0"/>
              <a:t>3. الاستمرارية في التدريب .</a:t>
            </a:r>
          </a:p>
          <a:p>
            <a:pPr marL="0" indent="0">
              <a:buNone/>
            </a:pPr>
            <a:r>
              <a:rPr lang="ar-EG" dirty="0" smtClean="0"/>
              <a:t>4. التقدم بدرجات حمل التدريب .</a:t>
            </a:r>
          </a:p>
          <a:p>
            <a:pPr marL="0" indent="0">
              <a:buNone/>
            </a:pPr>
            <a:r>
              <a:rPr lang="ar-EG" dirty="0" smtClean="0"/>
              <a:t>5. خصوصية التدريب .</a:t>
            </a:r>
          </a:p>
          <a:p>
            <a:pPr marL="0" indent="0">
              <a:buNone/>
            </a:pPr>
            <a:r>
              <a:rPr lang="ar-EG" dirty="0" smtClean="0"/>
              <a:t>6. الوحدة بين فترات التدريب والإعداد .</a:t>
            </a:r>
          </a:p>
          <a:p>
            <a:pPr marL="0" indent="0">
              <a:buNone/>
            </a:pPr>
            <a:r>
              <a:rPr lang="ar-EG" dirty="0" smtClean="0"/>
              <a:t>7. الفردية في التدريب .</a:t>
            </a:r>
          </a:p>
          <a:p>
            <a:pPr marL="0" indent="0">
              <a:buNone/>
            </a:pPr>
            <a:r>
              <a:rPr lang="ar-EG" dirty="0" smtClean="0"/>
              <a:t>8. التقويم والمتابعة .</a:t>
            </a:r>
            <a:endParaRPr lang="ar-EG" dirty="0"/>
          </a:p>
        </p:txBody>
      </p:sp>
    </p:spTree>
    <p:extLst>
      <p:ext uri="{BB962C8B-B14F-4D97-AF65-F5344CB8AC3E}">
        <p14:creationId xmlns:p14="http://schemas.microsoft.com/office/powerpoint/2010/main" val="2948081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buNone/>
            </a:pPr>
            <a:r>
              <a:rPr lang="ar-EG" dirty="0" smtClean="0"/>
              <a:t>1. العلاقة الصحيحة بين الحمل والراحة :</a:t>
            </a:r>
          </a:p>
          <a:p>
            <a:pPr marL="0" indent="0">
              <a:buNone/>
            </a:pPr>
            <a:endParaRPr lang="ar-EG" dirty="0" smtClean="0"/>
          </a:p>
          <a:p>
            <a:pPr marL="0" indent="0">
              <a:buNone/>
            </a:pPr>
            <a:r>
              <a:rPr lang="ar-EG" dirty="0" smtClean="0"/>
              <a:t>يعد فهم العلاقة بين مستوى الحمل وفترة الراحة المناسبة هي المدخل الرئيس للارتقاء بمستوى الانجاز الرياضي حيث يلقى التدريب الذي يقوم به اللاعب تأثيرا على أجهزة الجسم وأعضاء الجسم الوظيفية ومن ثم يظهر التعب وهبوط تدريجي في مستوى القدرة الوظيفية لهذه الأجهزة نتيجة لاستهلاك مصادر الطاقة الأمر الذي يحتم على إعطاء اللاعب فترة من الراحة لاستعادة الشفاء – وقد أثبتت التجارب العلمية لبحوث الكيمياء الحيوية زيادة مصادر الطاقة عند اللاعب في نهاية فترة الراحة أكثر من المصادر قبل بداية الجهد وتسمى هذه الفترة بفترة – التعويض الزائد – وهي الفترة المناسبة والأساسية لتكرار الحمل التالي أو تقبل حمل آخر.</a:t>
            </a:r>
          </a:p>
          <a:p>
            <a:pPr marL="0" indent="0">
              <a:buNone/>
            </a:pPr>
            <a:endParaRPr lang="ar-EG" dirty="0" smtClean="0"/>
          </a:p>
          <a:p>
            <a:pPr marL="0" indent="0">
              <a:buNone/>
            </a:pPr>
            <a:r>
              <a:rPr lang="ar-EG" dirty="0" smtClean="0"/>
              <a:t>التوقيت الصحيح لتكرار الحمل (فترة التعويض الزائد) هو أساس التكيف التي يعد أهم دليل على تحسن المستوى وإمكانية الارتقاء به والتوقيت غير المناسب لتكرار الحمل يؤدي بدوره إلى انخفاض وتذبذب في المستوى وتكرار الحمل أو التمرين في فترة استعادة الشفاء (استعادة القوى) وقبل الوصول إلى فترة التعويض الزائد يؤدي إلى انخفاض المستوى الوظيفي تدريجيا وإحلال التعب لاستهلاك مصادر الطاقة وعدم إعطاء الوقت المناسب لتعويضها أو زيادة مصادرها .</a:t>
            </a:r>
          </a:p>
          <a:p>
            <a:pPr marL="0" indent="0">
              <a:buNone/>
            </a:pPr>
            <a:endParaRPr lang="ar-EG" dirty="0" smtClean="0"/>
          </a:p>
          <a:p>
            <a:pPr marL="0" indent="0">
              <a:buNone/>
            </a:pPr>
            <a:r>
              <a:rPr lang="ar-EG" dirty="0" smtClean="0"/>
              <a:t>كما إن إطالة فترة الراحة والعودة لنقطة البداية ثم تكرار التمرين يؤدي إلى تذبذب المستوى وتكون الزيادة في المستوى والقدرة الوظيفية غير ملحوظ .</a:t>
            </a:r>
            <a:endParaRPr lang="ar-EG" dirty="0"/>
          </a:p>
        </p:txBody>
      </p:sp>
    </p:spTree>
    <p:extLst>
      <p:ext uri="{BB962C8B-B14F-4D97-AF65-F5344CB8AC3E}">
        <p14:creationId xmlns:p14="http://schemas.microsoft.com/office/powerpoint/2010/main" val="2948081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2754</Words>
  <Application>Microsoft Office PowerPoint</Application>
  <PresentationFormat>On-screen Show (4:3)</PresentationFormat>
  <Paragraphs>147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جامعة بنها كلية التربية الرياضية بنين قسم العلوم التربوية والنفسية والاجتماعية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بنين قسم العلوم التربوية والنفسية والاجتماعية</dc:title>
  <dc:creator>الرفاعي</dc:creator>
  <cp:lastModifiedBy>الرفاعي</cp:lastModifiedBy>
  <cp:revision>18</cp:revision>
  <dcterms:created xsi:type="dcterms:W3CDTF">2020-03-28T13:45:01Z</dcterms:created>
  <dcterms:modified xsi:type="dcterms:W3CDTF">2020-03-28T15:58:52Z</dcterms:modified>
</cp:coreProperties>
</file>