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ar-EG"/>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5882" autoAdjust="0"/>
    <p:restoredTop sz="94660"/>
  </p:normalViewPr>
  <p:slideViewPr>
    <p:cSldViewPr>
      <p:cViewPr varScale="1">
        <p:scale>
          <a:sx n="63" d="100"/>
          <a:sy n="63" d="100"/>
        </p:scale>
        <p:origin x="-1572"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EG"/>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EG"/>
          </a:p>
        </p:txBody>
      </p:sp>
      <p:sp>
        <p:nvSpPr>
          <p:cNvPr id="4" name="Date Placeholder 3"/>
          <p:cNvSpPr>
            <a:spLocks noGrp="1"/>
          </p:cNvSpPr>
          <p:nvPr>
            <p:ph type="dt" sz="half" idx="10"/>
          </p:nvPr>
        </p:nvSpPr>
        <p:spPr/>
        <p:txBody>
          <a:bodyPr/>
          <a:lstStyle/>
          <a:p>
            <a:fld id="{1D4BD807-BDF7-49B7-B1AC-B8047A3DB393}" type="datetimeFigureOut">
              <a:rPr lang="ar-EG" smtClean="0"/>
              <a:t>04/08/1441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EC156865-9837-4AFC-8EB6-0E9BA660A3E7}" type="slidenum">
              <a:rPr lang="ar-EG" smtClean="0"/>
              <a:t>‹#›</a:t>
            </a:fld>
            <a:endParaRPr lang="ar-EG"/>
          </a:p>
        </p:txBody>
      </p:sp>
    </p:spTree>
    <p:extLst>
      <p:ext uri="{BB962C8B-B14F-4D97-AF65-F5344CB8AC3E}">
        <p14:creationId xmlns:p14="http://schemas.microsoft.com/office/powerpoint/2010/main" val="41969732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10"/>
          </p:nvPr>
        </p:nvSpPr>
        <p:spPr/>
        <p:txBody>
          <a:bodyPr/>
          <a:lstStyle/>
          <a:p>
            <a:fld id="{1D4BD807-BDF7-49B7-B1AC-B8047A3DB393}" type="datetimeFigureOut">
              <a:rPr lang="ar-EG" smtClean="0"/>
              <a:t>04/08/1441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EC156865-9837-4AFC-8EB6-0E9BA660A3E7}" type="slidenum">
              <a:rPr lang="ar-EG" smtClean="0"/>
              <a:t>‹#›</a:t>
            </a:fld>
            <a:endParaRPr lang="ar-EG"/>
          </a:p>
        </p:txBody>
      </p:sp>
    </p:spTree>
    <p:extLst>
      <p:ext uri="{BB962C8B-B14F-4D97-AF65-F5344CB8AC3E}">
        <p14:creationId xmlns:p14="http://schemas.microsoft.com/office/powerpoint/2010/main" val="15790130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EG"/>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10"/>
          </p:nvPr>
        </p:nvSpPr>
        <p:spPr/>
        <p:txBody>
          <a:bodyPr/>
          <a:lstStyle/>
          <a:p>
            <a:fld id="{1D4BD807-BDF7-49B7-B1AC-B8047A3DB393}" type="datetimeFigureOut">
              <a:rPr lang="ar-EG" smtClean="0"/>
              <a:t>04/08/1441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EC156865-9837-4AFC-8EB6-0E9BA660A3E7}" type="slidenum">
              <a:rPr lang="ar-EG" smtClean="0"/>
              <a:t>‹#›</a:t>
            </a:fld>
            <a:endParaRPr lang="ar-EG"/>
          </a:p>
        </p:txBody>
      </p:sp>
    </p:spTree>
    <p:extLst>
      <p:ext uri="{BB962C8B-B14F-4D97-AF65-F5344CB8AC3E}">
        <p14:creationId xmlns:p14="http://schemas.microsoft.com/office/powerpoint/2010/main" val="38970667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10"/>
          </p:nvPr>
        </p:nvSpPr>
        <p:spPr/>
        <p:txBody>
          <a:bodyPr/>
          <a:lstStyle/>
          <a:p>
            <a:fld id="{1D4BD807-BDF7-49B7-B1AC-B8047A3DB393}" type="datetimeFigureOut">
              <a:rPr lang="ar-EG" smtClean="0"/>
              <a:t>04/08/1441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EC156865-9837-4AFC-8EB6-0E9BA660A3E7}" type="slidenum">
              <a:rPr lang="ar-EG" smtClean="0"/>
              <a:t>‹#›</a:t>
            </a:fld>
            <a:endParaRPr lang="ar-EG"/>
          </a:p>
        </p:txBody>
      </p:sp>
    </p:spTree>
    <p:extLst>
      <p:ext uri="{BB962C8B-B14F-4D97-AF65-F5344CB8AC3E}">
        <p14:creationId xmlns:p14="http://schemas.microsoft.com/office/powerpoint/2010/main" val="39205858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EG"/>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4BD807-BDF7-49B7-B1AC-B8047A3DB393}" type="datetimeFigureOut">
              <a:rPr lang="ar-EG" smtClean="0"/>
              <a:t>04/08/1441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EC156865-9837-4AFC-8EB6-0E9BA660A3E7}" type="slidenum">
              <a:rPr lang="ar-EG" smtClean="0"/>
              <a:t>‹#›</a:t>
            </a:fld>
            <a:endParaRPr lang="ar-EG"/>
          </a:p>
        </p:txBody>
      </p:sp>
    </p:spTree>
    <p:extLst>
      <p:ext uri="{BB962C8B-B14F-4D97-AF65-F5344CB8AC3E}">
        <p14:creationId xmlns:p14="http://schemas.microsoft.com/office/powerpoint/2010/main" val="26544780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5" name="Date Placeholder 4"/>
          <p:cNvSpPr>
            <a:spLocks noGrp="1"/>
          </p:cNvSpPr>
          <p:nvPr>
            <p:ph type="dt" sz="half" idx="10"/>
          </p:nvPr>
        </p:nvSpPr>
        <p:spPr/>
        <p:txBody>
          <a:bodyPr/>
          <a:lstStyle/>
          <a:p>
            <a:fld id="{1D4BD807-BDF7-49B7-B1AC-B8047A3DB393}" type="datetimeFigureOut">
              <a:rPr lang="ar-EG" smtClean="0"/>
              <a:t>04/08/1441</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EC156865-9837-4AFC-8EB6-0E9BA660A3E7}" type="slidenum">
              <a:rPr lang="ar-EG" smtClean="0"/>
              <a:t>‹#›</a:t>
            </a:fld>
            <a:endParaRPr lang="ar-EG"/>
          </a:p>
        </p:txBody>
      </p:sp>
    </p:spTree>
    <p:extLst>
      <p:ext uri="{BB962C8B-B14F-4D97-AF65-F5344CB8AC3E}">
        <p14:creationId xmlns:p14="http://schemas.microsoft.com/office/powerpoint/2010/main" val="19879106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EG"/>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7" name="Date Placeholder 6"/>
          <p:cNvSpPr>
            <a:spLocks noGrp="1"/>
          </p:cNvSpPr>
          <p:nvPr>
            <p:ph type="dt" sz="half" idx="10"/>
          </p:nvPr>
        </p:nvSpPr>
        <p:spPr/>
        <p:txBody>
          <a:bodyPr/>
          <a:lstStyle/>
          <a:p>
            <a:fld id="{1D4BD807-BDF7-49B7-B1AC-B8047A3DB393}" type="datetimeFigureOut">
              <a:rPr lang="ar-EG" smtClean="0"/>
              <a:t>04/08/1441</a:t>
            </a:fld>
            <a:endParaRPr lang="ar-EG"/>
          </a:p>
        </p:txBody>
      </p:sp>
      <p:sp>
        <p:nvSpPr>
          <p:cNvPr id="8" name="Footer Placeholder 7"/>
          <p:cNvSpPr>
            <a:spLocks noGrp="1"/>
          </p:cNvSpPr>
          <p:nvPr>
            <p:ph type="ftr" sz="quarter" idx="11"/>
          </p:nvPr>
        </p:nvSpPr>
        <p:spPr/>
        <p:txBody>
          <a:bodyPr/>
          <a:lstStyle/>
          <a:p>
            <a:endParaRPr lang="ar-EG"/>
          </a:p>
        </p:txBody>
      </p:sp>
      <p:sp>
        <p:nvSpPr>
          <p:cNvPr id="9" name="Slide Number Placeholder 8"/>
          <p:cNvSpPr>
            <a:spLocks noGrp="1"/>
          </p:cNvSpPr>
          <p:nvPr>
            <p:ph type="sldNum" sz="quarter" idx="12"/>
          </p:nvPr>
        </p:nvSpPr>
        <p:spPr/>
        <p:txBody>
          <a:bodyPr/>
          <a:lstStyle/>
          <a:p>
            <a:fld id="{EC156865-9837-4AFC-8EB6-0E9BA660A3E7}" type="slidenum">
              <a:rPr lang="ar-EG" smtClean="0"/>
              <a:t>‹#›</a:t>
            </a:fld>
            <a:endParaRPr lang="ar-EG"/>
          </a:p>
        </p:txBody>
      </p:sp>
    </p:spTree>
    <p:extLst>
      <p:ext uri="{BB962C8B-B14F-4D97-AF65-F5344CB8AC3E}">
        <p14:creationId xmlns:p14="http://schemas.microsoft.com/office/powerpoint/2010/main" val="30742527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Date Placeholder 2"/>
          <p:cNvSpPr>
            <a:spLocks noGrp="1"/>
          </p:cNvSpPr>
          <p:nvPr>
            <p:ph type="dt" sz="half" idx="10"/>
          </p:nvPr>
        </p:nvSpPr>
        <p:spPr/>
        <p:txBody>
          <a:bodyPr/>
          <a:lstStyle/>
          <a:p>
            <a:fld id="{1D4BD807-BDF7-49B7-B1AC-B8047A3DB393}" type="datetimeFigureOut">
              <a:rPr lang="ar-EG" smtClean="0"/>
              <a:t>04/08/1441</a:t>
            </a:fld>
            <a:endParaRPr lang="ar-EG"/>
          </a:p>
        </p:txBody>
      </p:sp>
      <p:sp>
        <p:nvSpPr>
          <p:cNvPr id="4" name="Footer Placeholder 3"/>
          <p:cNvSpPr>
            <a:spLocks noGrp="1"/>
          </p:cNvSpPr>
          <p:nvPr>
            <p:ph type="ftr" sz="quarter" idx="11"/>
          </p:nvPr>
        </p:nvSpPr>
        <p:spPr/>
        <p:txBody>
          <a:bodyPr/>
          <a:lstStyle/>
          <a:p>
            <a:endParaRPr lang="ar-EG"/>
          </a:p>
        </p:txBody>
      </p:sp>
      <p:sp>
        <p:nvSpPr>
          <p:cNvPr id="5" name="Slide Number Placeholder 4"/>
          <p:cNvSpPr>
            <a:spLocks noGrp="1"/>
          </p:cNvSpPr>
          <p:nvPr>
            <p:ph type="sldNum" sz="quarter" idx="12"/>
          </p:nvPr>
        </p:nvSpPr>
        <p:spPr/>
        <p:txBody>
          <a:bodyPr/>
          <a:lstStyle/>
          <a:p>
            <a:fld id="{EC156865-9837-4AFC-8EB6-0E9BA660A3E7}" type="slidenum">
              <a:rPr lang="ar-EG" smtClean="0"/>
              <a:t>‹#›</a:t>
            </a:fld>
            <a:endParaRPr lang="ar-EG"/>
          </a:p>
        </p:txBody>
      </p:sp>
    </p:spTree>
    <p:extLst>
      <p:ext uri="{BB962C8B-B14F-4D97-AF65-F5344CB8AC3E}">
        <p14:creationId xmlns:p14="http://schemas.microsoft.com/office/powerpoint/2010/main" val="33467510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4BD807-BDF7-49B7-B1AC-B8047A3DB393}" type="datetimeFigureOut">
              <a:rPr lang="ar-EG" smtClean="0"/>
              <a:t>04/08/1441</a:t>
            </a:fld>
            <a:endParaRPr lang="ar-EG"/>
          </a:p>
        </p:txBody>
      </p:sp>
      <p:sp>
        <p:nvSpPr>
          <p:cNvPr id="3" name="Footer Placeholder 2"/>
          <p:cNvSpPr>
            <a:spLocks noGrp="1"/>
          </p:cNvSpPr>
          <p:nvPr>
            <p:ph type="ftr" sz="quarter" idx="11"/>
          </p:nvPr>
        </p:nvSpPr>
        <p:spPr/>
        <p:txBody>
          <a:bodyPr/>
          <a:lstStyle/>
          <a:p>
            <a:endParaRPr lang="ar-EG"/>
          </a:p>
        </p:txBody>
      </p:sp>
      <p:sp>
        <p:nvSpPr>
          <p:cNvPr id="4" name="Slide Number Placeholder 3"/>
          <p:cNvSpPr>
            <a:spLocks noGrp="1"/>
          </p:cNvSpPr>
          <p:nvPr>
            <p:ph type="sldNum" sz="quarter" idx="12"/>
          </p:nvPr>
        </p:nvSpPr>
        <p:spPr/>
        <p:txBody>
          <a:bodyPr/>
          <a:lstStyle/>
          <a:p>
            <a:fld id="{EC156865-9837-4AFC-8EB6-0E9BA660A3E7}" type="slidenum">
              <a:rPr lang="ar-EG" smtClean="0"/>
              <a:t>‹#›</a:t>
            </a:fld>
            <a:endParaRPr lang="ar-EG"/>
          </a:p>
        </p:txBody>
      </p:sp>
    </p:spTree>
    <p:extLst>
      <p:ext uri="{BB962C8B-B14F-4D97-AF65-F5344CB8AC3E}">
        <p14:creationId xmlns:p14="http://schemas.microsoft.com/office/powerpoint/2010/main" val="28767456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EG"/>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4BD807-BDF7-49B7-B1AC-B8047A3DB393}" type="datetimeFigureOut">
              <a:rPr lang="ar-EG" smtClean="0"/>
              <a:t>04/08/1441</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EC156865-9837-4AFC-8EB6-0E9BA660A3E7}" type="slidenum">
              <a:rPr lang="ar-EG" smtClean="0"/>
              <a:t>‹#›</a:t>
            </a:fld>
            <a:endParaRPr lang="ar-EG"/>
          </a:p>
        </p:txBody>
      </p:sp>
    </p:spTree>
    <p:extLst>
      <p:ext uri="{BB962C8B-B14F-4D97-AF65-F5344CB8AC3E}">
        <p14:creationId xmlns:p14="http://schemas.microsoft.com/office/powerpoint/2010/main" val="29665879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EG"/>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EG"/>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4BD807-BDF7-49B7-B1AC-B8047A3DB393}" type="datetimeFigureOut">
              <a:rPr lang="ar-EG" smtClean="0"/>
              <a:t>04/08/1441</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EC156865-9837-4AFC-8EB6-0E9BA660A3E7}" type="slidenum">
              <a:rPr lang="ar-EG" smtClean="0"/>
              <a:t>‹#›</a:t>
            </a:fld>
            <a:endParaRPr lang="ar-EG"/>
          </a:p>
        </p:txBody>
      </p:sp>
    </p:spTree>
    <p:extLst>
      <p:ext uri="{BB962C8B-B14F-4D97-AF65-F5344CB8AC3E}">
        <p14:creationId xmlns:p14="http://schemas.microsoft.com/office/powerpoint/2010/main" val="37611830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EG"/>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D4BD807-BDF7-49B7-B1AC-B8047A3DB393}" type="datetimeFigureOut">
              <a:rPr lang="ar-EG" smtClean="0"/>
              <a:t>04/08/1441</a:t>
            </a:fld>
            <a:endParaRPr lang="ar-EG"/>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EG"/>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EC156865-9837-4AFC-8EB6-0E9BA660A3E7}" type="slidenum">
              <a:rPr lang="ar-EG" smtClean="0"/>
              <a:t>‹#›</a:t>
            </a:fld>
            <a:endParaRPr lang="ar-EG"/>
          </a:p>
        </p:txBody>
      </p:sp>
    </p:spTree>
    <p:extLst>
      <p:ext uri="{BB962C8B-B14F-4D97-AF65-F5344CB8AC3E}">
        <p14:creationId xmlns:p14="http://schemas.microsoft.com/office/powerpoint/2010/main" val="20436037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EG"/>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0" y="3448"/>
            <a:ext cx="4547984" cy="1470025"/>
          </a:xfrm>
        </p:spPr>
        <p:txBody>
          <a:bodyPr>
            <a:noAutofit/>
          </a:bodyPr>
          <a:lstStyle/>
          <a:p>
            <a:r>
              <a:rPr lang="ar-EG" sz="2400" dirty="0" smtClean="0"/>
              <a:t>جامعة بنها</a:t>
            </a:r>
            <a:br>
              <a:rPr lang="ar-EG" sz="2400" dirty="0" smtClean="0"/>
            </a:br>
            <a:r>
              <a:rPr lang="ar-EG" sz="2400" dirty="0" smtClean="0"/>
              <a:t>كلية التربية الرياضية بنين</a:t>
            </a:r>
            <a:br>
              <a:rPr lang="ar-EG" sz="2400" dirty="0" smtClean="0"/>
            </a:br>
            <a:r>
              <a:rPr lang="ar-EG" sz="2400" dirty="0" smtClean="0"/>
              <a:t>قسم العلوم التربوية والنفسية والاجتماعية</a:t>
            </a:r>
            <a:endParaRPr lang="ar-EG" sz="2400" dirty="0"/>
          </a:p>
        </p:txBody>
      </p:sp>
      <p:sp>
        <p:nvSpPr>
          <p:cNvPr id="3" name="Subtitle 2"/>
          <p:cNvSpPr>
            <a:spLocks noGrp="1"/>
          </p:cNvSpPr>
          <p:nvPr>
            <p:ph type="subTitle" idx="1"/>
          </p:nvPr>
        </p:nvSpPr>
        <p:spPr>
          <a:xfrm>
            <a:off x="0" y="1484784"/>
            <a:ext cx="9144000" cy="5373216"/>
          </a:xfrm>
        </p:spPr>
        <p:txBody>
          <a:bodyPr>
            <a:noAutofit/>
          </a:bodyPr>
          <a:lstStyle/>
          <a:p>
            <a:r>
              <a:rPr lang="ar-EG" sz="3600" b="1" dirty="0" smtClean="0">
                <a:solidFill>
                  <a:schemeClr val="tx1"/>
                </a:solidFill>
                <a:latin typeface="Arabic Typesetting" pitchFamily="66" charset="-78"/>
                <a:cs typeface="Arabic Typesetting" pitchFamily="66" charset="-78"/>
              </a:rPr>
              <a:t>الاعداد النفسي </a:t>
            </a:r>
          </a:p>
          <a:p>
            <a:endParaRPr lang="ar-EG" sz="1200" b="1" dirty="0">
              <a:solidFill>
                <a:schemeClr val="tx1"/>
              </a:solidFill>
              <a:latin typeface="Arabic Typesetting" pitchFamily="66" charset="-78"/>
              <a:cs typeface="Arabic Typesetting" pitchFamily="66" charset="-78"/>
            </a:endParaRPr>
          </a:p>
          <a:p>
            <a:r>
              <a:rPr lang="ar-EG" sz="3600" b="1" dirty="0" smtClean="0">
                <a:solidFill>
                  <a:schemeClr val="tx1"/>
                </a:solidFill>
                <a:latin typeface="Arabic Typesetting" pitchFamily="66" charset="-78"/>
                <a:cs typeface="Arabic Typesetting" pitchFamily="66" charset="-78"/>
              </a:rPr>
              <a:t>الفرقة الرابعة</a:t>
            </a:r>
          </a:p>
          <a:p>
            <a:endParaRPr lang="ar-EG" sz="1000" b="1" dirty="0" smtClean="0">
              <a:solidFill>
                <a:schemeClr val="tx1"/>
              </a:solidFill>
              <a:latin typeface="Arabic Typesetting" pitchFamily="66" charset="-78"/>
              <a:cs typeface="Arabic Typesetting" pitchFamily="66" charset="-78"/>
            </a:endParaRPr>
          </a:p>
          <a:p>
            <a:r>
              <a:rPr lang="ar-EG" sz="3600" b="1" dirty="0" smtClean="0">
                <a:solidFill>
                  <a:schemeClr val="tx1"/>
                </a:solidFill>
                <a:latin typeface="Arabic Typesetting" pitchFamily="66" charset="-78"/>
                <a:cs typeface="Arabic Typesetting" pitchFamily="66" charset="-78"/>
              </a:rPr>
              <a:t>المحاضرة السادسة </a:t>
            </a:r>
          </a:p>
          <a:p>
            <a:r>
              <a:rPr lang="ar-EG" sz="3600" b="1" dirty="0" smtClean="0">
                <a:solidFill>
                  <a:schemeClr val="tx1"/>
                </a:solidFill>
                <a:latin typeface="Arabic Typesetting" pitchFamily="66" charset="-78"/>
                <a:cs typeface="Arabic Typesetting" pitchFamily="66" charset="-78"/>
              </a:rPr>
              <a:t>الانفعالات</a:t>
            </a:r>
          </a:p>
          <a:p>
            <a:endParaRPr lang="ar-EG" sz="600" b="1" dirty="0">
              <a:solidFill>
                <a:schemeClr val="tx1"/>
              </a:solidFill>
              <a:latin typeface="Arabic Typesetting" pitchFamily="66" charset="-78"/>
              <a:cs typeface="Arabic Typesetting" pitchFamily="66" charset="-78"/>
            </a:endParaRPr>
          </a:p>
          <a:p>
            <a:r>
              <a:rPr lang="ar-EG" sz="3600" b="1" dirty="0" smtClean="0">
                <a:solidFill>
                  <a:schemeClr val="tx1"/>
                </a:solidFill>
                <a:latin typeface="Arabic Typesetting" pitchFamily="66" charset="-78"/>
                <a:cs typeface="Arabic Typesetting" pitchFamily="66" charset="-78"/>
              </a:rPr>
              <a:t>أستاذ المادة </a:t>
            </a:r>
          </a:p>
          <a:p>
            <a:r>
              <a:rPr lang="ar-EG" sz="3600" b="1" dirty="0" smtClean="0">
                <a:solidFill>
                  <a:schemeClr val="tx1"/>
                </a:solidFill>
                <a:latin typeface="Arabic Typesetting" pitchFamily="66" charset="-78"/>
                <a:cs typeface="Arabic Typesetting" pitchFamily="66" charset="-78"/>
              </a:rPr>
              <a:t>أ.د/عاطف نمر خليفة           -                    أ.م.د/رامي جاد</a:t>
            </a:r>
          </a:p>
          <a:p>
            <a:endParaRPr lang="ar-EG" sz="600" b="1" dirty="0">
              <a:solidFill>
                <a:schemeClr val="tx1"/>
              </a:solidFill>
              <a:latin typeface="Arabic Typesetting" pitchFamily="66" charset="-78"/>
              <a:cs typeface="Arabic Typesetting" pitchFamily="66" charset="-78"/>
            </a:endParaRPr>
          </a:p>
          <a:p>
            <a:endParaRPr lang="ar-EG" sz="600" b="1" dirty="0" smtClean="0">
              <a:solidFill>
                <a:schemeClr val="tx1"/>
              </a:solidFill>
              <a:latin typeface="Arabic Typesetting" pitchFamily="66" charset="-78"/>
              <a:cs typeface="Arabic Typesetting" pitchFamily="66" charset="-78"/>
            </a:endParaRPr>
          </a:p>
          <a:p>
            <a:r>
              <a:rPr lang="ar-EG" sz="4000" b="1" dirty="0" smtClean="0">
                <a:solidFill>
                  <a:schemeClr val="tx1"/>
                </a:solidFill>
                <a:latin typeface="Arabic Typesetting" pitchFamily="66" charset="-78"/>
                <a:cs typeface="Arabic Typesetting" pitchFamily="66" charset="-78"/>
              </a:rPr>
              <a:t>تاريخ     -     -2020 </a:t>
            </a:r>
            <a:endParaRPr lang="ar-EG" sz="4000" b="1" dirty="0">
              <a:solidFill>
                <a:schemeClr val="tx1"/>
              </a:solidFill>
              <a:latin typeface="Arabic Typesetting" pitchFamily="66" charset="-78"/>
              <a:cs typeface="Arabic Typesetting" pitchFamily="66" charset="-78"/>
            </a:endParaRPr>
          </a:p>
        </p:txBody>
      </p:sp>
    </p:spTree>
    <p:extLst>
      <p:ext uri="{BB962C8B-B14F-4D97-AF65-F5344CB8AC3E}">
        <p14:creationId xmlns:p14="http://schemas.microsoft.com/office/powerpoint/2010/main" val="4120261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92500" lnSpcReduction="20000"/>
          </a:bodyPr>
          <a:lstStyle/>
          <a:p>
            <a:pPr marL="0" indent="0">
              <a:buNone/>
            </a:pPr>
            <a:r>
              <a:rPr lang="ar-EG" dirty="0" smtClean="0"/>
              <a:t>أنواع الانفعالات:</a:t>
            </a:r>
          </a:p>
          <a:p>
            <a:pPr marL="0" indent="0">
              <a:buNone/>
            </a:pPr>
            <a:r>
              <a:rPr lang="ar-EG" dirty="0" smtClean="0"/>
              <a:t>تُصنف الانفعالات إلى تصنيفات عديدة، أحدها التصنيفات الآتية:</a:t>
            </a:r>
          </a:p>
          <a:p>
            <a:pPr marL="0" indent="0">
              <a:buNone/>
            </a:pPr>
            <a:r>
              <a:rPr lang="ar-EG" dirty="0" smtClean="0"/>
              <a:t>1- إنفعالات ايجابية: وهي الانفعالات التي تعمل على زيادة النشاط والحيوية والنشاط والطاقة والحماس كما تعمل على زيادة ضربات القلب وضغط الدم ومن هذه الانفعالات الحب والسرور والحنين وهذهِ الانفعالات تكون شدتها مرتفعة ونتائجهاحميدة بالنسبة للصحة النفسية والجسمية.</a:t>
            </a:r>
          </a:p>
          <a:p>
            <a:pPr marL="0" indent="0">
              <a:buNone/>
            </a:pPr>
            <a:r>
              <a:rPr lang="ar-EG" dirty="0" smtClean="0"/>
              <a:t>2- انفعالات سلبية: وهي الانفعالات الباعثة للتعاسة التي تكون شدتها ضعيفة وتعمل على التقليل من النشاط والحيوية مثل الكره والضجر ونتائجها غير حميدة بالنسبة للصحة النفسية والجسمية.</a:t>
            </a:r>
          </a:p>
          <a:p>
            <a:pPr marL="0" indent="0">
              <a:buNone/>
            </a:pPr>
            <a:r>
              <a:rPr lang="ar-EG" dirty="0" smtClean="0"/>
              <a:t>3- انفعالات فطرية: تظهر مبكرة في حياة الفرد ومثيراتها بسيطة، وهي أولية لا يمكن ردها إلى ابسط منها مثل الخوف والحزن.</a:t>
            </a:r>
          </a:p>
          <a:p>
            <a:pPr marL="0" indent="0">
              <a:buNone/>
            </a:pPr>
            <a:r>
              <a:rPr lang="ar-EG" dirty="0" smtClean="0"/>
              <a:t>4- انفعالات مكتسبة: تظهر في وقتٍ مُتأخرٍ نسبياً من حياة الفرد، وهي مركبة من عدة إنفعالات كالإزدراء الذي يمكن اعتباره مزيج من الغضب والاشمئزاز، والغيرة التي تتألف من الغضب والخوف والشعور بالنقص وحب التملك. ومن الانفعالات ما هو منشط كالفرح والغضب، ومنها مثبط كالحزن والاكتئاب.</a:t>
            </a:r>
          </a:p>
          <a:p>
            <a:pPr marL="0" indent="0">
              <a:buNone/>
            </a:pPr>
            <a:endParaRPr lang="ar-EG" dirty="0"/>
          </a:p>
        </p:txBody>
      </p:sp>
    </p:spTree>
    <p:extLst>
      <p:ext uri="{BB962C8B-B14F-4D97-AF65-F5344CB8AC3E}">
        <p14:creationId xmlns:p14="http://schemas.microsoft.com/office/powerpoint/2010/main" val="33510987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marL="0" indent="0">
              <a:buNone/>
            </a:pPr>
            <a:r>
              <a:rPr lang="ar-EG" dirty="0" smtClean="0"/>
              <a:t>تعريف الانفعالالانفعال هو حالة وجدانية تنشأ عن مصدر نفسي نتيجة لإعاقة السلوك أو التفكير المعتاد، وهي تشمل الفرد كله، وتؤثر وفقًا لشدتها في كل من: </a:t>
            </a:r>
          </a:p>
          <a:p>
            <a:pPr marL="514350" indent="-514350">
              <a:buAutoNum type="arabicParenR"/>
            </a:pPr>
            <a:r>
              <a:rPr lang="ar-EG" dirty="0" smtClean="0"/>
              <a:t>سلوكـه. </a:t>
            </a:r>
          </a:p>
          <a:p>
            <a:pPr marL="514350" indent="-514350">
              <a:buAutoNum type="arabicParenR"/>
            </a:pPr>
            <a:r>
              <a:rPr lang="ar-EG" dirty="0" smtClean="0"/>
              <a:t>تعبيراته الظاهرة. </a:t>
            </a:r>
          </a:p>
          <a:p>
            <a:pPr marL="514350" indent="-514350">
              <a:buAutoNum type="arabicParenR"/>
            </a:pPr>
            <a:r>
              <a:rPr lang="ar-EG" dirty="0" smtClean="0"/>
              <a:t>خبراته الشعورية. </a:t>
            </a:r>
          </a:p>
          <a:p>
            <a:pPr marL="514350" indent="-514350">
              <a:buAutoNum type="arabicParenR"/>
            </a:pPr>
            <a:r>
              <a:rPr lang="ar-EG" dirty="0" smtClean="0"/>
              <a:t>وظائفه الفسيولوجية. ومن أمثلة الانفعالات (الخوف / الغضب / السرور ). </a:t>
            </a:r>
          </a:p>
          <a:p>
            <a:pPr marL="0" indent="0">
              <a:buNone/>
            </a:pPr>
            <a:endParaRPr lang="ar-EG" dirty="0"/>
          </a:p>
        </p:txBody>
      </p:sp>
    </p:spTree>
    <p:extLst>
      <p:ext uri="{BB962C8B-B14F-4D97-AF65-F5344CB8AC3E}">
        <p14:creationId xmlns:p14="http://schemas.microsoft.com/office/powerpoint/2010/main" val="38159454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92500" lnSpcReduction="10000"/>
          </a:bodyPr>
          <a:lstStyle/>
          <a:p>
            <a:pPr marL="0" indent="0">
              <a:buNone/>
            </a:pPr>
            <a:r>
              <a:rPr lang="ar-EG" dirty="0" smtClean="0"/>
              <a:t>العلاقة بين الانفعالات والدوافـع:</a:t>
            </a:r>
          </a:p>
          <a:p>
            <a:pPr marL="0" indent="0">
              <a:buNone/>
            </a:pPr>
            <a:r>
              <a:rPr lang="ar-EG" dirty="0" smtClean="0"/>
              <a:t>رغم وجود صلة وثيقة بين الانفعالات والدوافع إلا أنه يمكن التمييز بينه.</a:t>
            </a:r>
          </a:p>
          <a:p>
            <a:pPr marL="0" indent="0">
              <a:buNone/>
            </a:pPr>
            <a:endParaRPr lang="ar-EG" dirty="0" smtClean="0"/>
          </a:p>
          <a:p>
            <a:pPr marL="0" indent="0">
              <a:buNone/>
            </a:pPr>
            <a:r>
              <a:rPr lang="ar-EG" dirty="0" smtClean="0"/>
              <a:t>1) تستـثار الانفعالات من منبهات خارجية، في حين الدوافع من منبهات داخلية. هذا ونود أن نشير إلى أن بعض المنبهات الخارجية قد تحرك الدوافع إلا أنها لا تخلق الدافع، فبدون دافع داخلي لا يكون للمنبه الخارجي أي تأثير. مثال: الطعام كمنبه خارجي، قد يُحرّك دافع الجوع إذا كان الشخص جائعًا فعلاً، أما إذا كان الشخص شبعانًا فالطعام لا يكون له أي تأثير.</a:t>
            </a:r>
          </a:p>
          <a:p>
            <a:pPr marL="0" indent="0">
              <a:buNone/>
            </a:pPr>
            <a:endParaRPr lang="ar-EG" dirty="0" smtClean="0"/>
          </a:p>
          <a:p>
            <a:pPr marL="0" indent="0">
              <a:buNone/>
            </a:pPr>
            <a:r>
              <a:rPr lang="ar-EG" dirty="0" smtClean="0"/>
              <a:t>2) تعتمد الدوافع على الانفعالات، حيث تستمد منها الطاقة التي تحولها إلى سلوك يسهم في إشباع ذلك الدافع. فمثلاً الحرمان من إشباع دافع الجوع يصحبه انفعال وتوتر، ليستمد الكائن الحي من هذا الانفعال طاقة تساعده على القيام بسلوك وهو البحث عن الطعام حتى يجده، وبالتالي يتم إشباع دافع الجوع.</a:t>
            </a:r>
            <a:endParaRPr lang="ar-EG" dirty="0"/>
          </a:p>
        </p:txBody>
      </p:sp>
    </p:spTree>
    <p:extLst>
      <p:ext uri="{BB962C8B-B14F-4D97-AF65-F5344CB8AC3E}">
        <p14:creationId xmlns:p14="http://schemas.microsoft.com/office/powerpoint/2010/main" val="2793476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92500" lnSpcReduction="20000"/>
          </a:bodyPr>
          <a:lstStyle/>
          <a:p>
            <a:pPr marL="0" indent="0">
              <a:buNone/>
            </a:pPr>
            <a:r>
              <a:rPr lang="ar-EG" dirty="0" smtClean="0"/>
              <a:t>الجوانب الأساسية للانفعالات         </a:t>
            </a:r>
          </a:p>
          <a:p>
            <a:pPr marL="0" indent="0">
              <a:buNone/>
            </a:pPr>
            <a:r>
              <a:rPr lang="ar-EG" dirty="0" smtClean="0"/>
              <a:t>الجانب الفسيولوجي</a:t>
            </a:r>
          </a:p>
          <a:p>
            <a:pPr marL="0" indent="0">
              <a:buNone/>
            </a:pPr>
            <a:endParaRPr lang="ar-EG" dirty="0" smtClean="0"/>
          </a:p>
          <a:p>
            <a:pPr marL="0" indent="0">
              <a:buNone/>
            </a:pPr>
            <a:r>
              <a:rPr lang="ar-EG" dirty="0" smtClean="0"/>
              <a:t>أولاً : الجانب الفسيولوجي: عندما يتعرض الشخص لخبرة انفعالية شديدة مثل (الخوف أو الغضب الشديد) فإن هذا يؤدي به إلى عدد من التغيرات الفسيولوجية، منها:</a:t>
            </a:r>
          </a:p>
          <a:p>
            <a:pPr marL="0" indent="0">
              <a:buNone/>
            </a:pPr>
            <a:r>
              <a:rPr lang="ar-EG" dirty="0" smtClean="0"/>
              <a:t>1) ازدياد سرعة ضربات القلب.  </a:t>
            </a:r>
          </a:p>
          <a:p>
            <a:pPr marL="0" indent="0">
              <a:buNone/>
            </a:pPr>
            <a:r>
              <a:rPr lang="ar-EG" dirty="0" smtClean="0"/>
              <a:t>2) ارتفاع ضغط الدم.</a:t>
            </a:r>
          </a:p>
          <a:p>
            <a:pPr marL="0" indent="0">
              <a:buNone/>
            </a:pPr>
            <a:r>
              <a:rPr lang="ar-EG" dirty="0" smtClean="0"/>
              <a:t>3) ازدياد سرعة التنفس.</a:t>
            </a:r>
          </a:p>
          <a:p>
            <a:pPr marL="0" indent="0">
              <a:buNone/>
            </a:pPr>
            <a:r>
              <a:rPr lang="ar-EG" dirty="0" smtClean="0"/>
              <a:t>  4) اتساع حدقة العين.</a:t>
            </a:r>
          </a:p>
          <a:p>
            <a:pPr marL="0" indent="0">
              <a:buNone/>
            </a:pPr>
            <a:r>
              <a:rPr lang="ar-EG" dirty="0" smtClean="0"/>
              <a:t>5) ازدياد سكر الدم لتزويد الطاقة.  </a:t>
            </a:r>
          </a:p>
          <a:p>
            <a:pPr marL="0" indent="0">
              <a:buNone/>
            </a:pPr>
            <a:r>
              <a:rPr lang="ar-EG" dirty="0" smtClean="0"/>
              <a:t>6) سرعة تجلط الدم في حالة الجروح.</a:t>
            </a:r>
          </a:p>
          <a:p>
            <a:pPr marL="0" indent="0">
              <a:buNone/>
            </a:pPr>
            <a:r>
              <a:rPr lang="ar-EG" dirty="0" smtClean="0"/>
              <a:t>7) تحويل الدم من المعدة والأمعاء إلى المخ والعضلات.</a:t>
            </a:r>
          </a:p>
          <a:p>
            <a:pPr marL="0" indent="0">
              <a:buNone/>
            </a:pPr>
            <a:r>
              <a:rPr lang="ar-EG" dirty="0" smtClean="0"/>
              <a:t>وكل هذه المظاهر يقوم بها المخ »وخاصة الجهاز العصبي« لمدّ الجسم بطاقة تساعده على مواجهة الطوارئ.</a:t>
            </a:r>
            <a:endParaRPr lang="ar-EG" dirty="0"/>
          </a:p>
        </p:txBody>
      </p:sp>
    </p:spTree>
    <p:extLst>
      <p:ext uri="{BB962C8B-B14F-4D97-AF65-F5344CB8AC3E}">
        <p14:creationId xmlns:p14="http://schemas.microsoft.com/office/powerpoint/2010/main" val="1237439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85000" lnSpcReduction="10000"/>
          </a:bodyPr>
          <a:lstStyle/>
          <a:p>
            <a:pPr marL="0" indent="0">
              <a:buNone/>
            </a:pPr>
            <a:r>
              <a:rPr lang="ar-EG" dirty="0" smtClean="0"/>
              <a:t>ملحوظة:الانفعال الشديد (الخوف/ الغضب/ الفرح) يصاحبه استثارة فسيولوجية شديدة. في حين انفعال (الحزن أو الأسى) يصاحبه هبوط في العمليات الفسيولوجية. </a:t>
            </a:r>
          </a:p>
          <a:p>
            <a:pPr marL="0" indent="0">
              <a:buNone/>
            </a:pPr>
            <a:r>
              <a:rPr lang="ar-EG" dirty="0" smtClean="0"/>
              <a:t> </a:t>
            </a:r>
          </a:p>
          <a:p>
            <a:pPr marL="0" indent="0">
              <a:buNone/>
            </a:pPr>
            <a:r>
              <a:rPr lang="ar-EG" dirty="0" smtClean="0"/>
              <a:t>الجانب المعرفي (الإدراكي) :  إن التقدير المعرفي للموقف يسهم في تشكيل الخبرة الانفعالية، حيث إن التقدير المعرفي للموقف هو المسئول عن نوع الانفعال وشدته. مثال:عندما يشاهد الشخص ثعبانًا سوف يحدث انفعال الخوف، ولكنه إذا عرف هذا الشخص أن هذا الثعبان مجرد لعبة فسوف يتغير انفعال الخوف إلى الضحك.</a:t>
            </a:r>
          </a:p>
          <a:p>
            <a:pPr marL="0" indent="0">
              <a:buNone/>
            </a:pPr>
            <a:endParaRPr lang="ar-EG" dirty="0" smtClean="0"/>
          </a:p>
          <a:p>
            <a:pPr marL="0" indent="0">
              <a:buNone/>
            </a:pPr>
            <a:r>
              <a:rPr lang="ar-EG" dirty="0" smtClean="0"/>
              <a:t>الجانب التعبيري : تخدم التعبيرات الانفعالية عملية التخاطب والتفاعل الاجتماعي بين الأفراد ( فتعبير الخوف على وجه الشخص يدفعني لمعاونته، في حين تعبير الغضب يجعلني على حذر منه). كيفية تقدير وتمييز الانفعالات:وذلك من خلال الأبعاد الآتية: 1) الطابع الوجداني: وهو ما بين السرور والحزن.2) درجة الشدّة: والتي تتمثل في الانفعال المنخفض، المتوسط، والمرتفع. 3) مدى الاستمرارية: حيث تختلف الاستجابة الانفعالية من حيث الفترة التي تستغرقها. مدى البساطة أو التعقيد: قد تكون الانفعالات المثارة في موقف معين بسيطة أو متداخلة، ويصعب الفصل بينهما.</a:t>
            </a:r>
            <a:endParaRPr lang="ar-EG" dirty="0"/>
          </a:p>
        </p:txBody>
      </p:sp>
    </p:spTree>
    <p:extLst>
      <p:ext uri="{BB962C8B-B14F-4D97-AF65-F5344CB8AC3E}">
        <p14:creationId xmlns:p14="http://schemas.microsoft.com/office/powerpoint/2010/main" val="16369841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marL="0" indent="0">
              <a:buNone/>
            </a:pPr>
            <a:r>
              <a:rPr lang="ar-EG" dirty="0" smtClean="0"/>
              <a:t>تاثير الانفعالات على التوافق النفسى والاجتماعى </a:t>
            </a:r>
          </a:p>
          <a:p>
            <a:pPr marL="0" indent="0">
              <a:buNone/>
            </a:pPr>
            <a:r>
              <a:rPr lang="ar-EG" dirty="0" smtClean="0"/>
              <a:t>(1) لايمكن تصور شخص يقوم بعمل لتحقيق التوافق دون تذوق خبرة انفعالية سارة تشجعه على مواصلة الجهد وخبرة انفعالية مكدِّرة تعلمه تجنب المواقف.</a:t>
            </a:r>
          </a:p>
          <a:p>
            <a:pPr marL="0" indent="0">
              <a:buNone/>
            </a:pPr>
            <a:endParaRPr lang="ar-EG" dirty="0" smtClean="0"/>
          </a:p>
          <a:p>
            <a:pPr marL="0" indent="0">
              <a:buNone/>
            </a:pPr>
            <a:r>
              <a:rPr lang="ar-EG" dirty="0" smtClean="0"/>
              <a:t>(2) وقد أكدت البحوث النفسية أن العلاقة بين درجة الاستثارة الانفعالية وبين الأداء التكيفي للإنسان علاقة وثيقة؛ بمعنى أنه: أ ) إذا كان الانفعال منخفضًا بدرجة كبيرة فإن الأداء العقلي والإبداعي للفرد يكون منخفضًا حيث لا يوجد اهتمام.ب) إذا كان الانفعال مرتفعًا بدرجة كبيرة فإن الأداء العقلي والإبداعي للفرد يكون منخفضًا بسبب التوتر الذي يصيب الفرد فيؤدي إلى تشتت الانتباه والتفكير. ج) مع وجود درجة متوسطة من الانفعال يصل الأداء العقلي والإبداعي للفرد إلى أعلى مستوى.</a:t>
            </a:r>
          </a:p>
          <a:p>
            <a:pPr marL="0" indent="0">
              <a:buNone/>
            </a:pPr>
            <a:endParaRPr lang="ar-EG" dirty="0"/>
          </a:p>
        </p:txBody>
      </p:sp>
    </p:spTree>
    <p:extLst>
      <p:ext uri="{BB962C8B-B14F-4D97-AF65-F5344CB8AC3E}">
        <p14:creationId xmlns:p14="http://schemas.microsoft.com/office/powerpoint/2010/main" val="21267357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marL="0" indent="0">
              <a:buNone/>
            </a:pPr>
            <a:r>
              <a:rPr lang="ar-EG" dirty="0" smtClean="0"/>
              <a:t>ملحوظة : </a:t>
            </a:r>
          </a:p>
          <a:p>
            <a:pPr marL="0" indent="0">
              <a:buNone/>
            </a:pPr>
            <a:r>
              <a:rPr lang="ar-EG" dirty="0" smtClean="0"/>
              <a:t>وقد أوضحت الدراسات أن الأفراد الأسوياء يتميزون بالقدرة على التحكم في انفعالاتهم وعدم التمادي فيها لذلك يتميزون بالصحة الجسمية والنفسية الجيدة، بينما الأفراد الذين لا يتميزون بهذه القدرة تتسم انفعالاتهم بالشدة والحدة فإنهم ينهكون طاقتهم الجسمية ويتعرضون دائمًا للأمراض النفسية والجسمية.</a:t>
            </a:r>
            <a:endParaRPr lang="ar-EG" dirty="0"/>
          </a:p>
        </p:txBody>
      </p:sp>
    </p:spTree>
    <p:extLst>
      <p:ext uri="{BB962C8B-B14F-4D97-AF65-F5344CB8AC3E}">
        <p14:creationId xmlns:p14="http://schemas.microsoft.com/office/powerpoint/2010/main" val="6805201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marL="0" indent="0">
              <a:buNone/>
            </a:pPr>
            <a:r>
              <a:rPr lang="ar-EG" dirty="0" smtClean="0"/>
              <a:t>مكونات الانفعالات ومراحلها:</a:t>
            </a:r>
          </a:p>
          <a:p>
            <a:pPr marL="0" indent="0">
              <a:buNone/>
            </a:pPr>
            <a:r>
              <a:rPr lang="ar-EG" dirty="0" smtClean="0"/>
              <a:t>تتألف الانفعالات كباقي الظواهر النفسية الأُخرى من مزيج أَو خليط مكونات مختلفة في انواعها ودرجتها، وهي:</a:t>
            </a:r>
          </a:p>
          <a:p>
            <a:pPr marL="0" indent="0">
              <a:buNone/>
            </a:pPr>
            <a:r>
              <a:rPr lang="ar-EG" dirty="0" smtClean="0"/>
              <a:t>1- المكونات البيولوجية: وتشمل على العوامل الوراثية او الجينات والعوامل العصبية وإفرازات الغدد الصم.</a:t>
            </a:r>
          </a:p>
          <a:p>
            <a:pPr marL="0" indent="0">
              <a:buNone/>
            </a:pPr>
            <a:r>
              <a:rPr lang="ar-EG" dirty="0" smtClean="0"/>
              <a:t>2- المكونات المعرفية: وتتضمن الجوانب المعرفية، كاللغة أو الإشارات اللفظية، وغير اللفظية كلغة الجسد، والإدراك، والذاكرة، والجوانب غير المعرفية كالدافعية.</a:t>
            </a:r>
          </a:p>
          <a:p>
            <a:pPr marL="0" indent="0">
              <a:buNone/>
            </a:pPr>
            <a:r>
              <a:rPr lang="ar-EG" dirty="0" smtClean="0"/>
              <a:t>3- المكونات البيئية: وتتضمـــــن العوامـــــل الماديـــــة والاجتماعيــــــة.</a:t>
            </a:r>
          </a:p>
          <a:p>
            <a:pPr marL="0" indent="0">
              <a:buNone/>
            </a:pPr>
            <a:endParaRPr lang="ar-EG" dirty="0"/>
          </a:p>
        </p:txBody>
      </p:sp>
    </p:spTree>
    <p:extLst>
      <p:ext uri="{BB962C8B-B14F-4D97-AF65-F5344CB8AC3E}">
        <p14:creationId xmlns:p14="http://schemas.microsoft.com/office/powerpoint/2010/main" val="15102017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77500" lnSpcReduction="20000"/>
          </a:bodyPr>
          <a:lstStyle/>
          <a:p>
            <a:pPr marL="0" indent="0">
              <a:buNone/>
            </a:pPr>
            <a:r>
              <a:rPr lang="ar-EG" dirty="0" smtClean="0"/>
              <a:t>ويمر السلوك الانفعالي للفرد بمراحل مُتداخلة ومُتكاملة مع بعضها، وأغلبها يمر بالمراحل الآتية:</a:t>
            </a:r>
          </a:p>
          <a:p>
            <a:pPr marL="0" indent="0">
              <a:buNone/>
            </a:pPr>
            <a:r>
              <a:rPr lang="ar-EG" dirty="0" smtClean="0"/>
              <a:t>1- مرحلة الإدراك: تمثل إدراك الموقف المثير للإنفعال.</a:t>
            </a:r>
          </a:p>
          <a:p>
            <a:pPr marL="0" indent="0">
              <a:buNone/>
            </a:pPr>
            <a:r>
              <a:rPr lang="ar-EG" dirty="0" smtClean="0"/>
              <a:t>2- مرحلة التقدير: إصدار الفرد حكماً على المثير إذا كان المثير للخوف أو السرور.</a:t>
            </a:r>
          </a:p>
          <a:p>
            <a:pPr marL="0" indent="0">
              <a:buNone/>
            </a:pPr>
            <a:r>
              <a:rPr lang="ar-EG" dirty="0" smtClean="0"/>
              <a:t>3- مرحلة الإنفعال: نتيجة لإدراك الفرد للمثير وتقديره أو تقييمه له يتولد لديه ميل إلى الإقدام عليه او الإحجام عنه.</a:t>
            </a:r>
          </a:p>
          <a:p>
            <a:pPr marL="0" indent="0">
              <a:buNone/>
            </a:pPr>
            <a:r>
              <a:rPr lang="ar-EG" dirty="0" smtClean="0"/>
              <a:t>4- مرحلة التعبير: وفي هذه المرحلة تحدث التغيرات الفسيولوجية الداخلية التي تسهم وتهيء الإنسان للعمل، بما يلائم طبيعة الموقف المثير للإنفعال.</a:t>
            </a:r>
          </a:p>
          <a:p>
            <a:pPr marL="0" indent="0">
              <a:buNone/>
            </a:pPr>
            <a:r>
              <a:rPr lang="ar-EG" dirty="0" smtClean="0"/>
              <a:t>5- مرحلة العمل: في هذه المرحلة يقوم الإنسان بالعمل الذي هيأته لاتخاذ تلك التغيرات الفسيولوجية مثل الهجوم او الهرب او الإقدام أو الابتسام اثناء السلام علـــى الاخر.</a:t>
            </a:r>
          </a:p>
          <a:p>
            <a:pPr marL="0" indent="0">
              <a:buNone/>
            </a:pPr>
            <a:r>
              <a:rPr lang="ar-EG" dirty="0" smtClean="0"/>
              <a:t>وترتبط الانفعالات بكل من عمليتي الاحساس والادراك، إذ كيف يمكن أن ننفعل إذا لم نحس بالمصادر المسببة للإنفعال، إذ اننا نحس اولاً بمسببات الانفعال، ثم نعطي تفسيراً معرفياً لها لاحقاً، ثُمَّ ننفعل للخبرات الانفعالية المتراكمة لدينا. أو أن هذه الخبرات السابقة تلعب دوراً في تحديد نوع الإنفعال ودرجتهِ لدينا.</a:t>
            </a:r>
          </a:p>
          <a:p>
            <a:pPr marL="0" indent="0">
              <a:buNone/>
            </a:pPr>
            <a:endParaRPr lang="ar-EG" dirty="0" smtClean="0"/>
          </a:p>
          <a:p>
            <a:pPr marL="0" indent="0">
              <a:buNone/>
            </a:pPr>
            <a:r>
              <a:rPr lang="ar-EG" dirty="0" smtClean="0"/>
              <a:t>إن الانفعالات نتاج تفاعل بين المكونات البيولوجية والنفسية والبيئية المتنوعة والمختلفة في نوعها وشدتها. وبناءاً على ذلك، فإن الفروق في الانفعالات من حيث أنواعها وشدتها ودرجتها، ناتج عن الاختلاف في الاقترانات بين هذه المكونات الثلاثـــــة (البيولوجية، المعرفية، البيئية).</a:t>
            </a:r>
            <a:endParaRPr lang="ar-EG" dirty="0"/>
          </a:p>
        </p:txBody>
      </p:sp>
    </p:spTree>
    <p:extLst>
      <p:ext uri="{BB962C8B-B14F-4D97-AF65-F5344CB8AC3E}">
        <p14:creationId xmlns:p14="http://schemas.microsoft.com/office/powerpoint/2010/main" val="229812857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120</TotalTime>
  <Words>1111</Words>
  <Application>Microsoft Office PowerPoint</Application>
  <PresentationFormat>On-screen Show (4:3)</PresentationFormat>
  <Paragraphs>67</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جامعة بنها كلية التربية الرياضية بنين قسم العلوم التربوية والنفسية والاجتماعية</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جامعة بنها كلية التربية الرياضية بنين قسم العلوم التربوية والنفسية والاجتماعية</dc:title>
  <dc:creator>الرفاعي</dc:creator>
  <cp:lastModifiedBy>الرفاعي</cp:lastModifiedBy>
  <cp:revision>16</cp:revision>
  <dcterms:created xsi:type="dcterms:W3CDTF">2020-03-28T13:45:01Z</dcterms:created>
  <dcterms:modified xsi:type="dcterms:W3CDTF">2020-03-28T15:46:01Z</dcterms:modified>
</cp:coreProperties>
</file>