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882" autoAdjust="0"/>
    <p:restoredTop sz="94660"/>
  </p:normalViewPr>
  <p:slideViewPr>
    <p:cSldViewPr>
      <p:cViewPr varScale="1">
        <p:scale>
          <a:sx n="63" d="100"/>
          <a:sy n="63" d="100"/>
        </p:scale>
        <p:origin x="-157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419697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57901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89706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920585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65447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98791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1D4BD807-BDF7-49B7-B1AC-B8047A3DB393}" type="datetimeFigureOut">
              <a:rPr lang="ar-EG" smtClean="0"/>
              <a:t>04/08/1441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07425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1D4BD807-BDF7-49B7-B1AC-B8047A3DB393}" type="datetimeFigureOut">
              <a:rPr lang="ar-EG" smtClean="0"/>
              <a:t>04/08/1441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34675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BD807-BDF7-49B7-B1AC-B8047A3DB393}" type="datetimeFigureOut">
              <a:rPr lang="ar-EG" smtClean="0"/>
              <a:t>04/08/1441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876745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96658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76118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BD807-BDF7-49B7-B1AC-B8047A3DB393}" type="datetimeFigureOut">
              <a:rPr lang="ar-EG" smtClean="0"/>
              <a:t>04/08/1441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C156865-9837-4AFC-8EB6-0E9BA660A3E7}" type="slidenum">
              <a:rPr lang="ar-EG" smtClean="0"/>
              <a:t>‹#›</a:t>
            </a:fld>
            <a:endParaRPr lang="ar-EG"/>
          </a:p>
        </p:txBody>
      </p:sp>
    </p:spTree>
    <p:extLst>
      <p:ext uri="{BB962C8B-B14F-4D97-AF65-F5344CB8AC3E}">
        <p14:creationId xmlns:p14="http://schemas.microsoft.com/office/powerpoint/2010/main" val="2043603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3448"/>
            <a:ext cx="4547984" cy="1470025"/>
          </a:xfrm>
        </p:spPr>
        <p:txBody>
          <a:bodyPr>
            <a:noAutofit/>
          </a:bodyPr>
          <a:lstStyle/>
          <a:p>
            <a:r>
              <a:rPr lang="ar-EG" sz="2400" dirty="0" smtClean="0"/>
              <a:t>جامعة بنها</a:t>
            </a:r>
            <a:br>
              <a:rPr lang="ar-EG" sz="2400" dirty="0" smtClean="0"/>
            </a:br>
            <a:r>
              <a:rPr lang="ar-EG" sz="2400" dirty="0" smtClean="0"/>
              <a:t>كلية التربية الرياضية بنين</a:t>
            </a:r>
            <a:br>
              <a:rPr lang="ar-EG" sz="2400" dirty="0" smtClean="0"/>
            </a:br>
            <a:r>
              <a:rPr lang="ar-EG" sz="2400" dirty="0" smtClean="0"/>
              <a:t>قسم العلوم التربوية والنفسية والاجتماعية</a:t>
            </a:r>
            <a:endParaRPr lang="ar-EG" sz="2400" dirty="0"/>
          </a:p>
        </p:txBody>
      </p:sp>
      <p:sp>
        <p:nvSpPr>
          <p:cNvPr id="3" name="Subtitle 2"/>
          <p:cNvSpPr>
            <a:spLocks noGrp="1"/>
          </p:cNvSpPr>
          <p:nvPr>
            <p:ph type="subTitle" idx="1"/>
          </p:nvPr>
        </p:nvSpPr>
        <p:spPr>
          <a:xfrm>
            <a:off x="0" y="1484784"/>
            <a:ext cx="9144000" cy="5373216"/>
          </a:xfrm>
        </p:spPr>
        <p:txBody>
          <a:bodyPr>
            <a:noAutofit/>
          </a:bodyPr>
          <a:lstStyle/>
          <a:p>
            <a:r>
              <a:rPr lang="ar-EG" sz="3600" b="1" dirty="0" smtClean="0">
                <a:solidFill>
                  <a:schemeClr val="tx1"/>
                </a:solidFill>
                <a:latin typeface="Arabic Typesetting" pitchFamily="66" charset="-78"/>
                <a:cs typeface="Arabic Typesetting" pitchFamily="66" charset="-78"/>
              </a:rPr>
              <a:t>الاعداد النفسي </a:t>
            </a:r>
          </a:p>
          <a:p>
            <a:endParaRPr lang="ar-EG" sz="12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الفرقة الرابعة</a:t>
            </a:r>
          </a:p>
          <a:p>
            <a:endParaRPr lang="ar-EG" sz="1000" b="1" dirty="0" smtClean="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المحاضرة الثانية</a:t>
            </a:r>
          </a:p>
          <a:p>
            <a:r>
              <a:rPr lang="ar-EG" sz="3600" b="1" dirty="0" smtClean="0">
                <a:solidFill>
                  <a:schemeClr val="tx1"/>
                </a:solidFill>
                <a:latin typeface="Arabic Typesetting" pitchFamily="66" charset="-78"/>
                <a:cs typeface="Arabic Typesetting" pitchFamily="66" charset="-78"/>
              </a:rPr>
              <a:t>الدافعية</a:t>
            </a:r>
          </a:p>
          <a:p>
            <a:endParaRPr lang="ar-EG" sz="6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أستاذ المادة </a:t>
            </a:r>
          </a:p>
          <a:p>
            <a:r>
              <a:rPr lang="ar-EG" sz="3600" b="1" dirty="0" smtClean="0">
                <a:solidFill>
                  <a:schemeClr val="tx1"/>
                </a:solidFill>
                <a:latin typeface="Arabic Typesetting" pitchFamily="66" charset="-78"/>
                <a:cs typeface="Arabic Typesetting" pitchFamily="66" charset="-78"/>
              </a:rPr>
              <a:t>أ.د/عاطف نمر خليفة           -                    أ.م.د/رامي جاد</a:t>
            </a:r>
          </a:p>
          <a:p>
            <a:endParaRPr lang="ar-EG" sz="600" b="1" dirty="0">
              <a:solidFill>
                <a:schemeClr val="tx1"/>
              </a:solidFill>
              <a:latin typeface="Arabic Typesetting" pitchFamily="66" charset="-78"/>
              <a:cs typeface="Arabic Typesetting" pitchFamily="66" charset="-78"/>
            </a:endParaRPr>
          </a:p>
          <a:p>
            <a:endParaRPr lang="ar-EG" sz="600" b="1" dirty="0" smtClean="0">
              <a:solidFill>
                <a:schemeClr val="tx1"/>
              </a:solidFill>
              <a:latin typeface="Arabic Typesetting" pitchFamily="66" charset="-78"/>
              <a:cs typeface="Arabic Typesetting" pitchFamily="66" charset="-78"/>
            </a:endParaRPr>
          </a:p>
          <a:p>
            <a:r>
              <a:rPr lang="ar-EG" sz="4000" b="1" dirty="0" smtClean="0">
                <a:solidFill>
                  <a:schemeClr val="tx1"/>
                </a:solidFill>
                <a:latin typeface="Arabic Typesetting" pitchFamily="66" charset="-78"/>
                <a:cs typeface="Arabic Typesetting" pitchFamily="66" charset="-78"/>
              </a:rPr>
              <a:t>تاريخ     -     -2020 </a:t>
            </a:r>
            <a:endParaRPr lang="ar-EG" sz="4000" b="1" dirty="0">
              <a:solidFill>
                <a:schemeClr val="tx1"/>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412026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fontAlgn="base">
              <a:buNone/>
            </a:pPr>
            <a:r>
              <a:rPr lang="ar-EG" b="0" i="0" dirty="0" smtClean="0">
                <a:solidFill>
                  <a:srgbClr val="050505"/>
                </a:solidFill>
                <a:effectLst/>
                <a:latin typeface="times"/>
              </a:rPr>
              <a:t>4- نظرية التحليل النفسي </a:t>
            </a:r>
            <a:r>
              <a:rPr lang="en-US" b="0" i="0" dirty="0" smtClean="0">
                <a:solidFill>
                  <a:srgbClr val="050505"/>
                </a:solidFill>
                <a:effectLst/>
                <a:latin typeface="times"/>
              </a:rPr>
              <a:t>:(</a:t>
            </a:r>
            <a:r>
              <a:rPr lang="en-US" b="0" i="0" dirty="0" err="1" smtClean="0">
                <a:solidFill>
                  <a:srgbClr val="050505"/>
                </a:solidFill>
                <a:effectLst/>
                <a:latin typeface="times"/>
              </a:rPr>
              <a:t>Psychonalysis</a:t>
            </a:r>
            <a:r>
              <a:rPr lang="en-US" b="0" i="0" dirty="0" smtClean="0">
                <a:solidFill>
                  <a:srgbClr val="050505"/>
                </a:solidFill>
                <a:effectLst/>
                <a:latin typeface="times"/>
              </a:rPr>
              <a:t> theory)</a:t>
            </a:r>
            <a:br>
              <a:rPr lang="en-US" b="0" i="0" dirty="0" smtClean="0">
                <a:solidFill>
                  <a:srgbClr val="050505"/>
                </a:solidFill>
                <a:effectLst/>
                <a:latin typeface="times"/>
              </a:rPr>
            </a:br>
            <a:endParaRPr lang="ar-EG" b="0" i="0" dirty="0" smtClean="0">
              <a:solidFill>
                <a:srgbClr val="050505"/>
              </a:solidFill>
              <a:effectLst/>
              <a:latin typeface="times"/>
            </a:endParaRPr>
          </a:p>
          <a:p>
            <a:pPr marL="0" indent="0" fontAlgn="base">
              <a:buNone/>
            </a:pPr>
            <a:r>
              <a:rPr lang="ar-EG" b="0" i="0" dirty="0" smtClean="0">
                <a:solidFill>
                  <a:srgbClr val="050505"/>
                </a:solidFill>
                <a:effectLst/>
                <a:latin typeface="times"/>
              </a:rPr>
              <a:t>تعود معظم مفاهيم هذه النظرية إلى فرويد وتختلف هذه النظرية اختلافاً جذرياً عن النظريات الارتباطية والمعرفية والإنسانية ، من حيث المفاهيم المستخدمة وتصورات اتباعها للإنسان وسلوكه وتطور شخصيته ، فهي تستخدم مفاهيم الغريزة واللاشعور والكبت لدى تفسير السلوك السوي ، وغير السوي على حدّ سواء.</a:t>
            </a:r>
          </a:p>
          <a:p>
            <a:pPr marL="0" indent="0" fontAlgn="base">
              <a:buNone/>
            </a:pPr>
            <a:endParaRPr lang="ar-EG" b="0" i="0" dirty="0" smtClean="0">
              <a:solidFill>
                <a:srgbClr val="050505"/>
              </a:solidFill>
              <a:effectLst/>
              <a:latin typeface="times"/>
            </a:endParaRPr>
          </a:p>
          <a:p>
            <a:pPr marL="0" indent="0" fontAlgn="base">
              <a:buNone/>
            </a:pPr>
            <a:r>
              <a:rPr lang="ar-EG" b="0" i="0" dirty="0" smtClean="0">
                <a:solidFill>
                  <a:srgbClr val="050505"/>
                </a:solidFill>
                <a:effectLst/>
                <a:latin typeface="times"/>
              </a:rPr>
              <a:t>يعتقد فرويد أن معظم جوانب السلوك الإنساني مدفوع بحافزين غريزين هما حافز الجنس وحافز العدوان وللطفولة المبكرة كما يرى دور مهم في في المستقبل ويطرح فرويد مفهوم دافع اللاشعورية لتفسير ما يقوم به الفرد من سلوك دون أن يكون قادراً على تحديد أو معرفة الدوافع الكامنة وراء سلوكه هذا ، ويفسر فرويد هذه الظاهرة بمفهوم الكوبت ، وهي آلية نفسية يخزن بها الفرد أفكاره ورغباته في اللاشعور ، ليتجنب ضرورة بحثها على مستوى شعوري ، لأسباب تتعلق بعدم توافر الفرص المناسبة لتحقيقها على هذا المستوى.</a:t>
            </a:r>
          </a:p>
          <a:p>
            <a:pPr marL="0" indent="0" fontAlgn="base">
              <a:buNone/>
            </a:pPr>
            <a:r>
              <a:rPr lang="ar-EG" b="0" i="0" dirty="0" smtClean="0">
                <a:solidFill>
                  <a:srgbClr val="050505"/>
                </a:solidFill>
                <a:effectLst/>
                <a:latin typeface="times"/>
              </a:rPr>
              <a:t>وطبقاً لنظرية فرويد ، فإنه يحدث نوع من التفاعل بين خبرات الطفولة المبكرة والرغبات اللاشعورية المكبوتة الناجمة عن حافزي الجنس والعدوان ، إذ يقوم الآباء والراشدون الآخرون بمنع الأطفال من التعبير الحر عن السلوك المحدد بهذين الحافزين ، وقد يعبر الأطفال عن الحاجات والرغبات والدوافع الكبوتة بأشكال سلوكية أخرى.</a:t>
            </a:r>
          </a:p>
          <a:p>
            <a:pPr marL="0" indent="0">
              <a:buNone/>
            </a:pPr>
            <a:endParaRPr lang="ar-EG" dirty="0"/>
          </a:p>
        </p:txBody>
      </p:sp>
    </p:spTree>
    <p:extLst>
      <p:ext uri="{BB962C8B-B14F-4D97-AF65-F5344CB8AC3E}">
        <p14:creationId xmlns:p14="http://schemas.microsoft.com/office/powerpoint/2010/main" val="354370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ar-EG" dirty="0" smtClean="0"/>
              <a:t>تعريفات الدافعيّة :</a:t>
            </a:r>
          </a:p>
          <a:p>
            <a:pPr marL="0" indent="0">
              <a:buNone/>
            </a:pPr>
            <a:r>
              <a:rPr lang="ar-EG" dirty="0" smtClean="0"/>
              <a:t>هي مجموعة من الظروف الداخليّة والخارجيّة التي تعمل على تحريك الفرد من أجل الوصول إلى حالة التوازن، وتحقيق الأهداف التي ترضي حاجاته ورغباته الداخلية.</a:t>
            </a:r>
          </a:p>
          <a:p>
            <a:r>
              <a:rPr lang="ar-EG" dirty="0" smtClean="0"/>
              <a:t> هي قوة داخلية لدى الفرد والتي تقوم بتحريك سلوكه وتوجيهه؛ حتّى يحقّق غاية ما تعدّ مهمّة بالنسبة له سواء كانت معنوية أو مادية. </a:t>
            </a:r>
          </a:p>
          <a:p>
            <a:r>
              <a:rPr lang="ar-EG" dirty="0" smtClean="0"/>
              <a:t>تعرف الدافعيّة حسب وجهة نظر التربوي فؤاد أبو حطب :</a:t>
            </a:r>
          </a:p>
          <a:p>
            <a:pPr marL="0" indent="0">
              <a:buNone/>
            </a:pPr>
            <a:r>
              <a:rPr lang="ar-EG" dirty="0" smtClean="0"/>
              <a:t>على أنها إمكانية الفرد من تحقيق أمر صعب، والقدرة على تنظيمها وأدائها بشكل سريع ومستقل، والتغلب على كافة الصعوبات التي تواجهه، والتفوق على الذات وعلى الآخرين والتغلب عليهم، ومحبّة الفرد لنفسه، ومقدرته على التحمّل والمثابرة. </a:t>
            </a:r>
          </a:p>
          <a:p>
            <a:endParaRPr lang="ar-EG" dirty="0" smtClean="0"/>
          </a:p>
        </p:txBody>
      </p:sp>
    </p:spTree>
    <p:extLst>
      <p:ext uri="{BB962C8B-B14F-4D97-AF65-F5344CB8AC3E}">
        <p14:creationId xmlns:p14="http://schemas.microsoft.com/office/powerpoint/2010/main" val="2536455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ar-EG" dirty="0" smtClean="0"/>
              <a:t>تعرف الدافعيّة حسب وجهة نظر التربوي إبراهيم زكي قوقش :</a:t>
            </a:r>
          </a:p>
          <a:p>
            <a:pPr marL="0" indent="0">
              <a:buNone/>
            </a:pPr>
            <a:r>
              <a:rPr lang="ar-EG" dirty="0" smtClean="0"/>
              <a:t>على أنها مدى استعداد الشخص ومثابرته للوصول للنجاح، ويكون التحدي أكبر في حال كان مستوى قدرات الفرد أقلّ من مستوى المواقف التي تحتاج إلى أداء ممتاز.</a:t>
            </a:r>
          </a:p>
          <a:p>
            <a:r>
              <a:rPr lang="ar-EG" dirty="0" smtClean="0"/>
              <a:t> تعرف الدافعيّة حسب وجهة نظر التربوية صفاء الأعسر :</a:t>
            </a:r>
          </a:p>
          <a:p>
            <a:pPr marL="0" indent="0">
              <a:buNone/>
            </a:pPr>
            <a:r>
              <a:rPr lang="ar-EG" dirty="0" smtClean="0"/>
              <a:t>على أنها الرغبة التي تدفع الشخص للنجاح وتحقيق مستوى تربوي معين، أو كسب التقبّل الاجتماعي من الأهل والمدرسين، مما يدفعه لتحقيق أكبر مدى ممكن من الأداء.</a:t>
            </a:r>
          </a:p>
          <a:p>
            <a:pPr marL="0" indent="0">
              <a:buNone/>
            </a:pPr>
            <a:endParaRPr lang="ar-EG" dirty="0"/>
          </a:p>
        </p:txBody>
      </p:sp>
    </p:spTree>
    <p:extLst>
      <p:ext uri="{BB962C8B-B14F-4D97-AF65-F5344CB8AC3E}">
        <p14:creationId xmlns:p14="http://schemas.microsoft.com/office/powerpoint/2010/main" val="2824765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ar-EG" dirty="0" smtClean="0"/>
              <a:t>أنواع الدافعيّة :</a:t>
            </a:r>
          </a:p>
          <a:p>
            <a:r>
              <a:rPr lang="ar-EG" dirty="0" smtClean="0"/>
              <a:t>الدوافع الخارجية، هي التي يستمدها الفرد من المصادر الخارجية ومن البيئة المحيطة به سواء كانت أشخاصاً أو مواداً أو معلومات، وقد تكون على شكل تقديم الجوائز والمحفزات الماديّة أو المعنويّة. </a:t>
            </a:r>
          </a:p>
          <a:p>
            <a:r>
              <a:rPr lang="ar-EG" dirty="0" smtClean="0"/>
              <a:t>الدوافع الداخلية، هي التي يكون مصدرها الشخص نفسه، بناءاً على وجود رغبة داخلية تهدف إلى إرضاء الذات، وسعياً للكسب الماديّ أو المعنويّ أو الثقافيّ. </a:t>
            </a:r>
          </a:p>
          <a:p>
            <a:r>
              <a:rPr lang="ar-EG" dirty="0" smtClean="0"/>
              <a:t>الدوافع الفسيولوجية، وهي الدوافع الأولية التي لها علاقة بالحاجات الأساسية للفرد كحاجات الجسد العضوية والفسيولوجية، كحاجته للطعام والماء والجنس. </a:t>
            </a:r>
          </a:p>
          <a:p>
            <a:r>
              <a:rPr lang="ar-EG" dirty="0" smtClean="0"/>
              <a:t>الدوافع النفسية، وهي الدوافع الثانوية والتي تتمثل برغبة الفرد على التملك والتفوق، وكذلك الوصول لأهداف ثانوية بالحياة والإنجاز والسيطرة.</a:t>
            </a:r>
          </a:p>
          <a:p>
            <a:pPr marL="0" indent="0">
              <a:buNone/>
            </a:pPr>
            <a:endParaRPr lang="ar-EG" dirty="0" smtClean="0"/>
          </a:p>
        </p:txBody>
      </p:sp>
    </p:spTree>
    <p:extLst>
      <p:ext uri="{BB962C8B-B14F-4D97-AF65-F5344CB8AC3E}">
        <p14:creationId xmlns:p14="http://schemas.microsoft.com/office/powerpoint/2010/main" val="268596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ar-EG" dirty="0" smtClean="0"/>
              <a:t>أهميّة الدافعيّة:</a:t>
            </a:r>
          </a:p>
          <a:p>
            <a:pPr marL="0" indent="0">
              <a:buNone/>
            </a:pPr>
            <a:r>
              <a:rPr lang="ar-EG" dirty="0" smtClean="0"/>
              <a:t> للدافعية فوائد كبيرة تعود على الفرد والمجتمع بشكل عام ، ومنها:</a:t>
            </a:r>
          </a:p>
          <a:p>
            <a:r>
              <a:rPr lang="ar-EG" dirty="0" smtClean="0"/>
              <a:t>تساعد الإنسان على اكتشاف نفسه، والتعرف عليها، والتصرف وفقاً للظروف والمواقف. </a:t>
            </a:r>
          </a:p>
          <a:p>
            <a:r>
              <a:rPr lang="ar-EG" dirty="0" smtClean="0"/>
              <a:t>يكتسب الفرد القدرة على تعليل تصرفات غيره، فمثلاً: الأم في بيتها ترى مشاغبة أطفالها سلوكاً مرفوضاً، ولكنها إن عرفت أن هذا السلوك نتيجة فقد الطفل إلى العطف، وأنه بسلوكه يسعى إلى لفت إنتباهها، فإن ذلك سيساعدها على تغيير سلوكهم. </a:t>
            </a:r>
          </a:p>
          <a:p>
            <a:pPr marL="0" indent="0">
              <a:buNone/>
            </a:pPr>
            <a:endParaRPr lang="ar-EG" dirty="0" smtClean="0"/>
          </a:p>
        </p:txBody>
      </p:sp>
    </p:spTree>
    <p:extLst>
      <p:ext uri="{BB962C8B-B14F-4D97-AF65-F5344CB8AC3E}">
        <p14:creationId xmlns:p14="http://schemas.microsoft.com/office/powerpoint/2010/main" val="824182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ar-EG" dirty="0" smtClean="0"/>
          </a:p>
          <a:p>
            <a:r>
              <a:rPr lang="ar-EG" dirty="0" smtClean="0"/>
              <a:t>تساعد على تحسين السلوك الإنساني عند معرفة دوافعه، وبالتالي فبالإمكان توجيه هذا السلوك إلى وجهات تقيد المجتمع والفرد. </a:t>
            </a:r>
          </a:p>
          <a:p>
            <a:r>
              <a:rPr lang="ar-EG" dirty="0" smtClean="0"/>
              <a:t>تلعب دوراً إيجابياً، ومهماً في ميدان التوجه والعلاج النفسي، لأهميتها في تفسير سلوك الأفراد واستجاباتهم.</a:t>
            </a:r>
          </a:p>
          <a:p>
            <a:r>
              <a:rPr lang="ar-EG" dirty="0" smtClean="0"/>
              <a:t> تلعب دوراً مهماً في بعض الميادين، كميدان التربية والتعليم، والقانون.</a:t>
            </a:r>
          </a:p>
          <a:p>
            <a:pPr marL="0" indent="0">
              <a:buNone/>
            </a:pPr>
            <a:endParaRPr lang="ar-EG" dirty="0"/>
          </a:p>
        </p:txBody>
      </p:sp>
    </p:spTree>
    <p:extLst>
      <p:ext uri="{BB962C8B-B14F-4D97-AF65-F5344CB8AC3E}">
        <p14:creationId xmlns:p14="http://schemas.microsoft.com/office/powerpoint/2010/main" val="2248454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endParaRPr lang="ar-EG" dirty="0" smtClean="0"/>
          </a:p>
          <a:p>
            <a:pPr marL="0" indent="0">
              <a:buNone/>
            </a:pPr>
            <a:r>
              <a:rPr lang="ar-EG" dirty="0" smtClean="0"/>
              <a:t> </a:t>
            </a:r>
          </a:p>
        </p:txBody>
      </p:sp>
      <p:sp>
        <p:nvSpPr>
          <p:cNvPr id="4" name="Rectangle 3"/>
          <p:cNvSpPr/>
          <p:nvPr/>
        </p:nvSpPr>
        <p:spPr>
          <a:xfrm>
            <a:off x="0" y="0"/>
            <a:ext cx="9144000" cy="6555641"/>
          </a:xfrm>
          <a:prstGeom prst="rect">
            <a:avLst/>
          </a:prstGeom>
        </p:spPr>
        <p:txBody>
          <a:bodyPr wrap="square">
            <a:spAutoFit/>
          </a:bodyPr>
          <a:lstStyle/>
          <a:p>
            <a:r>
              <a:rPr lang="ar-EG" b="1" dirty="0" smtClean="0"/>
              <a:t>ثانياً : </a:t>
            </a:r>
            <a:r>
              <a:rPr lang="ar-EG" sz="2000" b="1" dirty="0" smtClean="0"/>
              <a:t>نظريات الدافعية</a:t>
            </a:r>
          </a:p>
          <a:p>
            <a:endParaRPr lang="ar-EG" sz="2000" dirty="0" smtClean="0"/>
          </a:p>
          <a:p>
            <a:r>
              <a:rPr lang="ar-EG" sz="2000" dirty="0" smtClean="0"/>
              <a:t>إنَّ نظريات الدافعية لم تقدر على إعطاء صورة كاملة عن مفهومها ، ولا يعنى هذا عدم فائدة النظريات الحالية ، خاصة في مجالها التربوي ، فهي تساعد المعلم على فهم سلوك الطالب ، وتمكنه من تكوين تصور واضح عنه، ونظريات الدافعية متعددة وقد أفاضت في شرح السلوك الإنساني وتفسيره ، وسوف نأخذ بعض النظريات المرتبطة بالدافعية والتعلم والسلوك الإنساني.</a:t>
            </a:r>
          </a:p>
          <a:p>
            <a:endParaRPr lang="ar-EG" sz="2000" dirty="0" smtClean="0"/>
          </a:p>
          <a:p>
            <a:r>
              <a:rPr lang="ar-EG" sz="2000" dirty="0" smtClean="0"/>
              <a:t>1- النظرية الارتباطية </a:t>
            </a:r>
            <a:r>
              <a:rPr lang="en-US" sz="2000" dirty="0" smtClean="0"/>
              <a:t>Association theory</a:t>
            </a:r>
          </a:p>
          <a:p>
            <a:r>
              <a:rPr lang="ar-EG" sz="2000" dirty="0" smtClean="0"/>
              <a:t>تعنى هذه النظرية بتفسير الدافعية في ضوء نظريات التعلم ذات المنحى السلوكي أو ما يعرف بالمثير والاستجابة ، ويُعدّ ( ثورندايك( من اوائل العلماء الذين تناولوا مسألة التعلم تجريبياً ، وقال بمبدأ المحاولة والخطأ كأساس للتعلم ، وفسّر هذا التعلم بقانون الأثر</a:t>
            </a:r>
            <a:r>
              <a:rPr lang="en-US" sz="2000" dirty="0" smtClean="0"/>
              <a:t>Law of effect ، </a:t>
            </a:r>
            <a:r>
              <a:rPr lang="ar-EG" sz="2000" dirty="0" smtClean="0"/>
              <a:t>فالإشباع الذي يتلو الاستجابة يؤدي إلى تعلمها وتقويتها ، في حين يؤدي الانزعاج أو عدم الاشباع إلى إضعاف الاستجابة التي يتلوها.</a:t>
            </a:r>
          </a:p>
          <a:p>
            <a:endParaRPr lang="ar-EG" sz="2000" dirty="0" smtClean="0"/>
          </a:p>
          <a:p>
            <a:r>
              <a:rPr lang="ar-EG" sz="2000" dirty="0" smtClean="0"/>
              <a:t>ولقد جاء سكنر الذي قبل بمفهوم التعزيز كأساس للتعلم ، ذلك المفهوم الذي ينطوي في ذاته على معنى الدافعية ، إذ إنّ التعزيز الذي يتلو استجابة ما حدوثها ثانية وإزالة مثير مؤلم يزيد من احتمالية حدوث الاستجابة التي أدّت إلى إزالة هذا المثير ، واستخدام استراتيجيات التعزيز المتنوعة ، يتم في ضوئها تحديد</a:t>
            </a:r>
          </a:p>
          <a:p>
            <a:r>
              <a:rPr lang="ar-EG" sz="2000" dirty="0" smtClean="0"/>
              <a:t>التعزيزات السلبية والايجابية ، يكفل إنتاج السلوك المرغوب.</a:t>
            </a:r>
          </a:p>
          <a:p>
            <a:endParaRPr lang="ar-EG" sz="2000" dirty="0" smtClean="0"/>
          </a:p>
          <a:p>
            <a:r>
              <a:rPr lang="ar-EG" sz="2000" dirty="0" smtClean="0"/>
              <a:t>أما العيب الذي يوجه لهذه النظرية فلأنها قامت على نتائج التجارب التي اجريت على الحيوانات وتعلمها ، ورغم ذلك فإن التعزيز المناسب والمباشر لأنماط السلوك المرغوب هي مبادىء تعلم هامة، ومفيدة في تفسير مفهوم الدافعية واستثارتها عند الطلبة .</a:t>
            </a:r>
            <a:endParaRPr lang="ar-EG" sz="2000" dirty="0"/>
          </a:p>
        </p:txBody>
      </p:sp>
    </p:spTree>
    <p:extLst>
      <p:ext uri="{BB962C8B-B14F-4D97-AF65-F5344CB8AC3E}">
        <p14:creationId xmlns:p14="http://schemas.microsoft.com/office/powerpoint/2010/main" val="2387793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indent="0" fontAlgn="base">
              <a:buNone/>
            </a:pPr>
            <a:r>
              <a:rPr lang="ar-EG" b="1" i="0" dirty="0" smtClean="0">
                <a:solidFill>
                  <a:srgbClr val="050505"/>
                </a:solidFill>
                <a:effectLst/>
                <a:latin typeface="times"/>
              </a:rPr>
              <a:t>2- النظرية المعرفية </a:t>
            </a:r>
            <a:r>
              <a:rPr lang="en-US" b="1" i="0" dirty="0" smtClean="0">
                <a:solidFill>
                  <a:srgbClr val="050505"/>
                </a:solidFill>
                <a:effectLst/>
                <a:latin typeface="times"/>
              </a:rPr>
              <a:t>Cognitive theory</a:t>
            </a:r>
            <a:r>
              <a:rPr lang="ar-EG" b="1" i="0" dirty="0" smtClean="0">
                <a:solidFill>
                  <a:srgbClr val="050505"/>
                </a:solidFill>
                <a:effectLst/>
                <a:latin typeface="times"/>
              </a:rPr>
              <a:t>:</a:t>
            </a:r>
          </a:p>
          <a:p>
            <a:pPr marL="0" indent="0" fontAlgn="base">
              <a:buNone/>
            </a:pPr>
            <a:endParaRPr lang="en-US" b="1" i="0" dirty="0" smtClean="0">
              <a:solidFill>
                <a:srgbClr val="050505"/>
              </a:solidFill>
              <a:effectLst/>
              <a:latin typeface="times"/>
            </a:endParaRPr>
          </a:p>
          <a:p>
            <a:pPr marL="0" indent="0" fontAlgn="base">
              <a:buNone/>
            </a:pPr>
            <a:r>
              <a:rPr lang="ar-EG" b="0" i="0" dirty="0" smtClean="0">
                <a:solidFill>
                  <a:srgbClr val="050505"/>
                </a:solidFill>
                <a:effectLst/>
                <a:latin typeface="times"/>
              </a:rPr>
              <a:t>التفسيرات الارتباطية للدافعية ترى أنّ النشاط السلوكي وسيلة للوصول إلى هدف معين مستقل عن السلوك ذاته ، فالاستجابة الصادرة من أجل الحصول على المعززات تشير إلى دافعية خارجية تحددها عوامل مستقلة عن صاحب السلوك ذاته. الأمر الذي يشيرإلى حتمية السلوك ، وضبطه بمثيرات قد تقع خارج نطاق إرادة</a:t>
            </a:r>
            <a:br>
              <a:rPr lang="ar-EG" b="0" i="0" dirty="0" smtClean="0">
                <a:solidFill>
                  <a:srgbClr val="050505"/>
                </a:solidFill>
                <a:effectLst/>
                <a:latin typeface="times"/>
              </a:rPr>
            </a:br>
            <a:r>
              <a:rPr lang="ar-EG" b="0" i="0" dirty="0" smtClean="0">
                <a:solidFill>
                  <a:srgbClr val="050505"/>
                </a:solidFill>
                <a:effectLst/>
                <a:latin typeface="times"/>
              </a:rPr>
              <a:t>الفرد.</a:t>
            </a:r>
          </a:p>
          <a:p>
            <a:pPr marL="0" indent="0" fontAlgn="base">
              <a:buNone/>
            </a:pPr>
            <a:r>
              <a:rPr lang="ar-EG" b="0" i="0" dirty="0" smtClean="0">
                <a:solidFill>
                  <a:srgbClr val="050505"/>
                </a:solidFill>
                <a:effectLst/>
                <a:latin typeface="times"/>
              </a:rPr>
              <a:t>أمّا التفسيرات المعرفية فتسلم بافتراض ان الكائن البشرى مخلوق عاقل ، له إرادته الحرة التي تمكنه من اتخاذ قرارات واعية يكون راغباً فيها ، وهذه التفسيرات تؤكد على مفاهيم القصد والنيّة والدوافع، لأنّ النشاط العقلي للفرد يزوده بدافعية ذاتيه.</a:t>
            </a:r>
          </a:p>
          <a:p>
            <a:pPr marL="0" indent="0" fontAlgn="base">
              <a:buNone/>
            </a:pPr>
            <a:r>
              <a:rPr lang="ar-EG" b="0" i="0" dirty="0" smtClean="0">
                <a:solidFill>
                  <a:srgbClr val="050505"/>
                </a:solidFill>
                <a:effectLst/>
                <a:latin typeface="times"/>
              </a:rPr>
              <a:t>إن ظاهرة حب الاستطلاع هي نوع من الدافعية الذاتية ، يمكن تصورها على شكل قصد يرمي إلى تأمين معلومات حول موضوع أو حادث أو فكرة ، عبر سلوك استكشافي إذ يشعر الفرد بفاعليته وقدرته على الضبط الذاتي ، لدى قيامه بهذا السلوك ، لذلك فإنّه يمكن استغلال الدافع وأثره في التعلم والابتكار والصحة النفسية وبخاصة عند الأطفال لأنهم يستجيبون للأشياء الجديدة والغريبة والغامضة وتتوافر لديهم الرغبة في معرفة المزيد عن انفسهم وبيئتهم ، والمقدرة على البحث والاستكشاف ، وهذه امورٌ ضرورية لتحسين القدرة على التحصيل.</a:t>
            </a:r>
          </a:p>
          <a:p>
            <a:pPr marL="0" indent="0" fontAlgn="base">
              <a:buNone/>
            </a:pPr>
            <a:r>
              <a:rPr lang="ar-EG" b="0" i="0" dirty="0" smtClean="0">
                <a:solidFill>
                  <a:srgbClr val="050505"/>
                </a:solidFill>
                <a:effectLst/>
                <a:latin typeface="times"/>
              </a:rPr>
              <a:t>تركز نظرية اتكنسون </a:t>
            </a:r>
            <a:r>
              <a:rPr lang="en-US" b="0" i="0" dirty="0" smtClean="0">
                <a:solidFill>
                  <a:srgbClr val="050505"/>
                </a:solidFill>
                <a:effectLst/>
                <a:latin typeface="times"/>
              </a:rPr>
              <a:t>Atkinson </a:t>
            </a:r>
            <a:r>
              <a:rPr lang="ar-EG" b="0" i="0" dirty="0" smtClean="0">
                <a:solidFill>
                  <a:srgbClr val="050505"/>
                </a:solidFill>
                <a:effectLst/>
                <a:latin typeface="times"/>
              </a:rPr>
              <a:t>في الدافعية على ارتباط الدافعية بالتحصيل ، وقد أشار إلى أنّ النزعة لإنجاز النجاح هي استعداد دافعى مكتسب ، وحدد ثلاثة متغيرات لها علاقة بالتحصيل، او تحدد قدرة الطالب على التحصيل وهي:</a:t>
            </a:r>
          </a:p>
          <a:p>
            <a:pPr marL="0" indent="0" fontAlgn="base">
              <a:buNone/>
            </a:pPr>
            <a:r>
              <a:rPr lang="ar-EG" b="0" i="0" dirty="0" smtClean="0">
                <a:solidFill>
                  <a:srgbClr val="050505"/>
                </a:solidFill>
                <a:effectLst/>
                <a:latin typeface="times"/>
              </a:rPr>
              <a:t>أ. دافع لانجاز النجاح : يشير هذا الدافع إلى إقدام الفرد على أداء مهمة ما بنشاط وحماس كبيرين ، رغبة منه في اكتساب خبرة النجاح الممكن ، غير أنّ لهذا الدافع نتيجة طبيعية في دافع آخر هو دافع تجنب الفشل ، لذلك فإن مستوى الطلبة التحصيلي يرتفع بارتفاع هذا الدافع.</a:t>
            </a:r>
          </a:p>
          <a:p>
            <a:pPr marL="0" indent="0" fontAlgn="base">
              <a:buNone/>
            </a:pPr>
            <a:r>
              <a:rPr lang="ar-EG" b="0" i="0" dirty="0" smtClean="0">
                <a:solidFill>
                  <a:srgbClr val="050505"/>
                </a:solidFill>
                <a:effectLst/>
                <a:latin typeface="times"/>
              </a:rPr>
              <a:t>ب – دافع احتمالية النجاح : الطالب الذي يرى في النجاح المدرسي قيمة كبيرة تكون احتمالية نجاحه كبيرة ، لأنّ قيمة النجاح تعزز لديه دافعية التحصيل ، غير انّ صعوبة الهدف أو بعده او انخفاض باعثه تقلل من مستوى هذه الاحتمالية.</a:t>
            </a:r>
          </a:p>
          <a:p>
            <a:pPr marL="0" indent="0" fontAlgn="base">
              <a:buNone/>
            </a:pPr>
            <a:r>
              <a:rPr lang="ar-EG" b="0" i="0" dirty="0" smtClean="0">
                <a:solidFill>
                  <a:srgbClr val="050505"/>
                </a:solidFill>
                <a:effectLst/>
                <a:latin typeface="times"/>
              </a:rPr>
              <a:t>جـ – قيمة باعث النجاح : كلما كانت المهمة صعبة وجب أن يكون الباعث اكبر قيمة للحفاظ على مستوى دافعي مرتفع ، فالمهام الصعبة المرتبطة ببواعث قليلة القيمة لا تستثير حماس الفرد من أجل أدائها بدافعية عالية.</a:t>
            </a:r>
          </a:p>
          <a:p>
            <a:pPr marL="0" indent="0">
              <a:buNone/>
            </a:pPr>
            <a:endParaRPr lang="ar-EG" dirty="0"/>
          </a:p>
        </p:txBody>
      </p:sp>
    </p:spTree>
    <p:extLst>
      <p:ext uri="{BB962C8B-B14F-4D97-AF65-F5344CB8AC3E}">
        <p14:creationId xmlns:p14="http://schemas.microsoft.com/office/powerpoint/2010/main" val="709307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buNone/>
            </a:pPr>
            <a:r>
              <a:rPr lang="ar-EG" sz="2000" b="1" dirty="0" smtClean="0"/>
              <a:t>3- النظرية الانسانية </a:t>
            </a:r>
            <a:r>
              <a:rPr lang="en-US" sz="2000" b="1" dirty="0" smtClean="0"/>
              <a:t>Humanistic theory</a:t>
            </a:r>
          </a:p>
          <a:p>
            <a:pPr marL="0" indent="0">
              <a:buNone/>
            </a:pPr>
            <a:endParaRPr lang="en-US" sz="1400" dirty="0" smtClean="0"/>
          </a:p>
          <a:p>
            <a:pPr marL="0" indent="0">
              <a:buNone/>
            </a:pPr>
            <a:r>
              <a:rPr lang="ar-EG" sz="1800" dirty="0" smtClean="0"/>
              <a:t>تعنى هذه النظرية بتفسير الدافعية من حيث علاقتها بالشخصية أكثر من علاقتها بدراسات التعلم، وتنسب هذه النظرية إلى العالم ماسلو </a:t>
            </a:r>
            <a:r>
              <a:rPr lang="en-US" sz="1800" dirty="0" smtClean="0"/>
              <a:t>Maslow ، </a:t>
            </a:r>
            <a:r>
              <a:rPr lang="ar-EG" sz="1800" dirty="0" smtClean="0"/>
              <a:t>والذي حدد حاجات الإنسان بسبعة انواع ، صنفها بشكل هرمي ، حيث تقع الحاجات الفسيولوجية في قاعدة التصنيف ، بينما تقع الحاجات الجمالية في قمته وهذه الحاجات هي:</a:t>
            </a:r>
          </a:p>
          <a:p>
            <a:pPr marL="0" indent="0">
              <a:buNone/>
            </a:pPr>
            <a:r>
              <a:rPr lang="ar-EG" sz="1800" dirty="0" smtClean="0"/>
              <a:t>أ- الحاجات الفيزيولوجية : كالطعام ، والشراب ، والأكسجين وإشباع هذه الحاجات يؤدي إلى ظهور حاجات ذات مستوى أعلى.</a:t>
            </a:r>
          </a:p>
          <a:p>
            <a:pPr marL="0" indent="0">
              <a:buNone/>
            </a:pPr>
            <a:r>
              <a:rPr lang="ar-EG" sz="1800" dirty="0" smtClean="0"/>
              <a:t>ب – حاجات الأمن : رغبة الفرد في السلامة والأمن والطمأنينة وفي تجنب القلق والاضطراب والخوف</a:t>
            </a:r>
          </a:p>
          <a:p>
            <a:pPr marL="0" indent="0">
              <a:buNone/>
            </a:pPr>
            <a:r>
              <a:rPr lang="ar-EG" sz="1800" dirty="0" smtClean="0"/>
              <a:t>ج – حاجات الحب والانتماء : تنطوي على الرغبة في إنشاء علاقات وجدانية وعاطفية مع الآخرين ، ويعتقد ماسلو آنَ مساهمة الفرد في الحياة الاجتماعية محددة أو مدفوعة بحاجاته للحب والانتماء والتواد والتعاطف ، وأنّ حالات العصيان او التمرد -وبخاصة عند الشباب – قد تنجم عن عدم إشباع مثل هذه الحاجات.</a:t>
            </a:r>
          </a:p>
          <a:p>
            <a:pPr marL="0" indent="0">
              <a:buNone/>
            </a:pPr>
            <a:r>
              <a:rPr lang="ar-EG" sz="1800" dirty="0" smtClean="0"/>
              <a:t>د – حاجات احترام الذات : رغبة الفرد في تحقيق قيمته الشخصية كفرد متميز ، فالطالب الذي يشعر بالثقة والقوة يكون اقدر على التحصيل من الطالب الذي يلازمه شعور بالعجز او الضعف أو الدونية.</a:t>
            </a:r>
          </a:p>
          <a:p>
            <a:pPr marL="0" indent="0">
              <a:buNone/>
            </a:pPr>
            <a:r>
              <a:rPr lang="ar-EG" sz="1800" dirty="0" smtClean="0"/>
              <a:t>هـ – حاجات تحقيق الذات : الفرد الذي يستطيع أن يحقق ذاته يتمتع بصحة نفسية عالية جدا ، ويقتصر هذا على الراشدين من وجهة نظر ماسلو.</a:t>
            </a:r>
          </a:p>
          <a:p>
            <a:pPr marL="0" indent="0">
              <a:buNone/>
            </a:pPr>
            <a:r>
              <a:rPr lang="ar-EG" sz="1800" dirty="0" smtClean="0"/>
              <a:t>و- حاجات المعرفة والفهم ؛ رغبة مستمرة في الفهم والمعرفة وتتجلى في الأنشطة الاستطلاعية والاستكشافية ، والبحث عن المزيد من المعرفة، وتكون هذه الحاجات عند أفراد أكثر من غيرهم.</a:t>
            </a:r>
          </a:p>
          <a:p>
            <a:pPr marL="0" indent="0">
              <a:buNone/>
            </a:pPr>
            <a:r>
              <a:rPr lang="ar-EG" sz="1800" dirty="0" smtClean="0"/>
              <a:t>ز- الحاجات الجمالية : تتجلى عند بعض الأفراد في الإقبال على النظام والترتيب والاتساق والكمال ، وتجنب الأوضاع القبيحة كالفوضى والنقد الذي يوجه لنظرية ماسلو هو : خلوها من التجريب بالمعنى العلمي الذي يحول دون التحقق من صدقها، ورغم ذلك فلها فائدة في مجال التنشئة والتربية ، فإدراك الآباء والمعلمين والمربين الحقيقة هرمية الدوافع الإنسانية ، وضرورة إشباع الحاجات الدنيا للتمكن من إشباع الدوافع ذات المستوى الأعلى، يبصر هؤلاء بأمور عديدة ينبغي أن تراعى أثناء تنشئة الأطفال وتربيتهم .</a:t>
            </a:r>
            <a:endParaRPr lang="ar-EG" sz="1800" dirty="0"/>
          </a:p>
        </p:txBody>
      </p:sp>
    </p:spTree>
    <p:extLst>
      <p:ext uri="{BB962C8B-B14F-4D97-AF65-F5344CB8AC3E}">
        <p14:creationId xmlns:p14="http://schemas.microsoft.com/office/powerpoint/2010/main" val="2234891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1064</Words>
  <Application>Microsoft Office PowerPoint</Application>
  <PresentationFormat>On-screen Show (4:3)</PresentationFormat>
  <Paragraphs>72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جامعة بنها كلية التربية الرياضية بنين قسم العلوم التربوية والنفسية والاجتماعية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بنين قسم العلوم التربوية والنفسية والاجتماعية</dc:title>
  <dc:creator>الرفاعي</dc:creator>
  <cp:lastModifiedBy>الرفاعي</cp:lastModifiedBy>
  <cp:revision>8</cp:revision>
  <dcterms:created xsi:type="dcterms:W3CDTF">2020-03-28T13:45:01Z</dcterms:created>
  <dcterms:modified xsi:type="dcterms:W3CDTF">2020-03-28T14:39:51Z</dcterms:modified>
</cp:coreProperties>
</file>