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73" r:id="rId7"/>
    <p:sldId id="272" r:id="rId8"/>
    <p:sldId id="270" r:id="rId9"/>
    <p:sldId id="271" r:id="rId10"/>
    <p:sldId id="269" r:id="rId11"/>
    <p:sldId id="268" r:id="rId12"/>
    <p:sldId id="267" r:id="rId13"/>
    <p:sldId id="266" r:id="rId1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882" autoAdjust="0"/>
    <p:restoredTop sz="94660"/>
  </p:normalViewPr>
  <p:slideViewPr>
    <p:cSldViewPr>
      <p:cViewPr varScale="1">
        <p:scale>
          <a:sx n="63" d="100"/>
          <a:sy n="6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9697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7901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706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2058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447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879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7425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4675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674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658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118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D807-BDF7-49B7-B1AC-B8047A3DB393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6865-9837-4AFC-8EB6-0E9BA660A3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4360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448"/>
            <a:ext cx="4547984" cy="1470025"/>
          </a:xfrm>
        </p:spPr>
        <p:txBody>
          <a:bodyPr>
            <a:noAutofit/>
          </a:bodyPr>
          <a:lstStyle/>
          <a:p>
            <a:r>
              <a:rPr lang="ar-EG" sz="2400" dirty="0" smtClean="0"/>
              <a:t>جامعة بنها</a:t>
            </a:r>
            <a:br>
              <a:rPr lang="ar-EG" sz="2400" dirty="0" smtClean="0"/>
            </a:br>
            <a:r>
              <a:rPr lang="ar-EG" sz="2400" dirty="0" smtClean="0"/>
              <a:t>كلية التربية الرياضية بنين</a:t>
            </a:r>
            <a:br>
              <a:rPr lang="ar-EG" sz="2400" dirty="0" smtClean="0"/>
            </a:br>
            <a:r>
              <a:rPr lang="ar-EG" sz="2400" dirty="0" smtClean="0"/>
              <a:t>قسم العلوم التربوية والنفسية والاجتماعية</a:t>
            </a:r>
            <a:endParaRPr lang="ar-EG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ar-EG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الاعداد النفسي </a:t>
            </a:r>
          </a:p>
          <a:p>
            <a:endParaRPr lang="ar-EG" sz="12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EG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الفرقة الرابعة</a:t>
            </a:r>
          </a:p>
          <a:p>
            <a:endParaRPr lang="ar-EG" sz="10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EG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المحاضرة السابعة</a:t>
            </a:r>
          </a:p>
          <a:p>
            <a:r>
              <a:rPr lang="ar-EG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السمات النفسية</a:t>
            </a:r>
          </a:p>
          <a:p>
            <a:endParaRPr lang="ar-EG" sz="6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EG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أستاذ المادة </a:t>
            </a:r>
          </a:p>
          <a:p>
            <a:r>
              <a:rPr lang="ar-EG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أ.د/عاطف نمر خليفة           -                    أ.م.د/رامي جاد</a:t>
            </a:r>
          </a:p>
          <a:p>
            <a:endParaRPr lang="ar-EG" sz="6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ar-EG" sz="6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EG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تاريخ     -     -2020 </a:t>
            </a:r>
            <a:endParaRPr lang="ar-EG" sz="40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026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ar-EG" dirty="0" smtClean="0"/>
              <a:t>سمة صلابة العودة:</a:t>
            </a:r>
          </a:p>
          <a:p>
            <a:pPr marL="0" indent="0">
              <a:buNone/>
            </a:pPr>
            <a:r>
              <a:rPr lang="ar-EG" dirty="0" smtClean="0"/>
              <a:t>تظهر هذه السمة (قوة الشكيمة) لدى الرياضي في النواحي التالية:</a:t>
            </a:r>
          </a:p>
          <a:p>
            <a:pPr marL="0" indent="0">
              <a:buNone/>
            </a:pPr>
            <a:r>
              <a:rPr lang="ar-EG" dirty="0" smtClean="0"/>
              <a:t>عند مجابهة المصاعب.</a:t>
            </a:r>
          </a:p>
          <a:p>
            <a:pPr marL="0" indent="0">
              <a:buNone/>
            </a:pPr>
            <a:r>
              <a:rPr lang="ar-EG" dirty="0" smtClean="0"/>
              <a:t>عدم النكوص في حالات الهزيمة.</a:t>
            </a:r>
          </a:p>
          <a:p>
            <a:pPr marL="0" indent="0">
              <a:buNone/>
            </a:pPr>
            <a:r>
              <a:rPr lang="ar-EG" dirty="0" smtClean="0"/>
              <a:t>عدم التوفيق في اللعب.</a:t>
            </a:r>
          </a:p>
          <a:p>
            <a:pPr marL="0" indent="0">
              <a:buNone/>
            </a:pPr>
            <a:r>
              <a:rPr lang="ar-EG" dirty="0" smtClean="0"/>
              <a:t>القدرة على تحمل النقد دون فقده لاتزانه.</a:t>
            </a:r>
          </a:p>
          <a:p>
            <a:pPr marL="0" indent="0">
              <a:buNone/>
            </a:pPr>
            <a:r>
              <a:rPr lang="ar-EG" dirty="0" smtClean="0"/>
              <a:t>طرق تنمية سمة صلابة العودة:</a:t>
            </a:r>
          </a:p>
          <a:p>
            <a:pPr marL="0" indent="0">
              <a:buNone/>
            </a:pPr>
            <a:r>
              <a:rPr lang="ar-EG" dirty="0" smtClean="0"/>
              <a:t>- تكليف اللاعب بأداء بعض المهام التي لا يمكن تحقيقها إلا باستخدامه لمثل</a:t>
            </a:r>
          </a:p>
          <a:p>
            <a:pPr marL="0" indent="0">
              <a:buNone/>
            </a:pPr>
            <a:r>
              <a:rPr lang="ar-EG" dirty="0" smtClean="0"/>
              <a:t>هذه السمة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EG" dirty="0" smtClean="0"/>
              <a:t>- تعويد اللاعب على مواجه مختلف العقبات والصعاب بطريقة متدرجة وطبقا</a:t>
            </a:r>
          </a:p>
          <a:p>
            <a:pPr marL="0" indent="0">
              <a:buNone/>
            </a:pPr>
            <a:r>
              <a:rPr lang="ar-EG" dirty="0" smtClean="0"/>
              <a:t>لخطة معينة مثل:</a:t>
            </a:r>
          </a:p>
          <a:p>
            <a:pPr marL="0" indent="0">
              <a:buNone/>
            </a:pPr>
            <a:r>
              <a:rPr lang="ar-EG" dirty="0" smtClean="0"/>
              <a:t>* التدريب أثناء المطر أو الحر أو البرد</a:t>
            </a:r>
          </a:p>
          <a:p>
            <a:pPr marL="0" indent="0">
              <a:buNone/>
            </a:pPr>
            <a:r>
              <a:rPr lang="ar-EG" dirty="0" smtClean="0"/>
              <a:t>* اللعب والكفاح في حالة نقص الفريق أو الإصابة أو الطرد.</a:t>
            </a:r>
          </a:p>
          <a:p>
            <a:pPr marL="0" indent="0">
              <a:buNone/>
            </a:pPr>
            <a:r>
              <a:rPr lang="ar-EG" dirty="0" smtClean="0"/>
              <a:t>سمة الخلق والإرادة:</a:t>
            </a:r>
          </a:p>
          <a:p>
            <a:pPr marL="0" indent="0">
              <a:buNone/>
            </a:pPr>
            <a:r>
              <a:rPr lang="ar-EG" dirty="0" smtClean="0"/>
              <a:t>" تلعب السمات الخلقية والإرادية دورا رئيسيا هاما في تشكيل الشخصية</a:t>
            </a:r>
          </a:p>
          <a:p>
            <a:pPr marL="0" indent="0">
              <a:buNone/>
            </a:pPr>
            <a:r>
              <a:rPr lang="ar-EG" dirty="0" smtClean="0"/>
              <a:t>الرياضية وتسهم بدرجة كبيرة في الارتقاء بمستوى قدرات الفرد واستعداداته ".</a:t>
            </a:r>
          </a:p>
          <a:p>
            <a:pPr marL="0" indent="0">
              <a:buNone/>
            </a:pPr>
            <a:r>
              <a:rPr lang="ar-EG" dirty="0" smtClean="0"/>
              <a:t>( يعتبر الخلق من ابرز السمات الشخصية التي تميز الرياضيين عن غير</a:t>
            </a:r>
          </a:p>
          <a:p>
            <a:pPr marL="0" indent="0">
              <a:buNone/>
            </a:pPr>
            <a:r>
              <a:rPr lang="ar-EG" dirty="0" smtClean="0"/>
              <a:t>الرياضيين).</a:t>
            </a:r>
          </a:p>
          <a:p>
            <a:pPr marL="0" indent="0">
              <a:buNone/>
            </a:pPr>
            <a:r>
              <a:rPr lang="ar-EG" dirty="0" smtClean="0"/>
              <a:t>( مظهر اجتماعي مكتسب يتأسس بالدرجة الأولى على سمات تقرها الجماعة،</a:t>
            </a:r>
          </a:p>
          <a:p>
            <a:pPr marL="0" indent="0">
              <a:buNone/>
            </a:pPr>
            <a:r>
              <a:rPr lang="ar-EG" dirty="0" smtClean="0"/>
              <a:t>وتبدو واضحة وشبه ثابتة في سلوك الفرد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EG" dirty="0" smtClean="0"/>
              <a:t>* الخلق لا يتحدد بسمة واحدة فقط بل هو مركب من مجموعة متكاملة من السمات</a:t>
            </a:r>
          </a:p>
          <a:p>
            <a:pPr marL="0" indent="0">
              <a:buNone/>
            </a:pPr>
            <a:r>
              <a:rPr lang="ar-EG" dirty="0" smtClean="0"/>
              <a:t>النفسية:</a:t>
            </a:r>
          </a:p>
          <a:p>
            <a:pPr marL="0" indent="0">
              <a:buNone/>
            </a:pPr>
            <a:r>
              <a:rPr lang="ar-EG" dirty="0" smtClean="0"/>
              <a:t>- اتجاهاته وسلوكه نحو الأخرين.</a:t>
            </a:r>
          </a:p>
          <a:p>
            <a:pPr marL="0" indent="0">
              <a:buNone/>
            </a:pPr>
            <a:r>
              <a:rPr lang="ar-EG" dirty="0" smtClean="0"/>
              <a:t>(احترام الغير، المودة، الصداقة، الأخوة، الثقة)</a:t>
            </a:r>
          </a:p>
          <a:p>
            <a:pPr marL="0" indent="0">
              <a:buNone/>
            </a:pPr>
            <a:r>
              <a:rPr lang="ar-EG" dirty="0" smtClean="0"/>
              <a:t>- اتجاهاته وسلوكه نحو المجتمع الخارجي</a:t>
            </a:r>
          </a:p>
          <a:p>
            <a:pPr marL="0" indent="0">
              <a:buNone/>
            </a:pPr>
            <a:r>
              <a:rPr lang="ar-EG" dirty="0" smtClean="0"/>
              <a:t>(الولاء للفريق والمجتمع)</a:t>
            </a:r>
          </a:p>
          <a:p>
            <a:pPr marL="0" indent="0">
              <a:buNone/>
            </a:pPr>
            <a:r>
              <a:rPr lang="ar-EG" dirty="0" smtClean="0"/>
              <a:t>- اتجاهاته وسلوكه نحو عمله وما يقوم به من نشاط.</a:t>
            </a:r>
          </a:p>
          <a:p>
            <a:pPr marL="0" indent="0">
              <a:buNone/>
            </a:pPr>
            <a:r>
              <a:rPr lang="ar-EG" dirty="0" smtClean="0"/>
              <a:t>(المثابرة، حب العمل، أداء الواجب، الابتكار، المواظبة)</a:t>
            </a:r>
          </a:p>
          <a:p>
            <a:pPr marL="0" indent="0">
              <a:buNone/>
            </a:pPr>
            <a:r>
              <a:rPr lang="ar-EG" dirty="0" smtClean="0"/>
              <a:t>تنمية سمة الخلق:</a:t>
            </a:r>
          </a:p>
          <a:p>
            <a:pPr marL="0" indent="0">
              <a:buNone/>
            </a:pPr>
            <a:r>
              <a:rPr lang="ar-EG" dirty="0" smtClean="0"/>
              <a:t>تقع مسئولية التربية الخلقية على عاتق الوسائط التربوية:</a:t>
            </a:r>
          </a:p>
          <a:p>
            <a:pPr marL="0" indent="0">
              <a:buNone/>
            </a:pPr>
            <a:r>
              <a:rPr lang="ar-EG" dirty="0" smtClean="0"/>
              <a:t>الأسرة – المدرسة – النادي – المدرب.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EG" dirty="0" smtClean="0"/>
              <a:t>المهارات النفسية المرتبطة بالرياضة:</a:t>
            </a:r>
          </a:p>
          <a:p>
            <a:pPr marL="0" indent="0">
              <a:buNone/>
            </a:pPr>
            <a:r>
              <a:rPr lang="ar-EG" dirty="0" smtClean="0"/>
              <a:t>المهارة النفسية: عبارة عن قدرة يمكن تعلمها وإتقانها عن طريق التعلم والمران</a:t>
            </a:r>
          </a:p>
          <a:p>
            <a:pPr marL="0" indent="0">
              <a:buNone/>
            </a:pPr>
            <a:r>
              <a:rPr lang="ar-EG" dirty="0" smtClean="0"/>
              <a:t>والتدريب.</a:t>
            </a:r>
          </a:p>
          <a:p>
            <a:pPr marL="0" indent="0">
              <a:buNone/>
            </a:pPr>
            <a:r>
              <a:rPr lang="ar-EG" dirty="0" smtClean="0"/>
              <a:t>مثل المهارات الحركية (كالتصويب أو التمرير أو الاستقبال) لا يمكن للاعب</a:t>
            </a:r>
          </a:p>
          <a:p>
            <a:pPr marL="0" indent="0">
              <a:buNone/>
            </a:pPr>
            <a:r>
              <a:rPr lang="ar-EG" dirty="0" smtClean="0"/>
              <a:t>اكتسابها وإتقانها إلا إذا تعلمها وتدرب عليها.</a:t>
            </a:r>
          </a:p>
          <a:p>
            <a:pPr marL="0" indent="0">
              <a:buNone/>
            </a:pPr>
            <a:r>
              <a:rPr lang="ar-EG" dirty="0" smtClean="0"/>
              <a:t>* المهارات النفسية التي ينبغي على اللاعب الرياضي تعلمها والتدرب عليها في</a:t>
            </a:r>
          </a:p>
          <a:p>
            <a:pPr marL="0" indent="0">
              <a:buNone/>
            </a:pPr>
            <a:r>
              <a:rPr lang="ar-EG" dirty="0" smtClean="0"/>
              <a:t>إطار الإعداد النفسي طويل المدى بحسب (علاوي، 2002 ) تنحصر في المهارات</a:t>
            </a:r>
          </a:p>
          <a:p>
            <a:pPr marL="0" indent="0">
              <a:buNone/>
            </a:pPr>
            <a:r>
              <a:rPr lang="ar-EG" dirty="0" smtClean="0"/>
              <a:t>النفسية (العقلية) التالية:</a:t>
            </a:r>
          </a:p>
          <a:p>
            <a:pPr marL="0" indent="0">
              <a:buNone/>
            </a:pPr>
            <a:r>
              <a:rPr lang="ar-EG" dirty="0" smtClean="0"/>
              <a:t>• مهارات الاسترخاء.</a:t>
            </a:r>
          </a:p>
          <a:p>
            <a:pPr marL="0" indent="0">
              <a:buNone/>
            </a:pPr>
            <a:r>
              <a:rPr lang="ar-EG" dirty="0" smtClean="0"/>
              <a:t>• مهارات التصور.</a:t>
            </a:r>
          </a:p>
          <a:p>
            <a:pPr marL="0" indent="0">
              <a:buNone/>
            </a:pPr>
            <a:r>
              <a:rPr lang="ar-EG" dirty="0" smtClean="0"/>
              <a:t>• مهارات الانتباه.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EG" dirty="0" smtClean="0"/>
              <a:t>السمات النفسية الهامة للرياضيين:</a:t>
            </a:r>
          </a:p>
          <a:p>
            <a:pPr marL="0" indent="0">
              <a:buNone/>
            </a:pPr>
            <a:r>
              <a:rPr lang="ar-EG" dirty="0" smtClean="0"/>
              <a:t>أشار العديد من الباحثين في علم النفس الرياضي إلى أن اكتساب وتنمية</a:t>
            </a:r>
          </a:p>
          <a:p>
            <a:pPr marL="0" indent="0">
              <a:buNone/>
            </a:pPr>
            <a:r>
              <a:rPr lang="ar-EG" dirty="0" smtClean="0"/>
              <a:t>وتطوير السمات النفسية للاعبين الرياضيين تعد من بين أهم مكونات الإعداد</a:t>
            </a:r>
          </a:p>
          <a:p>
            <a:pPr marL="0" indent="0">
              <a:buNone/>
            </a:pPr>
            <a:r>
              <a:rPr lang="ar-EG" dirty="0" smtClean="0"/>
              <a:t>النفسي طويل المدى نظرا للأثر المباشر لهذه السمات على شخصية اللاعبين</a:t>
            </a:r>
          </a:p>
          <a:p>
            <a:pPr marL="0" indent="0">
              <a:buNone/>
            </a:pPr>
            <a:r>
              <a:rPr lang="ar-EG" dirty="0" smtClean="0"/>
              <a:t>الرياضيين.</a:t>
            </a:r>
          </a:p>
          <a:p>
            <a:pPr marL="0" indent="0">
              <a:buNone/>
            </a:pPr>
            <a:r>
              <a:rPr lang="ar-EG" dirty="0" smtClean="0"/>
              <a:t>ويمكن تقديم بعض السمات النفسية التي ينبغي إكسابها للاعب الرياضي</a:t>
            </a:r>
          </a:p>
          <a:p>
            <a:pPr marL="0" indent="0">
              <a:buNone/>
            </a:pPr>
            <a:r>
              <a:rPr lang="ar-EG" dirty="0" smtClean="0"/>
              <a:t>والعمل على تنميتها وتطويرها في غضون عمليات الإعداد النفسي طويل المدى</a:t>
            </a:r>
          </a:p>
          <a:p>
            <a:pPr marL="0" indent="0">
              <a:buNone/>
            </a:pPr>
            <a:r>
              <a:rPr lang="ar-EG" dirty="0" smtClean="0"/>
              <a:t>على النحو التالي:</a:t>
            </a:r>
          </a:p>
          <a:p>
            <a:pPr marL="0" indent="0">
              <a:buNone/>
            </a:pPr>
            <a:r>
              <a:rPr lang="ar-EG" dirty="0" smtClean="0"/>
              <a:t>• الهادفية.</a:t>
            </a:r>
          </a:p>
          <a:p>
            <a:pPr marL="0" indent="0">
              <a:buNone/>
            </a:pPr>
            <a:r>
              <a:rPr lang="ar-EG" dirty="0" smtClean="0"/>
              <a:t>• الثقة بالنفس.</a:t>
            </a:r>
          </a:p>
          <a:p>
            <a:pPr marL="0" indent="0">
              <a:buNone/>
            </a:pPr>
            <a:r>
              <a:rPr lang="ar-EG" dirty="0" smtClean="0"/>
              <a:t>• الاستقلالية.</a:t>
            </a:r>
          </a:p>
          <a:p>
            <a:pPr marL="0" indent="0">
              <a:buNone/>
            </a:pPr>
            <a:r>
              <a:rPr lang="ar-EG" dirty="0" smtClean="0"/>
              <a:t>• ضبط النفس.</a:t>
            </a:r>
          </a:p>
          <a:p>
            <a:pPr marL="0" indent="0">
              <a:buNone/>
            </a:pPr>
            <a:r>
              <a:rPr lang="ar-EG" dirty="0" smtClean="0"/>
              <a:t>• الشجاعة.</a:t>
            </a:r>
          </a:p>
          <a:p>
            <a:pPr marL="0" indent="0">
              <a:buNone/>
            </a:pPr>
            <a:r>
              <a:rPr lang="ar-EG" dirty="0" smtClean="0"/>
              <a:t>• صلابة العودة.</a:t>
            </a:r>
          </a:p>
          <a:p>
            <a:pPr marL="0" indent="0">
              <a:buNone/>
            </a:pPr>
            <a:r>
              <a:rPr lang="ar-EG" dirty="0" smtClean="0"/>
              <a:t>• الخلق والإرادة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4979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EG" dirty="0" smtClean="0"/>
              <a:t>سمة الهادفية:</a:t>
            </a:r>
          </a:p>
          <a:p>
            <a:pPr marL="0" indent="0">
              <a:buNone/>
            </a:pPr>
            <a:r>
              <a:rPr lang="ar-EG" dirty="0" smtClean="0"/>
              <a:t>يقصد بها (الهادفية) قدرة اللاعب الرياضي على تحديد أهداف واضحة لتطوره</a:t>
            </a:r>
          </a:p>
          <a:p>
            <a:pPr marL="0" indent="0">
              <a:buNone/>
            </a:pPr>
            <a:r>
              <a:rPr lang="ar-EG" dirty="0" smtClean="0"/>
              <a:t>الرياضي والسعي بجدية نحو تحقيقها.</a:t>
            </a:r>
          </a:p>
          <a:p>
            <a:pPr marL="0" indent="0">
              <a:buNone/>
            </a:pPr>
            <a:r>
              <a:rPr lang="ar-EG" dirty="0" smtClean="0"/>
              <a:t>طرق تنمية الهادفية:</a:t>
            </a:r>
          </a:p>
          <a:p>
            <a:pPr marL="0" indent="0">
              <a:buNone/>
            </a:pPr>
            <a:r>
              <a:rPr lang="ar-EG" dirty="0" smtClean="0"/>
              <a:t>تحديد أهداف واضحة... ( وضوح الهدف يؤدي إلى الوصول إليه ).</a:t>
            </a:r>
          </a:p>
          <a:p>
            <a:pPr marL="0" indent="0">
              <a:buNone/>
            </a:pPr>
            <a:r>
              <a:rPr lang="ar-EG" dirty="0" smtClean="0"/>
              <a:t>سمة الثقة بالنفس:</a:t>
            </a:r>
          </a:p>
          <a:p>
            <a:pPr marL="0" indent="0">
              <a:buNone/>
            </a:pPr>
            <a:r>
              <a:rPr lang="ar-EG" dirty="0" smtClean="0"/>
              <a:t>هي اعتقاد اللاعب وتأكده من أنه يمتلك </a:t>
            </a:r>
            <a:r>
              <a:rPr lang="en-US" dirty="0" smtClean="0"/>
              <a:t>Sport confidence </a:t>
            </a:r>
            <a:r>
              <a:rPr lang="ar-EG" dirty="0" smtClean="0"/>
              <a:t>الثقة الرياضية</a:t>
            </a:r>
          </a:p>
          <a:p>
            <a:pPr marL="0" indent="0">
              <a:buNone/>
            </a:pPr>
            <a:r>
              <a:rPr lang="ar-EG" dirty="0" smtClean="0"/>
              <a:t>القدرة والمهارة في أداء رياضي معين.</a:t>
            </a:r>
          </a:p>
          <a:p>
            <a:pPr marL="0" indent="0">
              <a:buNone/>
            </a:pPr>
            <a:r>
              <a:rPr lang="ar-EG" dirty="0" smtClean="0"/>
              <a:t>وتعد الثقة الرياضية العالية من بين أهم السمات التي تميز اللاعبين ذوي دافعية</a:t>
            </a:r>
          </a:p>
          <a:p>
            <a:pPr marL="0" indent="0">
              <a:buNone/>
            </a:pPr>
            <a:r>
              <a:rPr lang="ar-EG" dirty="0" smtClean="0"/>
              <a:t>الإنجاز العالي.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ar-EG" dirty="0" smtClean="0"/>
              <a:t>طرق تنمية الثقة الرياضية:</a:t>
            </a:r>
          </a:p>
          <a:p>
            <a:pPr marL="0" indent="0">
              <a:buNone/>
            </a:pPr>
            <a:endParaRPr lang="ar-EG" sz="1800" dirty="0" smtClean="0"/>
          </a:p>
          <a:p>
            <a:pPr marL="0" indent="0">
              <a:buNone/>
            </a:pPr>
            <a:r>
              <a:rPr lang="ar-EG" dirty="0" smtClean="0"/>
              <a:t>- الكلام الذاتي الرياضي.</a:t>
            </a:r>
          </a:p>
          <a:p>
            <a:pPr marL="0" indent="0">
              <a:buNone/>
            </a:pPr>
            <a:r>
              <a:rPr lang="ar-EG" dirty="0" smtClean="0"/>
              <a:t>- التأكيدات الذاتية ( إثارة الدوافع والرغبة في الاستمتاع بالمنافسة).</a:t>
            </a:r>
          </a:p>
          <a:p>
            <a:pPr marL="0" indent="0">
              <a:buNone/>
            </a:pPr>
            <a:r>
              <a:rPr lang="ar-EG" dirty="0" smtClean="0"/>
              <a:t>- إيقاف التفكير السلبي وتحويله إلى تفكير ايجابي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EG" dirty="0" smtClean="0"/>
              <a:t>سمة الاستقلالية:</a:t>
            </a:r>
          </a:p>
          <a:p>
            <a:pPr marL="0" indent="0">
              <a:buNone/>
            </a:pPr>
            <a:r>
              <a:rPr lang="ar-EG" dirty="0" smtClean="0"/>
              <a:t>تتمثل سمة (الاستقلالية) في القدرة على الاتجاه نحو الهدف المقصود وبصورة</a:t>
            </a:r>
          </a:p>
          <a:p>
            <a:pPr marL="0" indent="0">
              <a:buNone/>
            </a:pPr>
            <a:r>
              <a:rPr lang="ar-EG" dirty="0" smtClean="0"/>
              <a:t>تتضح فيها مظاهر المبادأة والإبداع والفطنة وعدم التأثر بسلوك الأخرين.</a:t>
            </a:r>
          </a:p>
          <a:p>
            <a:pPr marL="0" indent="0">
              <a:buNone/>
            </a:pPr>
            <a:r>
              <a:rPr lang="ar-EG" dirty="0" smtClean="0"/>
              <a:t>طرق تنمية الاستقلالية:</a:t>
            </a:r>
          </a:p>
          <a:p>
            <a:pPr marL="0" indent="0">
              <a:buNone/>
            </a:pPr>
            <a:r>
              <a:rPr lang="ar-EG" dirty="0" smtClean="0"/>
              <a:t>- تكليف اللاعب ببعض المهام أو الواجبات.</a:t>
            </a:r>
          </a:p>
          <a:p>
            <a:pPr marL="0" indent="0">
              <a:buNone/>
            </a:pPr>
            <a:r>
              <a:rPr lang="ar-EG" dirty="0" smtClean="0"/>
              <a:t>- تكليف اللاعب بتحليل نواحي القوة والضعف لدية.</a:t>
            </a:r>
          </a:p>
          <a:p>
            <a:pPr marL="0" indent="0">
              <a:buNone/>
            </a:pPr>
            <a:r>
              <a:rPr lang="ar-EG" dirty="0" smtClean="0"/>
              <a:t>- الاشتراك في المنافسة دون الاعتماد على توجيهات المدرب في الخارج.</a:t>
            </a:r>
          </a:p>
          <a:p>
            <a:pPr marL="0" indent="0">
              <a:buNone/>
            </a:pPr>
            <a:r>
              <a:rPr lang="ar-EG" dirty="0" smtClean="0"/>
              <a:t>- ضرورة استخدام مختلف التدريبات وخطط اللعب التي تتطلب من الفرد</a:t>
            </a:r>
          </a:p>
          <a:p>
            <a:pPr marL="0" indent="0">
              <a:buNone/>
            </a:pPr>
            <a:r>
              <a:rPr lang="ar-EG" dirty="0" smtClean="0"/>
              <a:t>الرياضي عامل (المبادأة). النزعة الهجومية.</a:t>
            </a:r>
          </a:p>
          <a:p>
            <a:pPr marL="0" indent="0">
              <a:buNone/>
            </a:pPr>
            <a:r>
              <a:rPr lang="ar-EG" dirty="0" smtClean="0"/>
              <a:t>- توزيع الأعمال والأعباء التنظيمية والإدارية والفنية على جميع أعضاء</a:t>
            </a:r>
          </a:p>
          <a:p>
            <a:pPr marL="0" indent="0">
              <a:buNone/>
            </a:pPr>
            <a:r>
              <a:rPr lang="ar-EG" dirty="0" smtClean="0"/>
              <a:t>الفريق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EG" dirty="0" smtClean="0"/>
              <a:t>سمة المثابرة:</a:t>
            </a:r>
          </a:p>
          <a:p>
            <a:pPr marL="0" indent="0">
              <a:buNone/>
            </a:pPr>
            <a:r>
              <a:rPr lang="ar-EG" dirty="0" smtClean="0"/>
              <a:t>تعني (المثابرة) القدرة على الاحتفاظ لفترة طويلة بدرجة عالية من النشاط</a:t>
            </a:r>
          </a:p>
          <a:p>
            <a:pPr marL="0" indent="0">
              <a:buNone/>
            </a:pPr>
            <a:r>
              <a:rPr lang="ar-EG" dirty="0" smtClean="0"/>
              <a:t>والحيوية حتى الوصول إلى الهدف وعدم التحول عنه حتى عند ظهور صعاب</a:t>
            </a:r>
          </a:p>
          <a:p>
            <a:pPr marL="0" indent="0">
              <a:buNone/>
            </a:pPr>
            <a:r>
              <a:rPr lang="ar-EG" dirty="0" smtClean="0"/>
              <a:t>غير متوقعة.</a:t>
            </a:r>
          </a:p>
          <a:p>
            <a:pPr marL="0" indent="0">
              <a:buNone/>
            </a:pPr>
            <a:r>
              <a:rPr lang="ar-EG" dirty="0" smtClean="0"/>
              <a:t>طرق تنمية المثابرة:</a:t>
            </a:r>
          </a:p>
          <a:p>
            <a:pPr marL="0" indent="0">
              <a:buNone/>
            </a:pPr>
            <a:r>
              <a:rPr lang="ar-EG" dirty="0" smtClean="0"/>
              <a:t>- اختيار اللاعب لمثل أعلى له من اللاعبين المميزين.</a:t>
            </a:r>
          </a:p>
          <a:p>
            <a:pPr marL="0" indent="0">
              <a:buNone/>
            </a:pPr>
            <a:r>
              <a:rPr lang="ar-EG" dirty="0" smtClean="0"/>
              <a:t>- التدرج بزيادة حمل التدريب وحمل المنافسة الرياضية.</a:t>
            </a:r>
          </a:p>
          <a:p>
            <a:pPr marL="0" indent="0">
              <a:buNone/>
            </a:pPr>
            <a:r>
              <a:rPr lang="ar-EG" dirty="0" smtClean="0"/>
              <a:t>- تشكيل التدريب الرياضي أو المنافسة بصورة معينة ترتبط بظهور بعض</a:t>
            </a:r>
          </a:p>
          <a:p>
            <a:pPr marL="0" indent="0">
              <a:buNone/>
            </a:pPr>
            <a:r>
              <a:rPr lang="ar-EG" dirty="0" smtClean="0"/>
              <a:t>العقبات أو الصعوبات المفاجئة غير المتوقعة.</a:t>
            </a:r>
          </a:p>
          <a:p>
            <a:pPr marL="0" indent="0">
              <a:buNone/>
            </a:pPr>
            <a:r>
              <a:rPr lang="ar-EG" dirty="0" smtClean="0"/>
              <a:t>- تحديد المدرب للفرد الرياضي مستويات معينة ومطالبته بضرورة تحقيقها في</a:t>
            </a:r>
          </a:p>
          <a:p>
            <a:pPr marL="0" indent="0">
              <a:buNone/>
            </a:pPr>
            <a:r>
              <a:rPr lang="ar-EG" dirty="0" smtClean="0"/>
              <a:t>فترة زمنية معينة.</a:t>
            </a:r>
          </a:p>
          <a:p>
            <a:pPr marL="0" indent="0">
              <a:buNone/>
            </a:pPr>
            <a:r>
              <a:rPr lang="ar-EG" dirty="0" smtClean="0"/>
              <a:t>(صفات بدنية- مهارات حركية- قدرات خططية)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EG" dirty="0" smtClean="0"/>
              <a:t>سمة ضبط النفس:</a:t>
            </a:r>
          </a:p>
          <a:p>
            <a:pPr marL="0" indent="0">
              <a:buNone/>
            </a:pPr>
            <a:r>
              <a:rPr lang="ar-EG" dirty="0" smtClean="0"/>
              <a:t>سمة ضبط النفس (أو التحكم في الذات) تعني القدرة على تحكم الفرد في</a:t>
            </a:r>
          </a:p>
          <a:p>
            <a:pPr marL="0" indent="0">
              <a:buNone/>
            </a:pPr>
            <a:r>
              <a:rPr lang="ar-EG" dirty="0" smtClean="0"/>
              <a:t>سلوكه أثناء المواقف التي تتميز بالاستثارة والانفعالية القوية مثل " حالات الفشل</a:t>
            </a:r>
          </a:p>
          <a:p>
            <a:pPr marL="0" indent="0">
              <a:buNone/>
            </a:pPr>
            <a:r>
              <a:rPr lang="ar-EG" dirty="0" smtClean="0"/>
              <a:t>أو الهزيمة أو الحمل الزائد أو ظهور العقبات ".</a:t>
            </a:r>
          </a:p>
          <a:p>
            <a:pPr marL="0" indent="0">
              <a:buNone/>
            </a:pPr>
            <a:r>
              <a:rPr lang="ar-EG" dirty="0" smtClean="0"/>
              <a:t>صفات اللاعب الرياضي الذي يتميز بضبط النفش:</a:t>
            </a:r>
          </a:p>
          <a:p>
            <a:pPr marL="0" indent="0">
              <a:buNone/>
            </a:pPr>
            <a:r>
              <a:rPr lang="ar-EG" dirty="0" smtClean="0"/>
              <a:t>- عدم الخوف أو الارتباك أو الإحجام عند الفشل أو الهزيمة.</a:t>
            </a:r>
          </a:p>
          <a:p>
            <a:pPr marL="0" indent="0">
              <a:buNone/>
            </a:pPr>
            <a:r>
              <a:rPr lang="ar-EG" dirty="0" smtClean="0"/>
              <a:t>- لا تظهر عليه أعراض الغضب والعصبية الواضحة بالنسبة لبعض قرارات</a:t>
            </a:r>
          </a:p>
          <a:p>
            <a:pPr marL="0" indent="0">
              <a:buNone/>
            </a:pPr>
            <a:r>
              <a:rPr lang="ar-EG" dirty="0" smtClean="0"/>
              <a:t>التحكيم التي تكون في غير صالحه.</a:t>
            </a:r>
          </a:p>
          <a:p>
            <a:pPr marL="0" indent="0">
              <a:buNone/>
            </a:pPr>
            <a:r>
              <a:rPr lang="ar-EG" dirty="0" smtClean="0"/>
              <a:t>- قدرة التحكم في صراعاته الداخلية وكبح جماح نفسه والتحكم في انفعالاته.</a:t>
            </a:r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EG" dirty="0" smtClean="0"/>
              <a:t>- لا يظهر عليه الاكتئاب أو الحزن العميق عندما يصادف هزيمة مبكرة.</a:t>
            </a:r>
          </a:p>
          <a:p>
            <a:pPr marL="0" indent="0">
              <a:buNone/>
            </a:pPr>
            <a:r>
              <a:rPr lang="ar-EG" dirty="0" smtClean="0"/>
              <a:t>- لا يفقد الأمل في الفوز ويسعى جاهدا لتعويض هزيمته وتحسين النتيجة</a:t>
            </a:r>
          </a:p>
          <a:p>
            <a:pPr marL="0" indent="0">
              <a:buNone/>
            </a:pPr>
            <a:r>
              <a:rPr lang="ar-EG" dirty="0" smtClean="0"/>
              <a:t>المسجلة.</a:t>
            </a:r>
          </a:p>
          <a:p>
            <a:pPr marL="0" indent="0">
              <a:buNone/>
            </a:pPr>
            <a:r>
              <a:rPr lang="ar-EG" dirty="0" smtClean="0"/>
              <a:t>- يستطيع الاستجابة بانفعالات مناسبة للمواقف المختلفة في أثناء المنافسة</a:t>
            </a:r>
          </a:p>
          <a:p>
            <a:pPr marL="0" indent="0">
              <a:buNone/>
            </a:pPr>
            <a:r>
              <a:rPr lang="ar-EG" dirty="0" smtClean="0"/>
              <a:t>الرياضية.</a:t>
            </a:r>
          </a:p>
          <a:p>
            <a:pPr marL="0" indent="0">
              <a:buNone/>
            </a:pPr>
            <a:r>
              <a:rPr lang="ar-EG" dirty="0" smtClean="0"/>
              <a:t>- يستطيع التفكير الجيد في الموقف الحساسة في المباراة.</a:t>
            </a:r>
          </a:p>
          <a:p>
            <a:pPr marL="0" indent="0">
              <a:buNone/>
            </a:pPr>
            <a:r>
              <a:rPr lang="ar-EG" dirty="0" smtClean="0"/>
              <a:t>طرق تنمية سمة ضبط النفس:</a:t>
            </a:r>
          </a:p>
          <a:p>
            <a:pPr marL="0" indent="0">
              <a:buNone/>
            </a:pPr>
            <a:r>
              <a:rPr lang="ar-EG" dirty="0" smtClean="0"/>
              <a:t>- يجب أن يتحلى المدرب بهذه السمة.</a:t>
            </a:r>
          </a:p>
          <a:p>
            <a:pPr marL="0" indent="0">
              <a:buNone/>
            </a:pPr>
            <a:r>
              <a:rPr lang="ar-EG" dirty="0" smtClean="0"/>
              <a:t>- توجيه أنظار اللاعبين للسلوك الذي يتنافى مع هذه السمة.</a:t>
            </a:r>
          </a:p>
          <a:p>
            <a:pPr marL="0" indent="0">
              <a:buNone/>
            </a:pPr>
            <a:r>
              <a:rPr lang="ar-EG" dirty="0" smtClean="0"/>
              <a:t>- التعزيز بالمقارنة مع سلوك اللاعبين الايجابي.</a:t>
            </a:r>
          </a:p>
          <a:p>
            <a:pPr marL="0" indent="0">
              <a:buNone/>
            </a:pPr>
            <a:r>
              <a:rPr lang="ar-EG" dirty="0" smtClean="0"/>
              <a:t>- تنظيم عملية اشتراك الفرد الرياضي في المنافسات التجريبية بصورة تسهم</a:t>
            </a:r>
          </a:p>
          <a:p>
            <a:pPr marL="0" indent="0">
              <a:buNone/>
            </a:pPr>
            <a:r>
              <a:rPr lang="ar-EG" dirty="0" smtClean="0"/>
              <a:t>في تنمية سمة ضبط النفس.</a:t>
            </a:r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EG" dirty="0" smtClean="0"/>
              <a:t>سمة الشجاعة:</a:t>
            </a:r>
          </a:p>
          <a:p>
            <a:pPr marL="0" indent="0">
              <a:buNone/>
            </a:pPr>
            <a:r>
              <a:rPr lang="ar-EG" dirty="0" smtClean="0"/>
              <a:t>"الشجاعة" من السمات الإرادية التي تعمل على التوجيه الواعي لسلوك الفرد</a:t>
            </a:r>
          </a:p>
          <a:p>
            <a:pPr marL="0" indent="0">
              <a:buNone/>
            </a:pPr>
            <a:r>
              <a:rPr lang="ar-EG" dirty="0" smtClean="0"/>
              <a:t>في المواقف التي تتميز بخطورتها، والمواقف التي يعتاد عليها، كما تمكن الفرد</a:t>
            </a:r>
          </a:p>
          <a:p>
            <a:pPr marL="0" indent="0">
              <a:buNone/>
            </a:pPr>
            <a:r>
              <a:rPr lang="ar-EG" dirty="0" smtClean="0"/>
              <a:t>من القدرة على التغلب على الخوف.</a:t>
            </a:r>
          </a:p>
          <a:p>
            <a:pPr marL="0" indent="0">
              <a:buNone/>
            </a:pPr>
            <a:r>
              <a:rPr lang="ar-EG" dirty="0" smtClean="0"/>
              <a:t>( ترتبط ارتباطا وثيقا بسمة التصميم )</a:t>
            </a:r>
          </a:p>
          <a:p>
            <a:pPr marL="0" indent="0">
              <a:buNone/>
            </a:pPr>
            <a:r>
              <a:rPr lang="ar-EG" dirty="0" smtClean="0"/>
              <a:t>طرق تنمية الشجاعة:</a:t>
            </a:r>
          </a:p>
          <a:p>
            <a:pPr marL="0" indent="0">
              <a:buNone/>
            </a:pPr>
            <a:r>
              <a:rPr lang="ar-EG" dirty="0" smtClean="0"/>
              <a:t>- وضع اللاعب في مواقف تتطلب استخدام الشجاعة.</a:t>
            </a:r>
          </a:p>
          <a:p>
            <a:pPr marL="0" indent="0">
              <a:buNone/>
            </a:pPr>
            <a:r>
              <a:rPr lang="ar-EG" dirty="0" smtClean="0"/>
              <a:t>- إبعاد شبح الخوف عن تفكير اللاعب.</a:t>
            </a:r>
          </a:p>
          <a:p>
            <a:pPr marL="0" indent="0">
              <a:buNone/>
            </a:pPr>
            <a:r>
              <a:rPr lang="ar-EG" dirty="0" smtClean="0"/>
              <a:t>- توفر عوامل الأمن والسلامة والثقة بالنفس، خاصة في الأداء الحركي.</a:t>
            </a:r>
          </a:p>
          <a:p>
            <a:pPr marL="0" indent="0">
              <a:buNone/>
            </a:pPr>
            <a:r>
              <a:rPr lang="ar-EG" dirty="0" smtClean="0"/>
              <a:t>- إشراك اللاعب في بعض الأنشطة الرياضية التي تسهم في تنمية سمة</a:t>
            </a:r>
          </a:p>
          <a:p>
            <a:pPr marL="0" indent="0">
              <a:buNone/>
            </a:pPr>
            <a:r>
              <a:rPr lang="ar-EG" dirty="0" smtClean="0"/>
              <a:t>الشجاعة ( ملاكمة- جمباز- غطس ).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761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1019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جامعة بنها كلية التربية الرياضية بنين قسم العلوم التربوية والنفسية والاجتماعية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بنها كلية التربية الرياضية بنين قسم العلوم التربوية والنفسية والاجتماعية</dc:title>
  <dc:creator>الرفاعي</dc:creator>
  <cp:lastModifiedBy>الرفاعي</cp:lastModifiedBy>
  <cp:revision>20</cp:revision>
  <dcterms:created xsi:type="dcterms:W3CDTF">2020-03-28T13:45:01Z</dcterms:created>
  <dcterms:modified xsi:type="dcterms:W3CDTF">2020-03-28T16:10:24Z</dcterms:modified>
</cp:coreProperties>
</file>