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8" r:id="rId2"/>
  </p:sldMasterIdLst>
  <p:sldIdLst>
    <p:sldId id="271" r:id="rId3"/>
    <p:sldId id="257" r:id="rId4"/>
    <p:sldId id="272" r:id="rId5"/>
    <p:sldId id="273" r:id="rId6"/>
    <p:sldId id="274" r:id="rId7"/>
    <p:sldId id="275" r:id="rId8"/>
    <p:sldId id="276" r:id="rId9"/>
    <p:sldId id="277" r:id="rId10"/>
    <p:sldId id="270"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57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8689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10756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68245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ar-SA"/>
              <a:t>انقر لتحرير نمط عنوان الشكل الرئيسي</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انقر لتحرير أنماط نص الشكل الرئيسي</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8102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91628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04050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1051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1903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9730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15506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73264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804554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43387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873336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346" y="2912232"/>
            <a:ext cx="3830406" cy="287896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912232"/>
            <a:ext cx="3821518" cy="287896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07/08/1441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484834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07/08/1441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064330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07/08/1441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44568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69173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968510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783123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446161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1195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25372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856578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B8ABB09-4A1D-463E-8065-109CC2B7EFAA}" type="datetimeFigureOut">
              <a:rPr lang="ar-SA" smtClean="0"/>
              <a:t>07/08/1441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765901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1B8ABB09-4A1D-463E-8065-109CC2B7EFAA}" type="datetimeFigureOut">
              <a:rPr lang="ar-SA" smtClean="0"/>
              <a:t>07/08/1441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9781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999477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875059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2339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07/08/1441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05393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6593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37137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396667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07/08/1441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912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8ABB09-4A1D-463E-8065-109CC2B7EFAA}" type="datetimeFigureOut">
              <a:rPr lang="ar-SA" smtClean="0"/>
              <a:t>07/08/1441</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30660357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B8ABB09-4A1D-463E-8065-109CC2B7EFAA}" type="datetimeFigureOut">
              <a:rPr lang="ar-SA" smtClean="0"/>
              <a:t>07/08/1441</a:t>
            </a:fld>
            <a:endParaRPr lang="ar-SA"/>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9149483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عنوان 15"/>
          <p:cNvSpPr>
            <a:spLocks noGrp="1"/>
          </p:cNvSpPr>
          <p:nvPr>
            <p:ph type="title"/>
          </p:nvPr>
        </p:nvSpPr>
        <p:spPr/>
        <p:txBody>
          <a:bodyPr/>
          <a:lstStyle/>
          <a:p>
            <a:endParaRPr lang="en-US" dirty="0"/>
          </a:p>
        </p:txBody>
      </p:sp>
      <p:pic>
        <p:nvPicPr>
          <p:cNvPr id="1026" name="Picture 2" descr="C:\Users\AHMED  ANWER\Desktop\صورة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0" y="0"/>
            <a:ext cx="9202057" cy="7190656"/>
          </a:xfrm>
          <a:prstGeom prst="rect">
            <a:avLst/>
          </a:prstGeom>
          <a:noFill/>
          <a:extLst>
            <a:ext uri="{909E8E84-426E-40DD-AFC4-6F175D3DCCD1}">
              <a14:hiddenFill xmlns:a14="http://schemas.microsoft.com/office/drawing/2010/main">
                <a:solidFill>
                  <a:srgbClr val="FFFFFF"/>
                </a:solidFill>
              </a14:hiddenFill>
            </a:ext>
          </a:extLst>
        </p:spPr>
      </p:pic>
      <p:sp>
        <p:nvSpPr>
          <p:cNvPr id="19" name="عنصر نائب للمحتوى 2"/>
          <p:cNvSpPr txBox="1">
            <a:spLocks/>
          </p:cNvSpPr>
          <p:nvPr/>
        </p:nvSpPr>
        <p:spPr>
          <a:xfrm>
            <a:off x="457200" y="2636912"/>
            <a:ext cx="8229600" cy="3489251"/>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kumimoji="0" lang="ar-EG" sz="3200" b="1" i="0" u="none" strike="noStrike" kern="1200" cap="none" spc="0" normalizeH="0" baseline="0" noProof="0" dirty="0">
                <a:ln>
                  <a:noFill/>
                </a:ln>
                <a:solidFill>
                  <a:srgbClr val="FFFF00"/>
                </a:solidFill>
                <a:effectLst/>
                <a:uLnTx/>
                <a:uFillTx/>
                <a:latin typeface="Century Gothic" panose="020B0502020202020204"/>
                <a:ea typeface="+mn-ea"/>
                <a:cs typeface="Arial" panose="020B0604020202020204" pitchFamily="34" charset="0"/>
              </a:rPr>
              <a:t>محاضرة</a:t>
            </a:r>
            <a:r>
              <a:rPr lang="ar-EG" b="1" dirty="0">
                <a:solidFill>
                  <a:srgbClr val="FF0000"/>
                </a:solidFill>
                <a:latin typeface="Century Gothic" panose="020B0502020202020204"/>
                <a:cs typeface="Arial" panose="020B0604020202020204" pitchFamily="34" charset="0"/>
              </a:rPr>
              <a:t> 1طرق تدريب </a:t>
            </a:r>
            <a:r>
              <a:rPr lang="ar-EG" b="1" dirty="0">
                <a:solidFill>
                  <a:srgbClr val="FFFF00"/>
                </a:solidFill>
                <a:latin typeface="Century Gothic" panose="020B0502020202020204"/>
                <a:cs typeface="Arial" panose="020B0604020202020204" pitchFamily="34" charset="0"/>
              </a:rPr>
              <a:t>رياضات المضرب</a:t>
            </a:r>
            <a:r>
              <a:rPr kumimoji="0" lang="ar-EG" sz="3200" b="1" i="0" u="none" strike="noStrike" kern="1200" cap="none" spc="0" normalizeH="0" baseline="0" noProof="0" dirty="0">
                <a:ln>
                  <a:noFill/>
                </a:ln>
                <a:solidFill>
                  <a:srgbClr val="FFFF00"/>
                </a:solidFill>
                <a:effectLst/>
                <a:uLnTx/>
                <a:uFillTx/>
                <a:latin typeface="Century Gothic" panose="020B0502020202020204"/>
                <a:ea typeface="+mn-ea"/>
                <a:cs typeface="Arial" panose="020B0604020202020204" pitchFamily="34" charset="0"/>
              </a:rPr>
              <a:t> الفرقة الرابعة</a:t>
            </a:r>
            <a:endParaRPr kumimoji="0" lang="ar-EG" sz="3200" b="1" i="0" u="none" strike="noStrike" kern="1200" cap="none" spc="0" normalizeH="0" baseline="0" noProof="0" dirty="0">
              <a:ln>
                <a:noFill/>
              </a:ln>
              <a:solidFill>
                <a:srgbClr val="FF0000"/>
              </a:solidFill>
              <a:effectLst/>
              <a:uLnTx/>
              <a:uFillTx/>
              <a:latin typeface="Century Gothic" panose="020B0502020202020204"/>
              <a:ea typeface="+mn-ea"/>
              <a:cs typeface="Arial" panose="020B0604020202020204" pitchFamily="34" charset="0"/>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EG" sz="3200" b="1" i="0" u="none" strike="noStrike" kern="1200" cap="none" spc="0" normalizeH="0" baseline="0" noProof="0" dirty="0">
                <a:ln>
                  <a:noFill/>
                </a:ln>
                <a:solidFill>
                  <a:srgbClr val="FF0000"/>
                </a:solidFill>
                <a:effectLst/>
                <a:uLnTx/>
                <a:uFillTx/>
                <a:latin typeface="Century Gothic" panose="020B0502020202020204"/>
                <a:ea typeface="+mn-ea"/>
                <a:cs typeface="Arial" panose="020B0604020202020204" pitchFamily="34" charset="0"/>
              </a:rPr>
              <a:t>أعداد </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EG" sz="1800" b="1" i="0" u="none" strike="noStrike" kern="1200" cap="none" spc="0" normalizeH="0" baseline="0" noProof="0" dirty="0">
                <a:ln>
                  <a:noFill/>
                </a:ln>
                <a:solidFill>
                  <a:srgbClr val="00B0F0"/>
                </a:solidFill>
                <a:effectLst/>
                <a:uLnTx/>
                <a:uFillTx/>
                <a:latin typeface="Century Gothic" panose="020B0502020202020204"/>
                <a:ea typeface="+mn-ea"/>
                <a:cs typeface="Arial" panose="020B0604020202020204" pitchFamily="34" charset="0"/>
              </a:rPr>
              <a:t>أ.د / أحمد انور السيد</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EG" sz="1800" b="1" dirty="0">
                <a:solidFill>
                  <a:srgbClr val="00B0F0"/>
                </a:solidFill>
                <a:latin typeface="Century Gothic" panose="020B0502020202020204"/>
                <a:cs typeface="Arial" panose="020B0604020202020204" pitchFamily="34" charset="0"/>
              </a:rPr>
              <a:t>       د/ مصطفى طه محمود</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EG" sz="1800" b="1" i="0" u="none" strike="noStrike" kern="1200" cap="none" spc="0" normalizeH="0" baseline="0" noProof="0" dirty="0">
                <a:ln>
                  <a:noFill/>
                </a:ln>
                <a:solidFill>
                  <a:srgbClr val="00B0F0"/>
                </a:solidFill>
                <a:effectLst/>
                <a:uLnTx/>
                <a:uFillTx/>
                <a:latin typeface="Century Gothic" panose="020B0502020202020204"/>
                <a:ea typeface="+mn-ea"/>
                <a:cs typeface="Arial" panose="020B0604020202020204" pitchFamily="34" charset="0"/>
              </a:rPr>
              <a:t>            د/اكرم عبد المرضى خليفة</a:t>
            </a: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lang="ar-EG" sz="1800" b="1" dirty="0">
                <a:solidFill>
                  <a:srgbClr val="00B0F0"/>
                </a:solidFill>
                <a:latin typeface="Century Gothic" panose="020B0502020202020204"/>
                <a:cs typeface="Arial" panose="020B0604020202020204" pitchFamily="34" charset="0"/>
              </a:rPr>
              <a:t>            د/ مجدى محمود </a:t>
            </a:r>
            <a:r>
              <a:rPr lang="ar-EG" sz="1800" b="1" dirty="0" err="1">
                <a:solidFill>
                  <a:srgbClr val="00B0F0"/>
                </a:solidFill>
                <a:latin typeface="Century Gothic" panose="020B0502020202020204"/>
                <a:cs typeface="Arial" panose="020B0604020202020204" pitchFamily="34" charset="0"/>
              </a:rPr>
              <a:t>مصيلحى</a:t>
            </a:r>
            <a:endParaRPr lang="ar-EG" sz="1800" b="1" dirty="0">
              <a:solidFill>
                <a:srgbClr val="00B0F0"/>
              </a:solidFill>
              <a:latin typeface="Century Gothic" panose="020B0502020202020204"/>
              <a:cs typeface="Arial" panose="020B0604020202020204" pitchFamily="34" charset="0"/>
            </a:endParaRPr>
          </a:p>
          <a:p>
            <a:pPr marL="0" marR="0" lvl="0" indent="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ar-EG" sz="1800" b="1" i="0" u="none" strike="noStrike" kern="1200" cap="none" spc="0" normalizeH="0" baseline="0" noProof="0" dirty="0">
                <a:ln>
                  <a:noFill/>
                </a:ln>
                <a:solidFill>
                  <a:srgbClr val="00B0F0"/>
                </a:solidFill>
                <a:effectLst/>
                <a:uLnTx/>
                <a:uFillTx/>
                <a:latin typeface="Century Gothic" panose="020B0502020202020204"/>
                <a:ea typeface="+mn-ea"/>
                <a:cs typeface="Arial" panose="020B0604020202020204" pitchFamily="34" charset="0"/>
              </a:rPr>
              <a:t>           </a:t>
            </a:r>
            <a:r>
              <a:rPr kumimoji="0" lang="ar-EG" sz="1800" b="1" i="0" u="none" strike="noStrike" kern="1200" cap="none" spc="0" normalizeH="0" baseline="0" noProof="0" dirty="0" err="1">
                <a:ln>
                  <a:noFill/>
                </a:ln>
                <a:solidFill>
                  <a:srgbClr val="00B0F0"/>
                </a:solidFill>
                <a:effectLst/>
                <a:uLnTx/>
                <a:uFillTx/>
                <a:latin typeface="Century Gothic" panose="020B0502020202020204"/>
                <a:ea typeface="+mn-ea"/>
                <a:cs typeface="Arial" panose="020B0604020202020204" pitchFamily="34" charset="0"/>
              </a:rPr>
              <a:t>م.م</a:t>
            </a:r>
            <a:r>
              <a:rPr kumimoji="0" lang="ar-EG" sz="1800" b="1" i="0" u="none" strike="noStrike" kern="1200" cap="none" spc="0" normalizeH="0" baseline="0" noProof="0" dirty="0">
                <a:ln>
                  <a:noFill/>
                </a:ln>
                <a:solidFill>
                  <a:srgbClr val="00B0F0"/>
                </a:solidFill>
                <a:effectLst/>
                <a:uLnTx/>
                <a:uFillTx/>
                <a:latin typeface="Century Gothic" panose="020B0502020202020204"/>
                <a:ea typeface="+mn-ea"/>
                <a:cs typeface="Arial" panose="020B0604020202020204" pitchFamily="34" charset="0"/>
              </a:rPr>
              <a:t>/ احمد عبد المعين عباس</a:t>
            </a:r>
          </a:p>
          <a:p>
            <a:pPr marL="0" lvl="0" indent="0" algn="ctr">
              <a:buNone/>
            </a:pPr>
            <a:r>
              <a:rPr lang="ar-EG" b="1" dirty="0">
                <a:solidFill>
                  <a:srgbClr val="FFFF00"/>
                </a:solidFill>
              </a:rPr>
              <a:t>البرنامج </a:t>
            </a:r>
            <a:r>
              <a:rPr lang="ar-EG" b="1" dirty="0" err="1">
                <a:solidFill>
                  <a:srgbClr val="FFFF00"/>
                </a:solidFill>
              </a:rPr>
              <a:t>التدريبى</a:t>
            </a:r>
            <a:r>
              <a:rPr lang="ar-EG" b="1" dirty="0">
                <a:solidFill>
                  <a:srgbClr val="FFFF00"/>
                </a:solidFill>
              </a:rPr>
              <a:t> </a:t>
            </a:r>
            <a:endParaRPr kumimoji="0" lang="en-US" sz="32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
        <p:nvSpPr>
          <p:cNvPr id="17" name="مستطيل 16"/>
          <p:cNvSpPr/>
          <p:nvPr/>
        </p:nvSpPr>
        <p:spPr>
          <a:xfrm>
            <a:off x="4716016" y="332656"/>
            <a:ext cx="4211960" cy="224676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rPr>
              <a:t>كلية التربية الرياضية</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pic>
        <p:nvPicPr>
          <p:cNvPr id="1028" name="Picture 4" descr="C:\Users\AHMED  ANWER\Desktop\ahm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4856" y="3219589"/>
            <a:ext cx="1062372" cy="9379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804" y="764704"/>
            <a:ext cx="34563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descr="صورة تحتوي على شخص, ربطة عنق, رجل, يرتدي&#10;&#10;تم إنشاء الوصف تلقائياً">
            <a:extLst>
              <a:ext uri="{FF2B5EF4-FFF2-40B4-BE49-F238E27FC236}">
                <a16:creationId xmlns:a16="http://schemas.microsoft.com/office/drawing/2014/main" id="{E8F39E99-4502-4E2F-A71C-C9E2A0B88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102" y="3506267"/>
            <a:ext cx="957165" cy="937915"/>
          </a:xfrm>
          <a:prstGeom prst="rect">
            <a:avLst/>
          </a:prstGeom>
        </p:spPr>
      </p:pic>
      <p:pic>
        <p:nvPicPr>
          <p:cNvPr id="5" name="صورة 4" descr="صورة تحتوي على شخص, رجل, بدلة, ربطة عنق&#10;&#10;تم إنشاء الوصف تلقائياً">
            <a:extLst>
              <a:ext uri="{FF2B5EF4-FFF2-40B4-BE49-F238E27FC236}">
                <a16:creationId xmlns:a16="http://schemas.microsoft.com/office/drawing/2014/main" id="{D2350377-76B1-4913-AAEC-7A4FBC918F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4856" y="4312345"/>
            <a:ext cx="1062372" cy="855672"/>
          </a:xfrm>
          <a:prstGeom prst="rect">
            <a:avLst/>
          </a:prstGeom>
        </p:spPr>
      </p:pic>
      <p:pic>
        <p:nvPicPr>
          <p:cNvPr id="7" name="صورة 6" descr="صورة تحتوي على شخص, رجل, ربطة عنق, داخلي&#10;&#10;تم إنشاء الوصف تلقائياً">
            <a:extLst>
              <a:ext uri="{FF2B5EF4-FFF2-40B4-BE49-F238E27FC236}">
                <a16:creationId xmlns:a16="http://schemas.microsoft.com/office/drawing/2014/main" id="{AE874769-B0D6-4512-889E-7D4D8D1A42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0532" y="3506267"/>
            <a:ext cx="936104" cy="937915"/>
          </a:xfrm>
          <a:prstGeom prst="rect">
            <a:avLst/>
          </a:prstGeom>
        </p:spPr>
      </p:pic>
      <p:pic>
        <p:nvPicPr>
          <p:cNvPr id="9" name="صورة 8" descr="صورة تحتوي على شخص, رجل, ربطة عنق, يرتدي&#10;&#10;تم إنشاء الوصف تلقائياً">
            <a:extLst>
              <a:ext uri="{FF2B5EF4-FFF2-40B4-BE49-F238E27FC236}">
                <a16:creationId xmlns:a16="http://schemas.microsoft.com/office/drawing/2014/main" id="{012E76DF-4998-4332-A704-4103161B82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06772" y="4548593"/>
            <a:ext cx="1062372" cy="855671"/>
          </a:xfrm>
          <a:prstGeom prst="rect">
            <a:avLst/>
          </a:prstGeom>
        </p:spPr>
      </p:pic>
    </p:spTree>
    <p:custDataLst>
      <p:tags r:id="rId1"/>
    </p:custDataLst>
    <p:extLst>
      <p:ext uri="{BB962C8B-B14F-4D97-AF65-F5344CB8AC3E}">
        <p14:creationId xmlns:p14="http://schemas.microsoft.com/office/powerpoint/2010/main" val="1890951000"/>
      </p:ext>
    </p:extLst>
  </p:cSld>
  <p:clrMapOvr>
    <a:masterClrMapping/>
  </p:clrMapOvr>
  <mc:AlternateContent xmlns:mc="http://schemas.openxmlformats.org/markup-compatibility/2006">
    <mc:Choice xmlns:p14="http://schemas.microsoft.com/office/powerpoint/2010/main" Requires="p14">
      <p:transition spd="slow" p14:dur="2000" advTm="16996">
        <p14:ferris dir="r"/>
      </p:transition>
    </mc:Choice>
    <mc:Fallback>
      <p:transition spd="slow" advTm="169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7EB6627-4340-4C5D-BA50-6FED6E6FE9FE}"/>
              </a:ext>
            </a:extLst>
          </p:cNvPr>
          <p:cNvSpPr>
            <a:spLocks noGrp="1"/>
          </p:cNvSpPr>
          <p:nvPr>
            <p:ph idx="1"/>
          </p:nvPr>
        </p:nvSpPr>
        <p:spPr>
          <a:xfrm>
            <a:off x="0" y="0"/>
            <a:ext cx="9144000" cy="6858000"/>
          </a:xfrm>
        </p:spPr>
        <p:txBody>
          <a:bodyPr/>
          <a:lstStyle/>
          <a:p>
            <a:pPr marL="0" indent="0" algn="justLow">
              <a:buNone/>
            </a:pPr>
            <a:r>
              <a:rPr lang="ar-EG" sz="2800" b="1" dirty="0">
                <a:solidFill>
                  <a:srgbClr val="FF0000"/>
                </a:solidFill>
              </a:rPr>
              <a:t>مفهوم البرنامج التدريبي :</a:t>
            </a:r>
            <a:endParaRPr lang="en-US" sz="2800" b="1" dirty="0">
              <a:solidFill>
                <a:srgbClr val="FF0000"/>
              </a:solidFill>
            </a:endParaRPr>
          </a:p>
          <a:p>
            <a:pPr algn="justLow"/>
            <a:r>
              <a:rPr lang="ar-EG" sz="2800" dirty="0"/>
              <a:t>البرنامج التدريبي هو أحد عناصر التخطيط الجيد حيث يعتبر المجال التنفيذي لعملية التخطيط التي تكون محدودة بإطار زمني محدد.</a:t>
            </a:r>
            <a:endParaRPr lang="en-US" sz="2800" dirty="0"/>
          </a:p>
          <a:p>
            <a:pPr algn="justLow"/>
            <a:r>
              <a:rPr lang="ar-EG" sz="2800" dirty="0"/>
              <a:t>والتخطيط في حد ذاته نشاط قديم وليس وليد الفكر المعاصر ، وهو أن نقدر مقدماً ما يجب عمله لتحقيق هدف محدد من خلال إمكانات الحاضر وخبرات الماضي ، وكذلك يقال أن التخطيط هو أن نقدر مقدما ما يجب عمله لتفادى الأخطاء والعقبات التي تعترض تنفيذ هذا العمل وبذلك نوفر الوقت والجهد ونضمن التحكم في الانجاز بدقة كافية .</a:t>
            </a:r>
            <a:endParaRPr lang="en-US" sz="2800" dirty="0"/>
          </a:p>
          <a:p>
            <a:pPr algn="justLow"/>
            <a:r>
              <a:rPr lang="ar-EG" sz="2800" dirty="0"/>
              <a:t>ويعرف التخطيط على أنه عملية ذهنية بغرض الاستعداد لعمل </a:t>
            </a:r>
            <a:r>
              <a:rPr lang="ar-EG" sz="2800" dirty="0" err="1"/>
              <a:t>شئ</a:t>
            </a:r>
            <a:r>
              <a:rPr lang="ar-EG" sz="2800" dirty="0"/>
              <a:t> بطريقة منظمة بمعنى التفكير قبل العمل ، فهو ليس غاية في حد ذاته ولكنه وسيلة لتحقيق هدف معين ومحدد مسبقا.</a:t>
            </a:r>
            <a:endParaRPr lang="en-US" sz="2800" dirty="0"/>
          </a:p>
          <a:p>
            <a:pPr marL="0" indent="0" algn="justLow">
              <a:buNone/>
            </a:pPr>
            <a:endParaRPr lang="ar-EG" dirty="0"/>
          </a:p>
        </p:txBody>
      </p:sp>
    </p:spTree>
    <p:extLst>
      <p:ext uri="{BB962C8B-B14F-4D97-AF65-F5344CB8AC3E}">
        <p14:creationId xmlns:p14="http://schemas.microsoft.com/office/powerpoint/2010/main" val="3467356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88B0BFE-39A0-4B78-8141-E73C5944DC09}"/>
              </a:ext>
            </a:extLst>
          </p:cNvPr>
          <p:cNvSpPr>
            <a:spLocks noGrp="1"/>
          </p:cNvSpPr>
          <p:nvPr>
            <p:ph idx="1"/>
          </p:nvPr>
        </p:nvSpPr>
        <p:spPr>
          <a:xfrm>
            <a:off x="0" y="0"/>
            <a:ext cx="9144000" cy="6858000"/>
          </a:xfrm>
        </p:spPr>
        <p:txBody>
          <a:bodyPr>
            <a:normAutofit/>
          </a:bodyPr>
          <a:lstStyle/>
          <a:p>
            <a:pPr marL="0" indent="0" algn="justLow">
              <a:buNone/>
            </a:pPr>
            <a:r>
              <a:rPr lang="ar-EG" sz="2400" b="1" dirty="0">
                <a:solidFill>
                  <a:srgbClr val="FFC000"/>
                </a:solidFill>
              </a:rPr>
              <a:t>أسس بناء البرنامج التدريبي:</a:t>
            </a:r>
            <a:endParaRPr lang="en-US" sz="2400" b="1" dirty="0">
              <a:solidFill>
                <a:srgbClr val="FFC000"/>
              </a:solidFill>
            </a:endParaRPr>
          </a:p>
          <a:p>
            <a:pPr algn="justLow"/>
            <a:r>
              <a:rPr lang="ar-EG" sz="2400" dirty="0"/>
              <a:t>أن عملية البرامج الرياضية ليست بالأمر السهل ، فهي عملية معقدة جدا وصعبة  تتطلب فرد على مستوى عال من الناحية العلمية والعملية ملما ً بالعديد من المواقف التي لها علاقة بالبرامج التدريبية ، وفى نفس الوقت الإلمام التام بالعلوم التي لها اتصال مباشر بالعملية تصميم وبناء البرامج.</a:t>
            </a:r>
            <a:endParaRPr lang="en-US" sz="2400" dirty="0"/>
          </a:p>
          <a:p>
            <a:pPr algn="justLow"/>
            <a:r>
              <a:rPr lang="ar-EG" sz="2400" dirty="0"/>
              <a:t>وبالتالي يجب الاعتماد على علم الإدارة في كيفية تخطيط البرنامج وتحديد الأساليب الإدارية التي تساعد في تحقيق الأهداف واستخدام التنظيم والتوجيه والرقابة في تنفيذ خطة التدريب إلى جانب ذلك لابد من الاعتماد على علم التدريب الرياضي في اختيار التدريبات وتحديد الأساليب والطرق المستخدمة في تشكيل الحمل هذا إلى جانب اعتماده أساسا على علم القياس والتقويم في تحديد القياسات والاختبارات الهامة لتحديد قدرات اللاعبين البدنية والمهارية والتعرف على المستوى الذي وصلوا إليه في عملية التدريب .</a:t>
            </a:r>
          </a:p>
          <a:p>
            <a:pPr algn="justLow"/>
            <a:r>
              <a:rPr lang="ar-EG" sz="2400" dirty="0"/>
              <a:t>وتخطيط التدريب الرياضي هو التنبؤ بالمستويات التنافسية في الرياضة بناء ً على توقعات وعمل البرامج التنفيذية لتحقيق نتائج محددة مرغوب فيها </a:t>
            </a:r>
            <a:r>
              <a:rPr lang="ar-EG" dirty="0"/>
              <a:t>.</a:t>
            </a:r>
            <a:endParaRPr lang="en-US" dirty="0"/>
          </a:p>
          <a:p>
            <a:pPr algn="justLow"/>
            <a:endParaRPr lang="en-US" dirty="0"/>
          </a:p>
          <a:p>
            <a:pPr marL="0" indent="0" algn="justLow">
              <a:buNone/>
            </a:pPr>
            <a:endParaRPr lang="ar-EG" dirty="0"/>
          </a:p>
        </p:txBody>
      </p:sp>
    </p:spTree>
    <p:extLst>
      <p:ext uri="{BB962C8B-B14F-4D97-AF65-F5344CB8AC3E}">
        <p14:creationId xmlns:p14="http://schemas.microsoft.com/office/powerpoint/2010/main" val="10322422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C828D44-9442-4DCA-BEB9-F87A15DCA2A5}"/>
              </a:ext>
            </a:extLst>
          </p:cNvPr>
          <p:cNvSpPr>
            <a:spLocks noGrp="1"/>
          </p:cNvSpPr>
          <p:nvPr>
            <p:ph idx="1"/>
          </p:nvPr>
        </p:nvSpPr>
        <p:spPr>
          <a:xfrm>
            <a:off x="0" y="0"/>
            <a:ext cx="9144000" cy="6858000"/>
          </a:xfrm>
        </p:spPr>
        <p:txBody>
          <a:bodyPr>
            <a:normAutofit/>
          </a:bodyPr>
          <a:lstStyle/>
          <a:p>
            <a:pPr marL="0" indent="0">
              <a:buNone/>
            </a:pPr>
            <a:r>
              <a:rPr lang="ar-EG" sz="2800" b="1" dirty="0">
                <a:solidFill>
                  <a:srgbClr val="FFFF00"/>
                </a:solidFill>
              </a:rPr>
              <a:t>ويجب أن يراعى عند بناء برنامج تدريبي القواعد الأساسية التالية :</a:t>
            </a:r>
            <a:r>
              <a:rPr lang="ar-EG" sz="2800" dirty="0">
                <a:solidFill>
                  <a:srgbClr val="FFFF00"/>
                </a:solidFill>
              </a:rPr>
              <a:t> </a:t>
            </a:r>
            <a:endParaRPr lang="en-US" sz="2800" dirty="0">
              <a:solidFill>
                <a:srgbClr val="FFFF00"/>
              </a:solidFill>
            </a:endParaRPr>
          </a:p>
          <a:p>
            <a:pPr marL="0" indent="0">
              <a:buNone/>
            </a:pPr>
            <a:r>
              <a:rPr lang="ar-EG" sz="2800" dirty="0"/>
              <a:t>ـ أن يؤسس البرنامج على دراسة علمية تفيد اللاعب .</a:t>
            </a:r>
            <a:endParaRPr lang="en-US" sz="2800" dirty="0"/>
          </a:p>
          <a:p>
            <a:pPr marL="0" indent="0">
              <a:buNone/>
            </a:pPr>
            <a:r>
              <a:rPr lang="ar-EG" sz="2800" dirty="0"/>
              <a:t>ـ أن تصاغ الأهداف الرأسية والفرعية للبرنامج بوضوح وبصورة تعبر عن السلوك المتوقع حدوثه من اللاعب .</a:t>
            </a:r>
            <a:endParaRPr lang="en-US" sz="2800" dirty="0"/>
          </a:p>
          <a:p>
            <a:pPr marL="0" indent="0">
              <a:buNone/>
            </a:pPr>
            <a:r>
              <a:rPr lang="ar-EG" sz="2800" dirty="0"/>
              <a:t>ـ أن تختار الأنشطة والخبرات بالبرامج معنى واضح يقوم على فلسفة إثارة دافعية اللاعبين لاتخاذ النشاط جزءا ً من حياتهم المستقبلية .</a:t>
            </a:r>
            <a:endParaRPr lang="en-US" sz="2800" dirty="0"/>
          </a:p>
          <a:p>
            <a:pPr marL="0" indent="0">
              <a:buNone/>
            </a:pPr>
            <a:r>
              <a:rPr lang="ar-EG" sz="2800" dirty="0"/>
              <a:t>ـ أن يتميز البرنامج بدرجة كافية من المرونة مما قد يحدث من تغير في البرامج العامة والإمكانيات.</a:t>
            </a:r>
            <a:endParaRPr lang="en-US" sz="2800" dirty="0"/>
          </a:p>
          <a:p>
            <a:pPr marL="0" indent="0">
              <a:buNone/>
            </a:pPr>
            <a:r>
              <a:rPr lang="ar-EG" sz="2800" dirty="0"/>
              <a:t>ـ أن يضم البرنامج وسائل ت</a:t>
            </a:r>
            <a:r>
              <a:rPr lang="ar-SA" sz="2800" dirty="0"/>
              <a:t>ق</a:t>
            </a:r>
            <a:r>
              <a:rPr lang="ar-EG" sz="2800" dirty="0"/>
              <a:t>ديم للأنشطة التي يحتوى عليها .</a:t>
            </a:r>
            <a:endParaRPr lang="en-US" sz="2800" dirty="0"/>
          </a:p>
          <a:p>
            <a:pPr marL="0" indent="0">
              <a:buNone/>
            </a:pPr>
            <a:r>
              <a:rPr lang="ar-EG" sz="2800" dirty="0"/>
              <a:t>ـ أن يتيح للمدرب فرصة التجريب لطرق وخطط لعب حديثة حتى يمكن أن يمارس الفريق أحدث ما ظهر من طرق وخطط التدريب .</a:t>
            </a:r>
            <a:endParaRPr lang="en-US" sz="2800" dirty="0"/>
          </a:p>
        </p:txBody>
      </p:sp>
    </p:spTree>
    <p:extLst>
      <p:ext uri="{BB962C8B-B14F-4D97-AF65-F5344CB8AC3E}">
        <p14:creationId xmlns:p14="http://schemas.microsoft.com/office/powerpoint/2010/main" val="25182533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B500874-9C40-40E0-BAD4-3095B3F52251}"/>
              </a:ext>
            </a:extLst>
          </p:cNvPr>
          <p:cNvSpPr>
            <a:spLocks noGrp="1"/>
          </p:cNvSpPr>
          <p:nvPr>
            <p:ph idx="1"/>
          </p:nvPr>
        </p:nvSpPr>
        <p:spPr>
          <a:xfrm>
            <a:off x="0" y="0"/>
            <a:ext cx="9144000" cy="6858000"/>
          </a:xfrm>
        </p:spPr>
        <p:txBody>
          <a:bodyPr>
            <a:noAutofit/>
          </a:bodyPr>
          <a:lstStyle/>
          <a:p>
            <a:pPr marL="0" indent="0">
              <a:buNone/>
            </a:pPr>
            <a:r>
              <a:rPr lang="ar-EG" sz="2400" b="1" dirty="0">
                <a:solidFill>
                  <a:srgbClr val="92D050"/>
                </a:solidFill>
              </a:rPr>
              <a:t>اعتبارات هامة يجب ان تراعى عند تخطيط وحده تدريبية داخل البرنامج : </a:t>
            </a:r>
          </a:p>
          <a:p>
            <a:pPr marL="0" indent="0">
              <a:buNone/>
            </a:pPr>
            <a:r>
              <a:rPr lang="ar-EG" sz="2400" dirty="0"/>
              <a:t>ـ تحديد الهدف المطلوب من الوحدة .</a:t>
            </a:r>
          </a:p>
          <a:p>
            <a:pPr marL="0" indent="0">
              <a:buNone/>
            </a:pPr>
            <a:r>
              <a:rPr lang="ar-EG" sz="2400" dirty="0"/>
              <a:t>ـ تحديد تمارين الإعداد البدني العام والخاص .</a:t>
            </a:r>
          </a:p>
          <a:p>
            <a:pPr marL="0" indent="0">
              <a:buNone/>
            </a:pPr>
            <a:r>
              <a:rPr lang="ar-EG" sz="2400" dirty="0"/>
              <a:t>ـ أن يعمل كل تمرين على تحقيق الهدف من الوحدة .</a:t>
            </a:r>
          </a:p>
          <a:p>
            <a:pPr marL="0" indent="0">
              <a:buNone/>
            </a:pPr>
            <a:r>
              <a:rPr lang="ar-EG" sz="2400" dirty="0"/>
              <a:t>ـ أن يكون ترتيب التمرينات وتسلسلها وفقا ً لدرجة صعوبتها وتركيبها .</a:t>
            </a:r>
          </a:p>
          <a:p>
            <a:pPr marL="0" indent="0">
              <a:buNone/>
            </a:pPr>
            <a:r>
              <a:rPr lang="ar-EG" sz="2400" dirty="0"/>
              <a:t>ـ تحديد الأزمنة المخصصة لكل تمرين من تمرينات الوحدة .</a:t>
            </a:r>
          </a:p>
          <a:p>
            <a:pPr marL="0" indent="0">
              <a:buNone/>
            </a:pPr>
            <a:r>
              <a:rPr lang="ar-EG" sz="2400" dirty="0"/>
              <a:t>ـ تحديد درجات حمل التدريب وتشكيله لكل تمرين من التمرينات .</a:t>
            </a:r>
          </a:p>
          <a:p>
            <a:pPr marL="0" indent="0">
              <a:buNone/>
            </a:pPr>
            <a:r>
              <a:rPr lang="ar-EG" sz="2400" dirty="0"/>
              <a:t>ـ تحديد الأدوات المستخدمة في كل تمرين .</a:t>
            </a:r>
          </a:p>
          <a:p>
            <a:pPr marL="0" indent="0">
              <a:buNone/>
            </a:pPr>
            <a:r>
              <a:rPr lang="ar-EG" sz="2400" dirty="0"/>
              <a:t>ـ تحديد التشكيلات إن وجدت والمساحات التي تشغلها وعدد اللاعبين .</a:t>
            </a:r>
          </a:p>
          <a:p>
            <a:pPr marL="0" indent="0">
              <a:buNone/>
            </a:pPr>
            <a:r>
              <a:rPr lang="ar-EG" sz="2400" dirty="0"/>
              <a:t>ـ تدوين تاريخ الوحدة .</a:t>
            </a:r>
          </a:p>
          <a:p>
            <a:pPr marL="0" indent="0">
              <a:buNone/>
            </a:pPr>
            <a:r>
              <a:rPr lang="ar-EG" sz="2400" dirty="0"/>
              <a:t>ـ تدوين الزمن الكلى المستغرق في الوحدة التدريبية .</a:t>
            </a:r>
          </a:p>
          <a:p>
            <a:pPr marL="0" indent="0">
              <a:buNone/>
            </a:pPr>
            <a:r>
              <a:rPr lang="ar-EG" sz="2400" dirty="0"/>
              <a:t>ـ أن تتضمن الوحدة التدريبية الأجزاء الأساسية الثلاثة وهى(</a:t>
            </a:r>
            <a:r>
              <a:rPr lang="ar-EG" sz="2400" dirty="0" err="1"/>
              <a:t>الإحماء،الجزء</a:t>
            </a:r>
            <a:r>
              <a:rPr lang="ar-EG" sz="2400" dirty="0"/>
              <a:t> الرئيسي، التهدئة).</a:t>
            </a:r>
          </a:p>
          <a:p>
            <a:pPr marL="0" indent="0">
              <a:buNone/>
            </a:pPr>
            <a:endParaRPr lang="ar-EG" sz="2400" dirty="0"/>
          </a:p>
        </p:txBody>
      </p:sp>
    </p:spTree>
    <p:extLst>
      <p:ext uri="{BB962C8B-B14F-4D97-AF65-F5344CB8AC3E}">
        <p14:creationId xmlns:p14="http://schemas.microsoft.com/office/powerpoint/2010/main" val="419772615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36D3EDE-3E7F-48A8-8DA0-8ABAF8BA36DA}"/>
              </a:ext>
            </a:extLst>
          </p:cNvPr>
          <p:cNvSpPr>
            <a:spLocks noGrp="1"/>
          </p:cNvSpPr>
          <p:nvPr>
            <p:ph idx="1"/>
          </p:nvPr>
        </p:nvSpPr>
        <p:spPr>
          <a:xfrm>
            <a:off x="0" y="0"/>
            <a:ext cx="9144000" cy="6858000"/>
          </a:xfrm>
        </p:spPr>
        <p:txBody>
          <a:bodyPr>
            <a:normAutofit/>
          </a:bodyPr>
          <a:lstStyle/>
          <a:p>
            <a:pPr marL="0" indent="0">
              <a:buNone/>
            </a:pPr>
            <a:r>
              <a:rPr lang="ar-EG" sz="2800" b="1" dirty="0">
                <a:solidFill>
                  <a:srgbClr val="0070C0"/>
                </a:solidFill>
              </a:rPr>
              <a:t>خطوات بناء البرنامج التدريبي للناشئين :</a:t>
            </a:r>
          </a:p>
          <a:p>
            <a:pPr marL="0" indent="0">
              <a:buNone/>
            </a:pPr>
            <a:r>
              <a:rPr lang="ar-EG" sz="2800" dirty="0"/>
              <a:t> الخطوات التي يجب مراعاتها عند تصميم برنامج تدريبي للناشئين : </a:t>
            </a:r>
          </a:p>
          <a:p>
            <a:pPr marL="0" indent="0">
              <a:buNone/>
            </a:pPr>
            <a:r>
              <a:rPr lang="ar-EG" sz="2800" dirty="0"/>
              <a:t>1- تحديد بدء ونهاية الفترة الزمنية للبرنامج .</a:t>
            </a:r>
          </a:p>
          <a:p>
            <a:pPr marL="0" indent="0">
              <a:buNone/>
            </a:pPr>
            <a:r>
              <a:rPr lang="ar-EG" sz="2800" dirty="0"/>
              <a:t>2- إجراء الاختبارات والمقاييس لتحديد مستوى الناشئين .</a:t>
            </a:r>
          </a:p>
          <a:p>
            <a:pPr marL="0" indent="0">
              <a:buNone/>
            </a:pPr>
            <a:r>
              <a:rPr lang="ar-EG" sz="2800" dirty="0"/>
              <a:t>3- تكليف المساعدين والمعاونين بمهامهم .</a:t>
            </a:r>
          </a:p>
          <a:p>
            <a:pPr marL="0" indent="0">
              <a:buNone/>
            </a:pPr>
            <a:r>
              <a:rPr lang="ar-EG" sz="2800" dirty="0"/>
              <a:t>4- تحضير الأدوات المساعدة .</a:t>
            </a:r>
          </a:p>
          <a:p>
            <a:pPr marL="0" indent="0">
              <a:buNone/>
            </a:pPr>
            <a:r>
              <a:rPr lang="ar-EG" sz="2800" dirty="0"/>
              <a:t>5- تحديد أسابيع فترات بداية ووسط ونهاية البرنامج .</a:t>
            </a:r>
          </a:p>
          <a:p>
            <a:pPr marL="0" indent="0">
              <a:buNone/>
            </a:pPr>
            <a:r>
              <a:rPr lang="ar-EG" sz="2800" dirty="0"/>
              <a:t>6- تحديد دورات الحمل والساعات التدريبية وفقاً لدرجة الحمل .</a:t>
            </a:r>
          </a:p>
          <a:p>
            <a:pPr marL="0" indent="0">
              <a:buNone/>
            </a:pPr>
            <a:r>
              <a:rPr lang="ar-EG" sz="2800" dirty="0"/>
              <a:t>7- تحديد الزمن الكلى للتدريب داخل البرنامج .</a:t>
            </a:r>
          </a:p>
          <a:p>
            <a:pPr marL="0" indent="0">
              <a:buNone/>
            </a:pPr>
            <a:r>
              <a:rPr lang="ar-EG" sz="2800" dirty="0"/>
              <a:t>8- تقسيم أزمنة كل إعداد على المحتوى الفني للبرنامج وفق ما يراه المدرب .</a:t>
            </a:r>
          </a:p>
          <a:p>
            <a:pPr marL="0" indent="0">
              <a:buNone/>
            </a:pPr>
            <a:endParaRPr lang="ar-EG" sz="2800" dirty="0"/>
          </a:p>
        </p:txBody>
      </p:sp>
    </p:spTree>
    <p:extLst>
      <p:ext uri="{BB962C8B-B14F-4D97-AF65-F5344CB8AC3E}">
        <p14:creationId xmlns:p14="http://schemas.microsoft.com/office/powerpoint/2010/main" val="1936236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B67CBF7-DEBB-4F77-A60F-939A7143169C}"/>
              </a:ext>
            </a:extLst>
          </p:cNvPr>
          <p:cNvSpPr>
            <a:spLocks noGrp="1"/>
          </p:cNvSpPr>
          <p:nvPr>
            <p:ph idx="1"/>
          </p:nvPr>
        </p:nvSpPr>
        <p:spPr>
          <a:xfrm>
            <a:off x="0" y="0"/>
            <a:ext cx="9144000" cy="6957392"/>
          </a:xfrm>
        </p:spPr>
        <p:txBody>
          <a:bodyPr>
            <a:normAutofit fontScale="92500" lnSpcReduction="20000"/>
          </a:bodyPr>
          <a:lstStyle/>
          <a:p>
            <a:pPr marL="0" indent="0">
              <a:buNone/>
            </a:pPr>
            <a:r>
              <a:rPr lang="ar-EG" b="1" dirty="0">
                <a:solidFill>
                  <a:schemeClr val="tx2">
                    <a:lumMod val="50000"/>
                  </a:schemeClr>
                </a:solidFill>
              </a:rPr>
              <a:t>فترات البرنامج التدريبي :</a:t>
            </a:r>
            <a:endParaRPr lang="en-US" b="1" dirty="0">
              <a:solidFill>
                <a:schemeClr val="tx2">
                  <a:lumMod val="50000"/>
                </a:schemeClr>
              </a:solidFill>
            </a:endParaRPr>
          </a:p>
          <a:p>
            <a:pPr lvl="0"/>
            <a:r>
              <a:rPr lang="ar-EG" dirty="0"/>
              <a:t>الإعداد البدني العام .</a:t>
            </a:r>
            <a:endParaRPr lang="en-US" dirty="0"/>
          </a:p>
          <a:p>
            <a:pPr lvl="0"/>
            <a:r>
              <a:rPr lang="ar-EG" dirty="0"/>
              <a:t>الإعداد البدني الخاص . </a:t>
            </a:r>
            <a:endParaRPr lang="en-US" dirty="0"/>
          </a:p>
          <a:p>
            <a:pPr lvl="0"/>
            <a:r>
              <a:rPr lang="ar-EG" dirty="0"/>
              <a:t>الإعداد المهارى .</a:t>
            </a:r>
            <a:endParaRPr lang="en-US" dirty="0"/>
          </a:p>
          <a:p>
            <a:pPr lvl="0"/>
            <a:r>
              <a:rPr lang="ar-EG" dirty="0"/>
              <a:t>الإعداد </a:t>
            </a:r>
            <a:r>
              <a:rPr lang="ar-EG" dirty="0" err="1"/>
              <a:t>الخططي</a:t>
            </a:r>
            <a:r>
              <a:rPr lang="ar-EG" dirty="0"/>
              <a:t> .</a:t>
            </a:r>
            <a:endParaRPr lang="en-US" dirty="0"/>
          </a:p>
          <a:p>
            <a:pPr lvl="0"/>
            <a:r>
              <a:rPr lang="ar-EG" dirty="0"/>
              <a:t>الإعداد النفسي والذهني .</a:t>
            </a:r>
            <a:endParaRPr lang="en-US" dirty="0"/>
          </a:p>
          <a:p>
            <a:pPr marL="0" indent="0">
              <a:buNone/>
            </a:pPr>
            <a:r>
              <a:rPr lang="ar-EG" b="1" dirty="0">
                <a:solidFill>
                  <a:schemeClr val="tx2">
                    <a:lumMod val="90000"/>
                  </a:schemeClr>
                </a:solidFill>
              </a:rPr>
              <a:t>الأعداد البدني : </a:t>
            </a:r>
            <a:endParaRPr lang="en-US" b="1" dirty="0">
              <a:solidFill>
                <a:schemeClr val="tx2">
                  <a:lumMod val="90000"/>
                </a:schemeClr>
              </a:solidFill>
            </a:endParaRPr>
          </a:p>
          <a:p>
            <a:r>
              <a:rPr lang="ar-EG" dirty="0"/>
              <a:t> أن الإعداد البدني يعنى كل الإجراءات والتمرينات التي يضعها المدرب ويحدد حجمها وشدتها وزمن أداءها وفقاً للبرنامج الموضوع من خلال الوحدات التدريبية  .</a:t>
            </a:r>
            <a:endParaRPr lang="en-US" dirty="0"/>
          </a:p>
          <a:p>
            <a:r>
              <a:rPr lang="ar-EG" dirty="0"/>
              <a:t>والإعداد البدني هو القاعدة الأساسية التي يبنى عليها المستوى المهارى </a:t>
            </a:r>
            <a:r>
              <a:rPr lang="ar-EG" dirty="0" err="1"/>
              <a:t>والخططي</a:t>
            </a:r>
            <a:r>
              <a:rPr lang="ar-EG" dirty="0"/>
              <a:t> ، فكلما ارتفع مستوى الحالة التدريبية للاعب كلما ارتفع مستواه المهارى </a:t>
            </a:r>
            <a:r>
              <a:rPr lang="ar-EG" dirty="0" err="1"/>
              <a:t>والخططي</a:t>
            </a:r>
            <a:r>
              <a:rPr lang="ar-EG" dirty="0"/>
              <a:t> .</a:t>
            </a:r>
            <a:endParaRPr lang="en-US" dirty="0"/>
          </a:p>
          <a:p>
            <a:r>
              <a:rPr lang="ar-EG" dirty="0"/>
              <a:t>وأهمية إعداد اللاعب بدنياً لمواجهة متطلبات النشاط الرياضى للوصول إلى المستويات العالية فى النشاط الرياضى الممارس والأعداد البدني هو العملية التطبيقية لرفع مستوى الحالة التدريبية للاعب بإكسابه اللياقة البدنية والحركية.</a:t>
            </a:r>
            <a:endParaRPr lang="en-US" dirty="0"/>
          </a:p>
          <a:p>
            <a:r>
              <a:rPr lang="ar-EG" dirty="0"/>
              <a:t>والأعداد البدني هو تنمية الصفات البدنية الأساسية والضرورية لنوع النشاط الرياضى الذي يتخصص فيه اللاعب والعمل على تطويرها لأقصى مدى حتى يمكن الوصول باللاعب لأعلى مستوى يمكن الوصول إليه .</a:t>
            </a:r>
            <a:endParaRPr lang="en-US" dirty="0"/>
          </a:p>
          <a:p>
            <a:r>
              <a:rPr lang="ar-EG" dirty="0"/>
              <a:t>والأعداد البدني من أهم مقومات النجاح فى الأداء للنشاط الرياضى ، وخطوة البداية لتحقيق المستويات الرياضية العالية ، إذ يهدف الأعداد البدني إلى تطوير إمكانات اللاعب الوظيفية والنفسية وتحسين مستوى قدراته البدنية والحركية لمواجهة متطلبات التقدم السريع فى أساليب الممارسة للأنشطة الرياضية .</a:t>
            </a:r>
            <a:endParaRPr lang="en-US" dirty="0"/>
          </a:p>
          <a:p>
            <a:pPr marL="0" indent="0">
              <a:buNone/>
            </a:pPr>
            <a:endParaRPr lang="ar-EG" dirty="0"/>
          </a:p>
        </p:txBody>
      </p:sp>
    </p:spTree>
    <p:extLst>
      <p:ext uri="{BB962C8B-B14F-4D97-AF65-F5344CB8AC3E}">
        <p14:creationId xmlns:p14="http://schemas.microsoft.com/office/powerpoint/2010/main" val="3151058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3D4B7BE-5A02-4C9D-823B-D585422249EA}"/>
              </a:ext>
            </a:extLst>
          </p:cNvPr>
          <p:cNvSpPr>
            <a:spLocks noGrp="1"/>
          </p:cNvSpPr>
          <p:nvPr>
            <p:ph idx="1"/>
          </p:nvPr>
        </p:nvSpPr>
        <p:spPr>
          <a:xfrm>
            <a:off x="0" y="0"/>
            <a:ext cx="9144000" cy="6858000"/>
          </a:xfrm>
        </p:spPr>
        <p:txBody>
          <a:bodyPr>
            <a:normAutofit lnSpcReduction="10000"/>
          </a:bodyPr>
          <a:lstStyle/>
          <a:p>
            <a:pPr marL="0" indent="0" algn="justLow">
              <a:buNone/>
            </a:pPr>
            <a:r>
              <a:rPr lang="ar-EG" b="1" dirty="0">
                <a:solidFill>
                  <a:schemeClr val="tx2">
                    <a:lumMod val="90000"/>
                  </a:schemeClr>
                </a:solidFill>
              </a:rPr>
              <a:t>الإعداد البدني العام : </a:t>
            </a:r>
            <a:endParaRPr lang="en-US" b="1" dirty="0">
              <a:solidFill>
                <a:schemeClr val="tx2">
                  <a:lumMod val="90000"/>
                </a:schemeClr>
              </a:solidFill>
            </a:endParaRPr>
          </a:p>
          <a:p>
            <a:pPr algn="justLow"/>
            <a:r>
              <a:rPr lang="ar-EG" dirty="0"/>
              <a:t>أن الأعداد البدني العام هو العمل على رفع مستوى اللاعب بدنياً وحركياً بصورة عامة متكاملة عن طريق التنمية الشاملة والمتزنة لجميع قدرات اللاعب البدنية والحركية ، ومن ثم يعمل على تحسين كفاءة اللاعب الوظيفية ، كما يعمل على بناء قاعدة واسعة للقدرات البدنية والحركية لتأهيل الجسم لتحقيق متطلبات المستويات العالية بسهولة وإتقان .</a:t>
            </a:r>
            <a:endParaRPr lang="en-US" dirty="0"/>
          </a:p>
          <a:p>
            <a:pPr algn="justLow"/>
            <a:r>
              <a:rPr lang="ar-EG" dirty="0"/>
              <a:t>والإعداد البدني العام يهدف إلى إكساب اللاعبين المكونات البدنية بصورة متزنة وشاملة كما يشمل الإعداد البدني الحركي المتعدد الجوانب المتكامل المتزن لتهيئة اللاعب لتحمل المتطلبات العالية للنشاط الرياضى بأقل مجهود بدني مع قدرته على استعادة الاستشفاء من أثار الإجهاد وذلك برفع أجهزته الحيوية واستعداداته ، ومن ثم فالتمرينات البدنية العامة تعد الوسيلة الرئيسية للإعداد </a:t>
            </a:r>
            <a:r>
              <a:rPr lang="ar-EG" dirty="0" err="1"/>
              <a:t>البدنى</a:t>
            </a:r>
            <a:r>
              <a:rPr lang="ar-EG" dirty="0"/>
              <a:t> العام .</a:t>
            </a:r>
          </a:p>
          <a:p>
            <a:pPr marL="0" indent="0" algn="justLow">
              <a:buNone/>
            </a:pPr>
            <a:r>
              <a:rPr lang="ar-EG" b="1" dirty="0">
                <a:solidFill>
                  <a:schemeClr val="tx2">
                    <a:lumMod val="90000"/>
                  </a:schemeClr>
                </a:solidFill>
              </a:rPr>
              <a:t>الإعداد البدني الخاص : </a:t>
            </a:r>
            <a:endParaRPr lang="en-US" b="1" dirty="0">
              <a:solidFill>
                <a:schemeClr val="tx2">
                  <a:lumMod val="90000"/>
                </a:schemeClr>
              </a:solidFill>
            </a:endParaRPr>
          </a:p>
          <a:p>
            <a:pPr algn="justLow"/>
            <a:r>
              <a:rPr lang="ar-EG" dirty="0"/>
              <a:t> أن الإعداد البدني الخاص يعنى القدرة على تنمية الصفات البدنية الضرورية لنوع النشاط الرياضى الذي يتخصص فيه الفرد ، وتختلف من نشاط لآخر وفقاً لطبيعة كل نشاط وتهدف إلى دوام تطوير هذه الصفات لأقصى مدى يمكن الفرد من الوصول لأعلى المستويات الرياضية .</a:t>
            </a:r>
            <a:endParaRPr lang="en-US" dirty="0"/>
          </a:p>
          <a:p>
            <a:pPr algn="justLow"/>
            <a:r>
              <a:rPr lang="ar-EG" dirty="0"/>
              <a:t>والإعداد البدني الخاص هو العمل على تهيئة اللاعب للنشاط الرياضى التخصصي الممارس عن طريق تنمية وتطوير القدرات البدنية والحركية اللازمة لهذا النشاط الممارس ، ومن ثم تعد التمرينات البنائية الخاصة وتمرينات المنافسة هي الوسيلة الرئيسية لتنمية الإعداد البدني الخاص وهى تختلف باختلاف الأنشطة الرياضية .</a:t>
            </a:r>
            <a:endParaRPr lang="en-US" dirty="0"/>
          </a:p>
          <a:p>
            <a:pPr marL="0" indent="0" algn="justLow">
              <a:buNone/>
            </a:pPr>
            <a:endParaRPr lang="en-US" dirty="0"/>
          </a:p>
          <a:p>
            <a:pPr marL="0" indent="0" algn="justLow">
              <a:buNone/>
            </a:pPr>
            <a:endParaRPr lang="en-US" dirty="0"/>
          </a:p>
          <a:p>
            <a:pPr marL="0" indent="0" algn="justLow">
              <a:buNone/>
            </a:pPr>
            <a:endParaRPr lang="ar-EG" dirty="0"/>
          </a:p>
        </p:txBody>
      </p:sp>
    </p:spTree>
    <p:extLst>
      <p:ext uri="{BB962C8B-B14F-4D97-AF65-F5344CB8AC3E}">
        <p14:creationId xmlns:p14="http://schemas.microsoft.com/office/powerpoint/2010/main" val="6301827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6719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16</TotalTime>
  <Words>1015</Words>
  <Application>Microsoft Office PowerPoint</Application>
  <PresentationFormat>عرض على الشاشة (4:3)</PresentationFormat>
  <Paragraphs>67</Paragraphs>
  <Slides>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9</vt:i4>
      </vt:variant>
    </vt:vector>
  </HeadingPairs>
  <TitlesOfParts>
    <vt:vector size="16" baseType="lpstr">
      <vt:lpstr>Arial</vt:lpstr>
      <vt:lpstr>Bookman Old Style</vt:lpstr>
      <vt:lpstr>Century Gothic</vt:lpstr>
      <vt:lpstr>Rockwell</vt:lpstr>
      <vt:lpstr>Wingdings 3</vt:lpstr>
      <vt:lpstr>أيون</vt:lpstr>
      <vt:lpstr>Damask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AHMED  ANWER</dc:creator>
  <cp:lastModifiedBy>AHMED  ANWER</cp:lastModifiedBy>
  <cp:revision>4</cp:revision>
  <dcterms:created xsi:type="dcterms:W3CDTF">2020-03-31T16:47:58Z</dcterms:created>
  <dcterms:modified xsi:type="dcterms:W3CDTF">2020-03-31T17:09:33Z</dcterms:modified>
</cp:coreProperties>
</file>