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3/22/2020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5" name="Slide Number Placeholder 14"/>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56032" algn="r" defTabSz="914400" rtl="1"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r" defTabSz="914400" rtl="1"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r" defTabSz="914400" rtl="1"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r" defTabSz="914400" rtl="1"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r" defTabSz="914400" rtl="1"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r" defTabSz="914400" rtl="1"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0" y="4267200"/>
            <a:ext cx="6400800" cy="1752600"/>
          </a:xfrm>
          <a:prstGeom prst="rect">
            <a:avLst/>
          </a:prstGeom>
        </p:spPr>
        <p:txBody>
          <a:bodyPr vert="horz">
            <a:normAutofit fontScale="92500" lnSpcReduction="10000"/>
          </a:bodyPr>
          <a:lstStyle>
            <a:lvl1pPr marL="0" indent="0" algn="ctr" rtl="1"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1"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1"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1"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1"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ar-EG" dirty="0" smtClean="0">
                <a:solidFill>
                  <a:schemeClr val="tx2">
                    <a:lumMod val="90000"/>
                  </a:schemeClr>
                </a:solidFill>
              </a:rPr>
              <a:t>اعداد </a:t>
            </a:r>
          </a:p>
          <a:p>
            <a:r>
              <a:rPr lang="ar-EG" dirty="0" smtClean="0">
                <a:solidFill>
                  <a:schemeClr val="tx2">
                    <a:lumMod val="90000"/>
                  </a:schemeClr>
                </a:solidFill>
              </a:rPr>
              <a:t>ا.م.د/ محمد رمضان لطفى</a:t>
            </a:r>
          </a:p>
          <a:p>
            <a:r>
              <a:rPr lang="ar-EG" dirty="0">
                <a:solidFill>
                  <a:schemeClr val="tx2">
                    <a:lumMod val="90000"/>
                  </a:schemeClr>
                </a:solidFill>
              </a:rPr>
              <a:t>استاذ مساعد بقســم نظريــات وتطبيقــات الرياضــات الجماعــية ورياضــات المــضرب  </a:t>
            </a:r>
            <a:endParaRPr lang="ar-EG" dirty="0" smtClean="0">
              <a:solidFill>
                <a:schemeClr val="tx2">
                  <a:lumMod val="90000"/>
                </a:schemeClr>
              </a:solidFill>
            </a:endParaRPr>
          </a:p>
        </p:txBody>
      </p:sp>
      <p:sp>
        <p:nvSpPr>
          <p:cNvPr id="5" name="Subtitle 2"/>
          <p:cNvSpPr txBox="1">
            <a:spLocks/>
          </p:cNvSpPr>
          <p:nvPr/>
        </p:nvSpPr>
        <p:spPr>
          <a:xfrm>
            <a:off x="1387475" y="2511490"/>
            <a:ext cx="6400800" cy="1752600"/>
          </a:xfrm>
          <a:prstGeom prst="rect">
            <a:avLst/>
          </a:prstGeom>
        </p:spPr>
        <p:txBody>
          <a:bodyPr vert="horz" lIns="91440" tIns="45720" rIns="91440" bIns="45720" rtlCol="0" anchor="ctr">
            <a:normAutofit/>
          </a:bodyPr>
          <a:lstStyle>
            <a:lvl1pPr marL="0" indent="0" algn="l" defTabSz="914400" rtl="1" eaLnBrk="1" latinLnBrk="0" hangingPunct="1">
              <a:spcBef>
                <a:spcPct val="20000"/>
              </a:spcBef>
              <a:spcAft>
                <a:spcPts val="0"/>
              </a:spcAft>
              <a:buSzPct val="60000"/>
              <a:buFont typeface="Wingdings" pitchFamily="2" charset="2"/>
              <a:buNone/>
              <a:defRPr sz="2100" kern="1200">
                <a:solidFill>
                  <a:schemeClr val="tx1"/>
                </a:solidFill>
                <a:effectLst>
                  <a:outerShdw blurRad="38100" dist="38100" dir="2700000" algn="tl">
                    <a:srgbClr val="000000">
                      <a:alpha val="43137"/>
                    </a:srgbClr>
                  </a:outerShdw>
                </a:effectLst>
                <a:latin typeface="+mn-lt"/>
                <a:ea typeface="+mn-ea"/>
                <a:cs typeface="+mn-cs"/>
              </a:defRPr>
            </a:lvl1pPr>
            <a:lvl2pPr marL="457200" indent="0" algn="ctr" defTabSz="914400" rtl="1" eaLnBrk="1" latinLnBrk="0" hangingPunct="1">
              <a:spcBef>
                <a:spcPct val="20000"/>
              </a:spcBef>
              <a:buSzPct val="60000"/>
              <a:buFont typeface="Wingdings" pitchFamily="2" charset="2"/>
              <a:buNone/>
              <a:defRPr sz="1900" kern="1200">
                <a:solidFill>
                  <a:schemeClr val="tx1">
                    <a:tint val="75000"/>
                  </a:schemeClr>
                </a:solidFill>
                <a:effectLst>
                  <a:outerShdw blurRad="38100" dist="38100" dir="2700000" algn="tl">
                    <a:srgbClr val="000000">
                      <a:alpha val="43137"/>
                    </a:srgbClr>
                  </a:outerShdw>
                </a:effectLst>
                <a:latin typeface="+mn-lt"/>
                <a:ea typeface="+mn-ea"/>
                <a:cs typeface="+mn-cs"/>
              </a:defRPr>
            </a:lvl2pPr>
            <a:lvl3pPr marL="914400" indent="0" algn="ctr" defTabSz="914400" rtl="1" eaLnBrk="1" latinLnBrk="0" hangingPunct="1">
              <a:spcBef>
                <a:spcPct val="20000"/>
              </a:spcBef>
              <a:buSzPct val="60000"/>
              <a:buFont typeface="Wingdings" pitchFamily="2" charset="2"/>
              <a:buNone/>
              <a:defRPr sz="1700" kern="1200">
                <a:solidFill>
                  <a:schemeClr val="tx1">
                    <a:tint val="75000"/>
                  </a:schemeClr>
                </a:solidFill>
                <a:effectLst>
                  <a:outerShdw blurRad="38100" dist="38100" dir="2700000" algn="tl">
                    <a:srgbClr val="000000">
                      <a:alpha val="43137"/>
                    </a:srgbClr>
                  </a:outerShdw>
                </a:effectLst>
                <a:latin typeface="+mn-lt"/>
                <a:ea typeface="+mn-ea"/>
                <a:cs typeface="+mn-cs"/>
              </a:defRPr>
            </a:lvl3pPr>
            <a:lvl4pPr marL="1371600" indent="0" algn="ctr" defTabSz="914400" rtl="1" eaLnBrk="1" latinLnBrk="0" hangingPunct="1">
              <a:spcBef>
                <a:spcPct val="20000"/>
              </a:spcBef>
              <a:buSzPct val="60000"/>
              <a:buFont typeface="Wingdings" pitchFamily="2" charset="2"/>
              <a:buNone/>
              <a:defRPr sz="1600" kern="1200">
                <a:solidFill>
                  <a:schemeClr val="tx1">
                    <a:tint val="75000"/>
                  </a:schemeClr>
                </a:solidFill>
                <a:effectLst>
                  <a:outerShdw blurRad="38100" dist="38100" dir="2700000" algn="tl">
                    <a:srgbClr val="000000">
                      <a:alpha val="43137"/>
                    </a:srgbClr>
                  </a:outerShdw>
                </a:effectLst>
                <a:latin typeface="+mn-lt"/>
                <a:ea typeface="+mn-ea"/>
                <a:cs typeface="+mn-cs"/>
              </a:defRPr>
            </a:lvl4pPr>
            <a:lvl5pPr marL="1828800" indent="0" algn="ctr" defTabSz="914400" rtl="1" eaLnBrk="1" latinLnBrk="0" hangingPunct="1">
              <a:spcBef>
                <a:spcPct val="20000"/>
              </a:spcBef>
              <a:buSzPct val="60000"/>
              <a:buFont typeface="Wingdings" pitchFamily="2" charset="2"/>
              <a:buNone/>
              <a:defRPr sz="1500" kern="1200">
                <a:solidFill>
                  <a:schemeClr val="tx1">
                    <a:tint val="75000"/>
                  </a:schemeClr>
                </a:solidFill>
                <a:effectLst>
                  <a:outerShdw blurRad="38100" dist="38100" dir="2700000" algn="tl">
                    <a:srgbClr val="000000">
                      <a:alpha val="43137"/>
                    </a:srgbClr>
                  </a:outerShdw>
                </a:effectLst>
                <a:latin typeface="+mn-lt"/>
                <a:ea typeface="+mn-ea"/>
                <a:cs typeface="+mn-cs"/>
              </a:defRPr>
            </a:lvl5pPr>
            <a:lvl6pPr marL="2286000" indent="0" algn="ctr" defTabSz="914400" rtl="1"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6pPr>
            <a:lvl7pPr marL="2743200" indent="0" algn="ctr" defTabSz="914400" rtl="1"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7pPr>
            <a:lvl8pPr marL="3200400" indent="0" algn="ctr" defTabSz="914400" rtl="1"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8pPr>
            <a:lvl9pPr marL="3657600" indent="0" algn="ctr" defTabSz="914400" rtl="1" eaLnBrk="1" latinLnBrk="0" hangingPunct="1">
              <a:spcBef>
                <a:spcPct val="20000"/>
              </a:spcBef>
              <a:buSzPct val="60000"/>
              <a:buFont typeface="Wingdings" pitchFamily="2" charset="2"/>
              <a:buNone/>
              <a:defRPr sz="1400" kern="1200">
                <a:solidFill>
                  <a:schemeClr val="tx1">
                    <a:tint val="75000"/>
                  </a:schemeClr>
                </a:solidFill>
                <a:effectLst>
                  <a:outerShdw blurRad="38100" dist="38100" dir="2700000" algn="ctr" rotWithShape="0">
                    <a:srgbClr val="000000">
                      <a:alpha val="43000"/>
                    </a:srgbClr>
                  </a:outerShdw>
                </a:effectLst>
                <a:latin typeface="+mn-lt"/>
                <a:ea typeface="+mn-ea"/>
                <a:cs typeface="+mn-cs"/>
              </a:defRPr>
            </a:lvl9pPr>
          </a:lstStyle>
          <a:p>
            <a:pPr algn="ctr"/>
            <a:r>
              <a:rPr lang="ar-EG" dirty="0" smtClean="0">
                <a:solidFill>
                  <a:srgbClr val="FF0000"/>
                </a:solidFill>
              </a:rPr>
              <a:t>الفرقة الرابعة </a:t>
            </a:r>
          </a:p>
          <a:p>
            <a:pPr algn="ctr"/>
            <a:r>
              <a:rPr lang="ar-EG" sz="3200" smtClean="0">
                <a:solidFill>
                  <a:srgbClr val="FF0000"/>
                </a:solidFill>
              </a:rPr>
              <a:t>مقرر تخصص رياضات القسم</a:t>
            </a:r>
            <a:endParaRPr lang="ar-EG" sz="3200" dirty="0" smtClean="0">
              <a:solidFill>
                <a:srgbClr val="FF0000"/>
              </a:solidFill>
            </a:endParaRPr>
          </a:p>
          <a:p>
            <a:pPr algn="ctr"/>
            <a:r>
              <a:rPr lang="ar-EG" dirty="0" smtClean="0">
                <a:solidFill>
                  <a:srgbClr val="FF0000"/>
                </a:solidFill>
              </a:rPr>
              <a:t>تخصص كرة السله </a:t>
            </a:r>
          </a:p>
        </p:txBody>
      </p:sp>
      <p:pic>
        <p:nvPicPr>
          <p:cNvPr id="6" name="Picture 2" descr="C:\Users\hp\Desktop\Captureسيب.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1690"/>
            <a:ext cx="9023351"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71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p:cTn id="1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p:cTn id="2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5">
                                            <p:txEl>
                                              <p:pRg st="0" end="0"/>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p:cTn id="29"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5">
                                            <p:txEl>
                                              <p:pRg st="1" end="1"/>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 calcmode="lin" valueType="num">
                                      <p:cBhvr>
                                        <p:cTn id="3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heel(1)">
                                      <p:cBhvr>
                                        <p:cTn id="4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474345"/>
            <a:ext cx="8458200" cy="341632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r"/>
            <a:r>
              <a:rPr lang="ar-EG" b="1" dirty="0" smtClean="0"/>
              <a:t>عيون طريقة دفاع المنطقة </a:t>
            </a:r>
            <a:endParaRPr lang="en-US" dirty="0" smtClean="0"/>
          </a:p>
          <a:p>
            <a:pPr algn="r"/>
            <a:r>
              <a:rPr lang="ar-EG" b="1" dirty="0" smtClean="0"/>
              <a:t> </a:t>
            </a:r>
            <a:endParaRPr lang="en-US" dirty="0" smtClean="0"/>
          </a:p>
          <a:p>
            <a:pPr algn="r"/>
            <a:r>
              <a:rPr lang="ar-EG" b="1" dirty="0" smtClean="0"/>
              <a:t>أ- </a:t>
            </a:r>
            <a:r>
              <a:rPr lang="ar-EG" dirty="0" smtClean="0"/>
              <a:t>دفاع سلبي اى لا يمكن الخروج من المنطقة الدفاعية لمقابلة المهاجم .</a:t>
            </a:r>
            <a:endParaRPr lang="en-US" dirty="0" smtClean="0"/>
          </a:p>
          <a:p>
            <a:pPr algn="r"/>
            <a:r>
              <a:rPr lang="ar-EG" dirty="0" smtClean="0"/>
              <a:t>ب- استخدامها غير فعال مع الفرق التي تجيب التصويب من المسافات البعيدة والمتوسطة .</a:t>
            </a:r>
            <a:endParaRPr lang="en-US" dirty="0" smtClean="0"/>
          </a:p>
          <a:p>
            <a:pPr algn="r"/>
            <a:r>
              <a:rPr lang="ar-EG" dirty="0" smtClean="0"/>
              <a:t>ت- تعتمد على انتظار المهاجمين مما يسمح للمهاجمين بتنظيم صفوفهم وألعابهم .</a:t>
            </a:r>
            <a:endParaRPr lang="en-US" dirty="0" smtClean="0"/>
          </a:p>
          <a:p>
            <a:pPr algn="r"/>
            <a:r>
              <a:rPr lang="ar-EG" dirty="0" smtClean="0"/>
              <a:t>ث- يكون استخدامها غير مجدي لو أن الفريق مهزوم بفارق بسيط في الدقائق الأخيرة من المباراة .</a:t>
            </a:r>
            <a:endParaRPr lang="en-US" dirty="0" smtClean="0"/>
          </a:p>
          <a:p>
            <a:pPr algn="r"/>
            <a:r>
              <a:rPr lang="ar-EG" dirty="0" smtClean="0"/>
              <a:t>ج- تحريك الكرة بين المهاجمين يقابله حركة من جميع لاعب الفريق المدافع مما يعمل على إمكانية. اجادهم </a:t>
            </a:r>
            <a:endParaRPr lang="en-US" dirty="0" smtClean="0"/>
          </a:p>
          <a:p>
            <a:pPr algn="r"/>
            <a:r>
              <a:rPr lang="ar-EG" dirty="0" smtClean="0"/>
              <a:t> </a:t>
            </a:r>
            <a:endParaRPr lang="en-US" dirty="0" smtClean="0"/>
          </a:p>
          <a:p>
            <a:pPr algn="r"/>
            <a:r>
              <a:rPr lang="ar-EG" dirty="0" smtClean="0"/>
              <a:t>          ويتـميز هـذا الدفـاع بتكتل المدافعين في المنطقة المحرمة وفية يكون كـل لاعـب مسئولا عن منطقة معينة وعلية أن يدافع ضد اى مهاجم أو أكثر يتـحرك فـي هـذه المنطـقة كمــا أن علــية أن يـقـدم المســاعدة الدفاعيـة لـباقي الزمـلاء المـدافعـين ويسـتخدم هذا الدفـاع بفـاعلية ضــد الفــرق التـي لا تجيـب التصـــويب المتوسط أو البعيد ويستخدم أيضا ضد الفرق التي لا تجيد أداء التمرير السريع المتـقن وكـذلك يسـتخدم ضـد طوال القامة بطيي الحركة</a:t>
            </a:r>
            <a:endParaRPr lang="en-US" dirty="0"/>
          </a:p>
        </p:txBody>
      </p:sp>
    </p:spTree>
    <p:extLst>
      <p:ext uri="{BB962C8B-B14F-4D97-AF65-F5344CB8AC3E}">
        <p14:creationId xmlns:p14="http://schemas.microsoft.com/office/powerpoint/2010/main" val="1888498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12845"/>
            <a:ext cx="8229600" cy="4247317"/>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ar-EG" b="1" dirty="0"/>
              <a:t> </a:t>
            </a:r>
            <a:endParaRPr lang="en-US" dirty="0"/>
          </a:p>
          <a:p>
            <a:r>
              <a:rPr lang="ar-EG" b="1" dirty="0"/>
              <a:t> </a:t>
            </a:r>
            <a:endParaRPr lang="en-US" dirty="0"/>
          </a:p>
          <a:p>
            <a:pPr algn="r"/>
            <a:r>
              <a:rPr lang="ar-EG" dirty="0"/>
              <a:t>أ- سرعة العودة للمراكز الدفاعية </a:t>
            </a:r>
            <a:endParaRPr lang="en-US" dirty="0"/>
          </a:p>
          <a:p>
            <a:pPr algn="r"/>
            <a:r>
              <a:rPr lang="ar-EG" b="1" dirty="0"/>
              <a:t> </a:t>
            </a:r>
            <a:endParaRPr lang="en-US" dirty="0"/>
          </a:p>
          <a:p>
            <a:pPr algn="r"/>
            <a:r>
              <a:rPr lang="ar-EG" dirty="0"/>
              <a:t>         الغـرض الأول لدفـاع المنـطقة هو العـودة بسـرعة للـمركز الدفـاعي حـيث مـن المفتـرض أن دفـاع المنطـقة هـو دفاع ضعيف ضد الهجوم الخاطف والمدافعون مسئولون عن حراسة الكرة أولا والمهاجم ثانيا وهم دائمـا يواجهون الكرة ومسئولين عن تخطية حارات التمرير </a:t>
            </a:r>
            <a:endParaRPr lang="en-US" dirty="0"/>
          </a:p>
          <a:p>
            <a:pPr algn="r"/>
            <a:r>
              <a:rPr lang="ar-EG" b="1" dirty="0"/>
              <a:t> </a:t>
            </a:r>
            <a:endParaRPr lang="en-US" dirty="0"/>
          </a:p>
          <a:p>
            <a:pPr algn="r"/>
            <a:r>
              <a:rPr lang="ar-EG" dirty="0"/>
              <a:t>ب- اللعب على الكرة </a:t>
            </a:r>
            <a:endParaRPr lang="en-US" dirty="0"/>
          </a:p>
          <a:p>
            <a:pPr algn="r"/>
            <a:r>
              <a:rPr lang="ar-EG" b="1" dirty="0"/>
              <a:t> </a:t>
            </a:r>
            <a:endParaRPr lang="en-US" dirty="0"/>
          </a:p>
          <a:p>
            <a:pPr algn="r"/>
            <a:r>
              <a:rPr lang="ar-EG" dirty="0"/>
              <a:t>         يتـخذ المـدافع ضـد المـهاجم بالكـرة وقفة الاستعداد الدفاعية بحيث تكون القدمين متباعدتين مع انثناء خفيف في الركبتين وامتداد الذراعين جانبا مع تحركهما باستمرار وهذا يجـبر المهـاجم علـى أداء الـمحاورة في مـدى واســع واللــف حــول الـمدافـع أو قــد يجـعله يــؤدى تمريـرات ضعيـفة او تمريرات عالية وعلى جمـــيع المدافعــين أن يكــونوا علــى يقــظة من التــمريرات العـاليـة أو الضـعيـفة وان يكــونوا مســتعديـن لتشتـيتها أو الاستحواذ علية </a:t>
            </a:r>
            <a:endParaRPr lang="en-US" dirty="0"/>
          </a:p>
        </p:txBody>
      </p:sp>
    </p:spTree>
    <p:extLst>
      <p:ext uri="{BB962C8B-B14F-4D97-AF65-F5344CB8AC3E}">
        <p14:creationId xmlns:p14="http://schemas.microsoft.com/office/powerpoint/2010/main" val="1094107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8915400" cy="42473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rtl="1"/>
            <a:r>
              <a:rPr lang="ar-EG" b="1" dirty="0"/>
              <a:t>*الأنماط الرئيسية للدفاع الفريقى </a:t>
            </a:r>
            <a:endParaRPr lang="en-US" dirty="0"/>
          </a:p>
          <a:p>
            <a:pPr algn="r"/>
            <a:r>
              <a:rPr lang="ar-EG" b="1" dirty="0"/>
              <a:t> </a:t>
            </a:r>
            <a:endParaRPr lang="en-US" dirty="0"/>
          </a:p>
          <a:p>
            <a:pPr algn="r"/>
            <a:r>
              <a:rPr lang="ar-EG" b="1" dirty="0" smtClean="0"/>
              <a:t>طريقة </a:t>
            </a:r>
            <a:r>
              <a:rPr lang="ar-EG" b="1" dirty="0"/>
              <a:t>دفاع رجل لرجل </a:t>
            </a:r>
            <a:endParaRPr lang="en-US" dirty="0"/>
          </a:p>
          <a:p>
            <a:pPr algn="r"/>
            <a:r>
              <a:rPr lang="ar-EG" b="1" dirty="0"/>
              <a:t> </a:t>
            </a:r>
            <a:endParaRPr lang="en-US" dirty="0"/>
          </a:p>
          <a:p>
            <a:pPr algn="r"/>
            <a:r>
              <a:rPr lang="ar-EG" dirty="0"/>
              <a:t>         تعد المبادئ الأساسية لدفـاع رجـل لرجـل هـي الأسـاس لكـل أنواع الدفاع فـي ريـاضة كرة الســلة</a:t>
            </a:r>
            <a:r>
              <a:rPr lang="ar-EG" b="1" dirty="0"/>
              <a:t>  </a:t>
            </a:r>
            <a:r>
              <a:rPr lang="ar-EG" dirty="0"/>
              <a:t>ويجب</a:t>
            </a:r>
            <a:r>
              <a:rPr lang="ar-EG" b="1" dirty="0"/>
              <a:t> </a:t>
            </a:r>
            <a:r>
              <a:rPr lang="ar-EG" dirty="0"/>
              <a:t>على كل لاعب أن يتعلم كيفية الدفاع الفردي ضد المهاجم بالكرة أو بدونـها بغـض النـظر عن نوع دفاع الضاغط   دفاع مختلط ، دفاع منطقة ، رجل لرجل . يستخدمه الفريق سواء كان الدفاع </a:t>
            </a:r>
            <a:endParaRPr lang="en-US" dirty="0"/>
          </a:p>
          <a:p>
            <a:pPr algn="r"/>
            <a:r>
              <a:rPr lang="ar-EG" dirty="0"/>
              <a:t> </a:t>
            </a:r>
            <a:endParaRPr lang="en-US" dirty="0"/>
          </a:p>
          <a:p>
            <a:pPr algn="r"/>
            <a:r>
              <a:rPr lang="ar-EG" dirty="0"/>
              <a:t>         تعتبر طريقة الدفاع رجل في كرة السلة أكـثر الطـرق الدفاعيـة ايجـابية حيـث يـتميز أداء اللاعبيـن بالجراءة والمحاولة المستميتة والفعـالة لكـسر هـجوم الـفريق المـضاد وفـرض سـيطرة دفاعيـة على كـل لاعب من لاعبي الفريق المضاد وتتطلب هذه الطريقة يقظة وسرعة فائقة من أعضاء الفريق. </a:t>
            </a:r>
            <a:endParaRPr lang="en-US" dirty="0"/>
          </a:p>
          <a:p>
            <a:pPr algn="r"/>
            <a:r>
              <a:rPr lang="ar-EG" b="1" dirty="0"/>
              <a:t> </a:t>
            </a:r>
            <a:endParaRPr lang="en-US" dirty="0"/>
          </a:p>
          <a:p>
            <a:pPr algn="r"/>
            <a:r>
              <a:rPr lang="en-US" b="1" dirty="0"/>
              <a:t> </a:t>
            </a:r>
            <a:endParaRPr lang="en-US" dirty="0"/>
          </a:p>
          <a:p>
            <a:pPr algn="r"/>
            <a:r>
              <a:rPr lang="en-US" b="1" dirty="0"/>
              <a:t> </a:t>
            </a:r>
            <a:endParaRPr lang="en-US" dirty="0"/>
          </a:p>
          <a:p>
            <a:pPr algn="r"/>
            <a:r>
              <a:rPr lang="ar-EG" b="1" dirty="0"/>
              <a:t> </a:t>
            </a:r>
            <a:endParaRPr lang="en-US" dirty="0"/>
          </a:p>
        </p:txBody>
      </p:sp>
    </p:spTree>
    <p:extLst>
      <p:ext uri="{BB962C8B-B14F-4D97-AF65-F5344CB8AC3E}">
        <p14:creationId xmlns:p14="http://schemas.microsoft.com/office/powerpoint/2010/main" val="582604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95275" y="0"/>
            <a:ext cx="8839200" cy="729430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r"/>
            <a:r>
              <a:rPr lang="ar-EG" b="1" dirty="0"/>
              <a:t>الهدف من طريقة الدفاع رجل لرجل </a:t>
            </a:r>
            <a:endParaRPr lang="en-US" dirty="0"/>
          </a:p>
          <a:p>
            <a:pPr algn="r"/>
            <a:r>
              <a:rPr lang="ar-EG" b="1" dirty="0"/>
              <a:t> </a:t>
            </a:r>
            <a:endParaRPr lang="en-US" dirty="0"/>
          </a:p>
          <a:p>
            <a:pPr algn="r"/>
            <a:r>
              <a:rPr lang="ar-EG" dirty="0"/>
              <a:t>          تهدف هذه الطـريقة إلى منع الـفريق المهــاجم من إصـابة الهــدف وذلـك بان يتولـى كل لاعـب مـن لاعـبي الفـريق المـدافع احد لاعـبي الفـريق المهـاجم محـاولا حراسـته ومتابعـته لمنـعة من اسـتلام كــرة أو تصويب هدف أو اشتراكه في تنفيذ خطة هجومية .</a:t>
            </a:r>
            <a:endParaRPr lang="en-US" dirty="0"/>
          </a:p>
          <a:p>
            <a:pPr algn="r"/>
            <a:r>
              <a:rPr lang="ar-EG" dirty="0"/>
              <a:t> </a:t>
            </a:r>
            <a:endParaRPr lang="en-US" dirty="0"/>
          </a:p>
          <a:p>
            <a:pPr algn="r"/>
            <a:r>
              <a:rPr lang="ar-EG" b="1" dirty="0"/>
              <a:t>أهم النقاط التي يجب مراعاتها عن تنفيذ طريقة دفاع رجل لرجل </a:t>
            </a:r>
            <a:endParaRPr lang="en-US" dirty="0"/>
          </a:p>
          <a:p>
            <a:pPr algn="r"/>
            <a:r>
              <a:rPr lang="ar-EG" b="1" dirty="0"/>
              <a:t> </a:t>
            </a:r>
            <a:endParaRPr lang="en-US" dirty="0"/>
          </a:p>
          <a:p>
            <a:pPr lvl="0" algn="r" rtl="1"/>
            <a:r>
              <a:rPr lang="ar-EG" dirty="0"/>
              <a:t>يجب أن يقف المدافع الوقفة الدفاعية الصحيحة .</a:t>
            </a:r>
            <a:endParaRPr lang="en-US" dirty="0"/>
          </a:p>
          <a:p>
            <a:pPr lvl="0" algn="r" rtl="1"/>
            <a:r>
              <a:rPr lang="ar-EG" dirty="0"/>
              <a:t>يجب ان يكون المدافع سريع الاستجابة متميزا يحسن التصرف فى متابعته للمهاجم .</a:t>
            </a:r>
            <a:endParaRPr lang="en-US" dirty="0"/>
          </a:p>
          <a:p>
            <a:pPr lvl="0" algn="r" rtl="1"/>
            <a:r>
              <a:rPr lang="ar-EG" dirty="0"/>
              <a:t>يقف المدافع بين المهاجم والسلة التي يصوب عليها بحيث يكون هناك خط مستقيم وهمي يصل بين المهاجم والمدافع والسلة  .</a:t>
            </a:r>
            <a:endParaRPr lang="en-US" dirty="0"/>
          </a:p>
          <a:p>
            <a:pPr lvl="0" algn="r" rtl="1"/>
            <a:r>
              <a:rPr lang="ar-EG" dirty="0"/>
              <a:t>يجب أن يكون نظر المدافع دائما على خصمه المهاجم ويفضل ان يكون النظر على الخصم والكرة معا .                                                                                     (41:3)</a:t>
            </a:r>
            <a:endParaRPr lang="en-US" dirty="0"/>
          </a:p>
          <a:p>
            <a:pPr algn="r" rtl="1"/>
            <a:r>
              <a:rPr lang="en-US" b="1" dirty="0"/>
              <a:t> </a:t>
            </a:r>
            <a:endParaRPr lang="en-US" dirty="0"/>
          </a:p>
          <a:p>
            <a:pPr algn="r"/>
            <a:r>
              <a:rPr lang="ar-EG" b="1" dirty="0"/>
              <a:t>أنواع طرق الدفاع رجل لرجل </a:t>
            </a:r>
            <a:endParaRPr lang="en-US" dirty="0"/>
          </a:p>
          <a:p>
            <a:pPr algn="r"/>
            <a:r>
              <a:rPr lang="ar-EG" b="1" dirty="0"/>
              <a:t> </a:t>
            </a:r>
            <a:endParaRPr lang="en-US" dirty="0"/>
          </a:p>
          <a:p>
            <a:pPr algn="r"/>
            <a:r>
              <a:rPr lang="ar-EG" b="1" dirty="0"/>
              <a:t>بالنسبة للمسافات بين المدافع والمهاجم </a:t>
            </a:r>
            <a:endParaRPr lang="en-US" dirty="0"/>
          </a:p>
          <a:p>
            <a:pPr algn="r"/>
            <a:r>
              <a:rPr lang="ar-EG" b="1" dirty="0"/>
              <a:t> </a:t>
            </a:r>
            <a:endParaRPr lang="en-US" dirty="0"/>
          </a:p>
          <a:p>
            <a:pPr algn="r"/>
            <a:r>
              <a:rPr lang="ar-EG" dirty="0"/>
              <a:t>أ- الدفاع رجل لرجل عن قرب</a:t>
            </a:r>
            <a:endParaRPr lang="en-US" dirty="0"/>
          </a:p>
          <a:p>
            <a:pPr algn="r"/>
            <a:r>
              <a:rPr lang="ar-EG" dirty="0"/>
              <a:t> </a:t>
            </a:r>
            <a:endParaRPr lang="en-US" dirty="0"/>
          </a:p>
          <a:p>
            <a:pPr algn="r"/>
            <a:r>
              <a:rPr lang="ar-EG" b="1" dirty="0"/>
              <a:t>          </a:t>
            </a:r>
            <a:r>
              <a:rPr lang="ar-EG" dirty="0"/>
              <a:t>وفى هـذه الطريقة يقتـرب المـدافع مـن المهـاجم بمـسافة مـتر تقريبا على إلا يسمح المدافع للمـهاجم بالـخداع والـمرور مـنة وتسـتخدم هـذه الطريقـة عـقب إنهـاء الـمهاجم للمحـاورة أو تواجـده أسـفل السـلة أو عـند محاولته للتصويب .</a:t>
            </a:r>
            <a:endParaRPr lang="en-US" dirty="0"/>
          </a:p>
          <a:p>
            <a:pPr algn="r"/>
            <a:r>
              <a:rPr lang="ar-EG" b="1" dirty="0"/>
              <a:t> </a:t>
            </a:r>
            <a:endParaRPr lang="en-US" dirty="0"/>
          </a:p>
          <a:p>
            <a:pPr algn="r"/>
            <a:r>
              <a:rPr lang="ar-EG" b="1" dirty="0"/>
              <a:t> </a:t>
            </a:r>
            <a:endParaRPr lang="en-US" dirty="0"/>
          </a:p>
        </p:txBody>
      </p:sp>
    </p:spTree>
    <p:extLst>
      <p:ext uri="{BB962C8B-B14F-4D97-AF65-F5344CB8AC3E}">
        <p14:creationId xmlns:p14="http://schemas.microsoft.com/office/powerpoint/2010/main" val="151131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28600"/>
            <a:ext cx="86106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r"/>
            <a:r>
              <a:rPr lang="ar-EG" b="1" dirty="0"/>
              <a:t>ب</a:t>
            </a:r>
            <a:r>
              <a:rPr lang="ar-EG" dirty="0"/>
              <a:t>- الدفاع رجل لرجل عن بعد </a:t>
            </a:r>
            <a:endParaRPr lang="en-US" dirty="0"/>
          </a:p>
          <a:p>
            <a:pPr algn="r"/>
            <a:r>
              <a:rPr lang="ar-EG" dirty="0"/>
              <a:t> </a:t>
            </a:r>
            <a:endParaRPr lang="en-US" dirty="0"/>
          </a:p>
          <a:p>
            <a:pPr algn="r"/>
            <a:r>
              <a:rPr lang="ar-EG" dirty="0"/>
              <a:t>          وفى هذه الطريقة تكون المسافة بن الـمدافع والمهـاجم متـرين تقريبـا وتستخـدم عـادة عـند فـقد المهـاجم للكرة وابتعاده عن السلة وقبل شروع المهاجم فى عملية المحاورة خوفا من خداعة .</a:t>
            </a:r>
            <a:endParaRPr lang="en-US" dirty="0"/>
          </a:p>
        </p:txBody>
      </p:sp>
      <p:sp>
        <p:nvSpPr>
          <p:cNvPr id="5" name="Rectangle 4"/>
          <p:cNvSpPr/>
          <p:nvPr/>
        </p:nvSpPr>
        <p:spPr>
          <a:xfrm>
            <a:off x="304800" y="1524000"/>
            <a:ext cx="8610600" cy="507831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r"/>
            <a:r>
              <a:rPr lang="ar-EG" dirty="0"/>
              <a:t>ت- الدفاع رجل لرجل الضاغط </a:t>
            </a:r>
            <a:endParaRPr lang="en-US" dirty="0"/>
          </a:p>
          <a:p>
            <a:pPr algn="r"/>
            <a:r>
              <a:rPr lang="ar-EG" dirty="0"/>
              <a:t> </a:t>
            </a:r>
            <a:endParaRPr lang="en-US" dirty="0"/>
          </a:p>
          <a:p>
            <a:pPr algn="r"/>
            <a:r>
              <a:rPr lang="ar-EG" dirty="0"/>
              <a:t>           وفى هذه الطريقة يكاد يلتصق اللاعب المدافع باللاعب المهاجم وتستخدم عادة للحصـول عـلى الكـرة مـن المهاجمين في أسرع وقت أو أجبارة على عدم التمكن من التمرير أو الاستلام أو التصويب .</a:t>
            </a:r>
            <a:endParaRPr lang="en-US" dirty="0"/>
          </a:p>
          <a:p>
            <a:pPr algn="r"/>
            <a:r>
              <a:rPr lang="ar-EG" dirty="0"/>
              <a:t> </a:t>
            </a:r>
            <a:endParaRPr lang="en-US" dirty="0"/>
          </a:p>
          <a:p>
            <a:pPr algn="r"/>
            <a:r>
              <a:rPr lang="ar-EG" dirty="0"/>
              <a:t> </a:t>
            </a:r>
            <a:endParaRPr lang="en-US" dirty="0"/>
          </a:p>
          <a:p>
            <a:pPr algn="r"/>
            <a:r>
              <a:rPr lang="ar-EG" dirty="0"/>
              <a:t>ث- الدفاع رجل لرجل بالسقوط أو الاقتراب</a:t>
            </a:r>
            <a:endParaRPr lang="en-US" dirty="0"/>
          </a:p>
          <a:p>
            <a:pPr algn="r"/>
            <a:r>
              <a:rPr lang="ar-EG" b="1" dirty="0"/>
              <a:t> </a:t>
            </a:r>
            <a:endParaRPr lang="en-US" dirty="0"/>
          </a:p>
          <a:p>
            <a:pPr algn="r"/>
            <a:r>
              <a:rPr lang="ar-EG" dirty="0"/>
              <a:t>          وفى هذه الطريقة يقترب  المدافع من اللاعب المهاجم عندما تقـترب الكـرة من اللاعـب المـهاجم حـتى إذا وصلته ضغط علية ويبتعد المدافع عن المهاجم كلما ابتعدت الكرة عن المهاجم </a:t>
            </a:r>
            <a:r>
              <a:rPr lang="ar-EG" dirty="0" smtClean="0"/>
              <a:t>.</a:t>
            </a:r>
            <a:r>
              <a:rPr lang="ar-EG" b="1" dirty="0"/>
              <a:t> </a:t>
            </a:r>
            <a:endParaRPr lang="en-US" dirty="0"/>
          </a:p>
          <a:p>
            <a:pPr algn="r"/>
            <a:r>
              <a:rPr lang="ar-EG" b="1" dirty="0"/>
              <a:t> </a:t>
            </a:r>
            <a:endParaRPr lang="en-US" dirty="0"/>
          </a:p>
          <a:p>
            <a:pPr algn="r"/>
            <a:r>
              <a:rPr lang="ar-EG" b="1" dirty="0"/>
              <a:t>بالنسبة لملازمة الدفاع لخصمه المهاجم </a:t>
            </a:r>
            <a:endParaRPr lang="en-US" dirty="0"/>
          </a:p>
          <a:p>
            <a:pPr algn="r"/>
            <a:r>
              <a:rPr lang="ar-EG" b="1" dirty="0"/>
              <a:t> </a:t>
            </a:r>
            <a:endParaRPr lang="en-US" dirty="0"/>
          </a:p>
          <a:p>
            <a:pPr algn="r"/>
            <a:r>
              <a:rPr lang="ar-EG" dirty="0"/>
              <a:t>أ- الدفاع رجل لرجل بالتحديد </a:t>
            </a:r>
            <a:endParaRPr lang="en-US" dirty="0"/>
          </a:p>
          <a:p>
            <a:pPr algn="r"/>
            <a:r>
              <a:rPr lang="ar-EG" dirty="0"/>
              <a:t> </a:t>
            </a:r>
            <a:endParaRPr lang="en-US" dirty="0"/>
          </a:p>
          <a:p>
            <a:pPr algn="r"/>
            <a:r>
              <a:rPr lang="ar-EG" b="1" dirty="0"/>
              <a:t>        </a:t>
            </a:r>
            <a:r>
              <a:rPr lang="ar-EG" dirty="0"/>
              <a:t>  وفى هذه الطريقة يلازم المدافع خصمه الذي تم تحديده طوال الوقت الذي يبـقى فيـه المهـاجم فـي الملعب ويتركه حتى لو قام المهاجم او زملائه بعمليات المناورات أو الستار .</a:t>
            </a:r>
            <a:endParaRPr lang="en-US" dirty="0"/>
          </a:p>
          <a:p>
            <a:pPr algn="r"/>
            <a:r>
              <a:rPr lang="ar-EG" b="1" dirty="0"/>
              <a:t> </a:t>
            </a:r>
            <a:endParaRPr lang="en-US" dirty="0"/>
          </a:p>
        </p:txBody>
      </p:sp>
    </p:spTree>
    <p:extLst>
      <p:ext uri="{BB962C8B-B14F-4D97-AF65-F5344CB8AC3E}">
        <p14:creationId xmlns:p14="http://schemas.microsoft.com/office/powerpoint/2010/main" val="2492422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258532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a:spAutoFit/>
          </a:bodyPr>
          <a:lstStyle/>
          <a:p>
            <a:pPr algn="r"/>
            <a:r>
              <a:rPr lang="ar-EG" dirty="0"/>
              <a:t>ب- الدفاع رجل لرجل بالالتقاط</a:t>
            </a:r>
            <a:endParaRPr lang="en-US" dirty="0"/>
          </a:p>
          <a:p>
            <a:pPr algn="r"/>
            <a:r>
              <a:rPr lang="ar-EG" dirty="0"/>
              <a:t> </a:t>
            </a:r>
            <a:endParaRPr lang="en-US" dirty="0"/>
          </a:p>
          <a:p>
            <a:pPr algn="r"/>
            <a:r>
              <a:rPr lang="ar-EG" b="1" dirty="0"/>
              <a:t>          </a:t>
            </a:r>
            <a:r>
              <a:rPr lang="ar-EG" dirty="0"/>
              <a:t>وفى هذه الطريقة يتم حراسة اللاعب المهاجم الـذي يـتواجد فـي الملعـب أمـام الـمدافع اى يلتقــط الـمدافع اقـرب مهـاجم لـه ويقـوم بحراسـته ويتـرك الـذي كـان يقـوم بحراسـته إلى اقرب زمـيل لـه ليـقوم بالحراسة </a:t>
            </a:r>
            <a:endParaRPr lang="en-US" dirty="0"/>
          </a:p>
          <a:p>
            <a:pPr algn="r"/>
            <a:r>
              <a:rPr lang="ar-EG" b="1" dirty="0"/>
              <a:t> </a:t>
            </a:r>
            <a:endParaRPr lang="en-US" dirty="0"/>
          </a:p>
          <a:p>
            <a:pPr algn="r"/>
            <a:r>
              <a:rPr lang="ar-EG" dirty="0"/>
              <a:t>ت- الدفاع رجل لرجل بالتغيير </a:t>
            </a:r>
            <a:endParaRPr lang="en-US" dirty="0"/>
          </a:p>
          <a:p>
            <a:pPr algn="r"/>
            <a:r>
              <a:rPr lang="ar-EG" dirty="0"/>
              <a:t> </a:t>
            </a:r>
            <a:endParaRPr lang="en-US" dirty="0"/>
          </a:p>
          <a:p>
            <a:pPr algn="r"/>
            <a:r>
              <a:rPr lang="ar-EG" b="1" dirty="0"/>
              <a:t>        </a:t>
            </a:r>
            <a:r>
              <a:rPr lang="ar-EG" dirty="0"/>
              <a:t>وفى هذه الطريقة يقوم المدافع الذي أديت ضده عملية الستار بتبديل حراسة المهاجم الذي يحرسه وينتقل إلى حراسة مدافع أخر بينما يتولى زميل له حراسة خصمه الأو</a:t>
            </a:r>
          </a:p>
        </p:txBody>
      </p:sp>
      <p:sp>
        <p:nvSpPr>
          <p:cNvPr id="5" name="Rectangle 4"/>
          <p:cNvSpPr/>
          <p:nvPr/>
        </p:nvSpPr>
        <p:spPr>
          <a:xfrm>
            <a:off x="152400" y="2819400"/>
            <a:ext cx="8763000" cy="313932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r"/>
            <a:r>
              <a:rPr lang="ar-EG" b="1" dirty="0"/>
              <a:t>بالنسبة لمناطق وحدود الملعب </a:t>
            </a:r>
            <a:endParaRPr lang="en-US" dirty="0"/>
          </a:p>
          <a:p>
            <a:pPr algn="r"/>
            <a:r>
              <a:rPr lang="ar-EG" dirty="0" smtClean="0"/>
              <a:t>أ- </a:t>
            </a:r>
            <a:r>
              <a:rPr lang="ar-EG" dirty="0"/>
              <a:t>الدفاع رجل لرجل في منطقة الرمية الحرة .</a:t>
            </a:r>
            <a:endParaRPr lang="en-US" dirty="0"/>
          </a:p>
          <a:p>
            <a:pPr algn="r"/>
            <a:r>
              <a:rPr lang="ar-EG" b="1" dirty="0" smtClean="0"/>
              <a:t>          </a:t>
            </a:r>
            <a:r>
              <a:rPr lang="ar-EG" dirty="0"/>
              <a:t>وفية يدافع افرد الفريق حول منطقة الرمية الحرة لفريقهم حيث يحرس كل مدافـع المـهاجم الـذي يتولى مراقبته ويتحرك معه مراعيا شروط المراقبة السابقة .</a:t>
            </a:r>
            <a:endParaRPr lang="en-US" dirty="0"/>
          </a:p>
          <a:p>
            <a:pPr algn="r"/>
            <a:r>
              <a:rPr lang="ar-EG" dirty="0" smtClean="0"/>
              <a:t>ب- </a:t>
            </a:r>
            <a:r>
              <a:rPr lang="ar-EG" dirty="0"/>
              <a:t>الدفاع رجل لرجل في منتصف الملعب.</a:t>
            </a:r>
            <a:endParaRPr lang="en-US" dirty="0"/>
          </a:p>
          <a:p>
            <a:pPr algn="r"/>
            <a:r>
              <a:rPr lang="ar-EG" b="1" dirty="0" smtClean="0"/>
              <a:t>         </a:t>
            </a:r>
            <a:r>
              <a:rPr lang="ar-EG" dirty="0"/>
              <a:t>وفية يدافع أفراد الفريق عند خط المنتصف بالملعب حيث يستقبل كـل مدافع للمهـاجم الـذي يتـولى مراقبته عند منتصف الملعب. </a:t>
            </a:r>
            <a:endParaRPr lang="en-US" dirty="0"/>
          </a:p>
          <a:p>
            <a:pPr algn="r"/>
            <a:r>
              <a:rPr lang="ar-EG" dirty="0" smtClean="0"/>
              <a:t>ت- </a:t>
            </a:r>
            <a:r>
              <a:rPr lang="ar-EG" dirty="0"/>
              <a:t>الدفاع رجل لرجل من الحد النهائي ( الدفاع الضاغط ) .</a:t>
            </a:r>
            <a:endParaRPr lang="en-US" dirty="0"/>
          </a:p>
          <a:p>
            <a:pPr algn="r"/>
            <a:r>
              <a:rPr lang="ar-EG" b="1" dirty="0"/>
              <a:t>          </a:t>
            </a:r>
            <a:r>
              <a:rPr lang="ar-EG" dirty="0"/>
              <a:t>وفـية يدافـع أفـراد الفـريق مـن الـحد النـهائي للملعـب اى بـمجرد اسـتلام المـهاجم للـكرة وتـكون الحراسة في كل مكان بالملعب .</a:t>
            </a:r>
            <a:endParaRPr lang="en-US" dirty="0"/>
          </a:p>
          <a:p>
            <a:pPr algn="r"/>
            <a:r>
              <a:rPr lang="ar-EG" b="1" dirty="0"/>
              <a:t> </a:t>
            </a:r>
            <a:endParaRPr lang="en-US" dirty="0"/>
          </a:p>
        </p:txBody>
      </p:sp>
    </p:spTree>
    <p:extLst>
      <p:ext uri="{BB962C8B-B14F-4D97-AF65-F5344CB8AC3E}">
        <p14:creationId xmlns:p14="http://schemas.microsoft.com/office/powerpoint/2010/main" val="2492422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8686800" cy="646330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a:r>
              <a:rPr lang="ar-EG" b="1" dirty="0"/>
              <a:t>مميزات طريقة الدفاع رجل لرجل </a:t>
            </a:r>
            <a:endParaRPr lang="en-US" dirty="0"/>
          </a:p>
          <a:p>
            <a:pPr algn="r"/>
            <a:r>
              <a:rPr lang="ar-EG" b="1" dirty="0"/>
              <a:t> </a:t>
            </a:r>
            <a:endParaRPr lang="en-US" dirty="0"/>
          </a:p>
          <a:p>
            <a:pPr algn="r"/>
            <a:r>
              <a:rPr lang="ar-EG" dirty="0"/>
              <a:t>أ- تساعد على رفع الروح المعنوية للفريق والرغبة في النضال حتى النهاية .  </a:t>
            </a:r>
            <a:endParaRPr lang="en-US" dirty="0"/>
          </a:p>
          <a:p>
            <a:pPr algn="r"/>
            <a:r>
              <a:rPr lang="ar-EG" dirty="0"/>
              <a:t>ب- قدرتها على إجبار المهاجم أن يلعب مرغما ويسلك سلوكا ضد رغبته .</a:t>
            </a:r>
            <a:endParaRPr lang="en-US" dirty="0"/>
          </a:p>
          <a:p>
            <a:pPr algn="r"/>
            <a:r>
              <a:rPr lang="ar-EG" dirty="0"/>
              <a:t>ت- تحديد المسؤولية الدفاعية وهي بذلك تثير كبرياء اللاعب المدافع . </a:t>
            </a:r>
            <a:endParaRPr lang="en-US" dirty="0"/>
          </a:p>
          <a:p>
            <a:pPr algn="r"/>
            <a:r>
              <a:rPr lang="ar-EG" dirty="0"/>
              <a:t>ث- استغلال نواحي الضعف فى الفرق المهاجمة عند وجود لاعب بطي مثلا .</a:t>
            </a:r>
            <a:endParaRPr lang="en-US" dirty="0"/>
          </a:p>
          <a:p>
            <a:pPr algn="r"/>
            <a:r>
              <a:rPr lang="ar-EG" dirty="0"/>
              <a:t>ج- استخدام هذا النوع من الدفاع يكون بمثابة صلاحية لاستخدام الأنواع الأخرى من الدفاع .</a:t>
            </a:r>
            <a:endParaRPr lang="en-US" dirty="0"/>
          </a:p>
          <a:p>
            <a:pPr algn="r"/>
            <a:r>
              <a:rPr lang="ar-EG" dirty="0"/>
              <a:t>ح- يستخدم ضد اللاعبين الذين يجيدون التصويب من مسافات بعيدة ومتوسطة .</a:t>
            </a:r>
            <a:endParaRPr lang="en-US" dirty="0"/>
          </a:p>
          <a:p>
            <a:pPr algn="r"/>
            <a:r>
              <a:rPr lang="ar-EG" b="1" dirty="0"/>
              <a:t> </a:t>
            </a:r>
            <a:endParaRPr lang="en-US" dirty="0"/>
          </a:p>
          <a:p>
            <a:pPr algn="r"/>
            <a:r>
              <a:rPr lang="ar-EG" b="1" dirty="0" smtClean="0"/>
              <a:t>عيوب </a:t>
            </a:r>
            <a:r>
              <a:rPr lang="ar-EG" b="1" dirty="0"/>
              <a:t>طريقة الدفاع رجل لرجل </a:t>
            </a:r>
            <a:endParaRPr lang="en-US" dirty="0"/>
          </a:p>
          <a:p>
            <a:pPr algn="r"/>
            <a:r>
              <a:rPr lang="ar-EG" b="1" dirty="0"/>
              <a:t> </a:t>
            </a:r>
            <a:endParaRPr lang="en-US" dirty="0"/>
          </a:p>
          <a:p>
            <a:pPr algn="r"/>
            <a:r>
              <a:rPr lang="ar-EG" b="1" dirty="0"/>
              <a:t>أ</a:t>
            </a:r>
            <a:r>
              <a:rPr lang="ar-EG" dirty="0"/>
              <a:t>- خطا اللاعب المدافع بعصب تغطيته .</a:t>
            </a:r>
            <a:endParaRPr lang="en-US" dirty="0"/>
          </a:p>
          <a:p>
            <a:pPr algn="r"/>
            <a:r>
              <a:rPr lang="ar-EG" dirty="0"/>
              <a:t>ب- عرضة لكثير من الخطط والمناورات الهجومية .</a:t>
            </a:r>
            <a:endParaRPr lang="en-US" dirty="0"/>
          </a:p>
          <a:p>
            <a:pPr algn="r"/>
            <a:r>
              <a:rPr lang="ar-EG" dirty="0"/>
              <a:t>ت- إذا كان لاعب واحد ضعيف دفاعيا في الفريق يؤثر ذلك على الفريق بأكمله .</a:t>
            </a:r>
            <a:endParaRPr lang="en-US" dirty="0"/>
          </a:p>
          <a:p>
            <a:pPr algn="r"/>
            <a:r>
              <a:rPr lang="ar-EG" dirty="0"/>
              <a:t>ث- لا يمكن ضمان وجود المميزات الدفاعية التي تقابل المميزات الهجومية في كل الفرق المضادة .</a:t>
            </a:r>
            <a:endParaRPr lang="en-US" dirty="0"/>
          </a:p>
          <a:p>
            <a:pPr algn="r"/>
            <a:r>
              <a:rPr lang="ar-EG" dirty="0"/>
              <a:t>ج- كثرة الأخطاء الشخصية للاعبين المدافعين في هذة الطريقة عن غيرها من الطرق الأخرى .</a:t>
            </a:r>
            <a:endParaRPr lang="en-US" dirty="0"/>
          </a:p>
          <a:p>
            <a:pPr algn="r"/>
            <a:r>
              <a:rPr lang="ar-EG" dirty="0"/>
              <a:t>ح – لا تعتبر قاعدة جيدة لتنفيذ الهجوم المضاد الخاطف عند استلام الكرة. </a:t>
            </a:r>
            <a:endParaRPr lang="en-US" dirty="0"/>
          </a:p>
          <a:p>
            <a:pPr algn="r"/>
            <a:r>
              <a:rPr lang="ar-EG" b="1" dirty="0"/>
              <a:t> </a:t>
            </a:r>
            <a:endParaRPr lang="en-US" dirty="0"/>
          </a:p>
          <a:p>
            <a:pPr algn="r"/>
            <a:r>
              <a:rPr lang="ar-EG" b="1" dirty="0" smtClean="0"/>
              <a:t>مبادئ </a:t>
            </a:r>
            <a:r>
              <a:rPr lang="ar-EG" b="1" dirty="0"/>
              <a:t>الدفاع الضاغط</a:t>
            </a:r>
            <a:endParaRPr lang="en-US" dirty="0"/>
          </a:p>
          <a:p>
            <a:pPr algn="r"/>
            <a:r>
              <a:rPr lang="ar-EG" b="1" dirty="0"/>
              <a:t> </a:t>
            </a:r>
            <a:endParaRPr lang="en-US" dirty="0"/>
          </a:p>
          <a:p>
            <a:pPr algn="r"/>
            <a:r>
              <a:rPr lang="ar-EG" b="1" dirty="0"/>
              <a:t>أ</a:t>
            </a:r>
            <a:r>
              <a:rPr lang="ar-EG" dirty="0"/>
              <a:t>- قيام المدافع بإجبار المهـاجم الـذي يحرسـه علـى إيقـاف المـحاورة والـعمل علـى تقـيد حركتـه وتوجـيه اللاعب الحائز على الكرة عن طريق الحركة النشيطة وإزعاجه باسـتمرار ويقـوم بـقية المدافعـين بتغطـية خط التمرير حتى يمكن قطع الكرة </a:t>
            </a:r>
          </a:p>
        </p:txBody>
      </p:sp>
    </p:spTree>
    <p:extLst>
      <p:ext uri="{BB962C8B-B14F-4D97-AF65-F5344CB8AC3E}">
        <p14:creationId xmlns:p14="http://schemas.microsoft.com/office/powerpoint/2010/main" val="2492422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76200"/>
            <a:ext cx="8763000" cy="674030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r"/>
            <a:r>
              <a:rPr lang="ar-EG" dirty="0"/>
              <a:t>ب- عندما يكون هناك خطر من احتمال التهديد المباشر للسلة كما في حالة هـروب  المـهاجم مـن المـدافع الذي يحرسه واستقباله الكرة من زميلة المهاجم فعلى المدافع أن يسرع في مكان يكون فيه بين المــهاجم والسلة .</a:t>
            </a:r>
            <a:endParaRPr lang="en-US" dirty="0"/>
          </a:p>
          <a:p>
            <a:pPr algn="r"/>
            <a:r>
              <a:rPr lang="ar-EG" dirty="0"/>
              <a:t> </a:t>
            </a:r>
            <a:endParaRPr lang="en-US" dirty="0"/>
          </a:p>
          <a:p>
            <a:pPr algn="r"/>
            <a:r>
              <a:rPr lang="ar-EG" dirty="0"/>
              <a:t>ت- محاولة إجبار اللاعب المهاجم على التوجيه نوح الحد الجانبي للملعب ( لو أمكن نحو الـيد الضعـيفة ) وفى اى حال على المدافع إلا يعطى المهاجم الفرصة للاختراق والدخول على السـلة من منتصـف الملعـب بالإضافة الى أجبارة على إيقاف المحاورة ومحاولة الاستحواذ على الكرة .</a:t>
            </a:r>
            <a:endParaRPr lang="en-US" dirty="0"/>
          </a:p>
          <a:p>
            <a:pPr algn="r"/>
            <a:r>
              <a:rPr lang="ar-EG" dirty="0"/>
              <a:t> </a:t>
            </a:r>
            <a:endParaRPr lang="en-US" dirty="0"/>
          </a:p>
          <a:p>
            <a:pPr algn="r"/>
            <a:r>
              <a:rPr lang="ar-EG" dirty="0"/>
              <a:t>ث- أثناء وعقب نهاية المحاورة يجب تنفيذ الدفاع المزدوج ولتحـقيق هـذا الغـرض يتـرك المـدافع الثـاني المهاجم الذي يحرسه بصورة مؤقتة حيث يتولى مدافع ثالث مراقبته ويقوم كلا المدافعين بمحاولة شد أو ضرب الكرة من بين يدي المهاجم أو جعله يؤدى تمريره خاطئة .</a:t>
            </a:r>
            <a:endParaRPr lang="en-US" dirty="0"/>
          </a:p>
          <a:p>
            <a:pPr algn="r"/>
            <a:r>
              <a:rPr lang="ar-EG" dirty="0"/>
              <a:t> </a:t>
            </a:r>
            <a:endParaRPr lang="en-US" dirty="0"/>
          </a:p>
          <a:p>
            <a:pPr algn="r"/>
            <a:r>
              <a:rPr lang="ar-EG" dirty="0"/>
              <a:t>ج- على الرغم من انتشار المدافعيـن فـي كـل أرجـاء الملـعب إلا أنـهم يكـونوا قـادرين علـى حـراسة أكـثر المهاجمين خطورة في مهارة التصويب في الوقت المناسب .                                               (44:3)</a:t>
            </a:r>
            <a:endParaRPr lang="en-US" dirty="0"/>
          </a:p>
          <a:p>
            <a:pPr algn="r"/>
            <a:r>
              <a:rPr lang="ar-EG" b="1" dirty="0"/>
              <a:t> </a:t>
            </a:r>
            <a:endParaRPr lang="en-US" dirty="0"/>
          </a:p>
          <a:p>
            <a:pPr algn="r"/>
            <a:r>
              <a:rPr lang="ar-EG" b="1" dirty="0"/>
              <a:t>الجوانب السلبية لدفاع رجل لرجل الضاغط </a:t>
            </a:r>
            <a:endParaRPr lang="en-US" dirty="0"/>
          </a:p>
          <a:p>
            <a:pPr algn="r"/>
            <a:r>
              <a:rPr lang="ar-EG" b="1" dirty="0"/>
              <a:t> </a:t>
            </a:r>
            <a:endParaRPr lang="en-US" dirty="0"/>
          </a:p>
          <a:p>
            <a:pPr algn="r"/>
            <a:r>
              <a:rPr lang="ar-EG" b="1" dirty="0"/>
              <a:t>أ</a:t>
            </a:r>
            <a:r>
              <a:rPr lang="ar-EG" dirty="0"/>
              <a:t>- يستغرق وقتا في تشكيلة وبالتالي لا يمكن استخدامه دائما عندما يعود الفريق للدفاع .</a:t>
            </a:r>
            <a:endParaRPr lang="en-US" dirty="0"/>
          </a:p>
          <a:p>
            <a:pPr algn="r"/>
            <a:r>
              <a:rPr lang="ar-EG" dirty="0"/>
              <a:t> </a:t>
            </a:r>
            <a:endParaRPr lang="en-US" dirty="0"/>
          </a:p>
          <a:p>
            <a:pPr algn="r"/>
            <a:r>
              <a:rPr lang="ar-EG" dirty="0"/>
              <a:t>ب- يتطلب قدرا كبيرا من عنصر التحمل وربما يكون غير مناسب لبعض الفرق غيـر المـعدة إعـدادا بدنـيا جيدا </a:t>
            </a:r>
            <a:endParaRPr lang="en-US" dirty="0"/>
          </a:p>
          <a:p>
            <a:pPr algn="r"/>
            <a:r>
              <a:rPr lang="ar-EG" dirty="0"/>
              <a:t>ث- عندما يتمكن المنافسين من الهـروب مـن الدفـاع تـكون لديهـم ممـيزات هجومـية تخـلق مواقـف مـثل (4مهاجمين على 3مدافعين  )أو (3مهاجمين على مدافعين 2) .</a:t>
            </a:r>
            <a:endParaRPr lang="en-US" dirty="0"/>
          </a:p>
          <a:p>
            <a:pPr algn="r"/>
            <a:r>
              <a:rPr lang="ar-EG" dirty="0"/>
              <a:t> </a:t>
            </a:r>
            <a:endParaRPr lang="en-US" dirty="0"/>
          </a:p>
          <a:p>
            <a:pPr algn="r"/>
            <a:r>
              <a:rPr lang="ar-EG" dirty="0" smtClean="0"/>
              <a:t>ج- </a:t>
            </a:r>
            <a:r>
              <a:rPr lang="ar-EG" dirty="0"/>
              <a:t>الخطأ الدفاعي من اى لاعب مدافع يجعل فرصة التسجيل سهلة بالنسبة للفريق المهاجم.          (45:3)</a:t>
            </a:r>
            <a:endParaRPr lang="en-US" dirty="0"/>
          </a:p>
          <a:p>
            <a:pPr algn="r"/>
            <a:r>
              <a:rPr lang="ar-EG" b="1" dirty="0"/>
              <a:t> </a:t>
            </a:r>
            <a:endParaRPr lang="en-US" dirty="0"/>
          </a:p>
        </p:txBody>
      </p:sp>
    </p:spTree>
    <p:extLst>
      <p:ext uri="{BB962C8B-B14F-4D97-AF65-F5344CB8AC3E}">
        <p14:creationId xmlns:p14="http://schemas.microsoft.com/office/powerpoint/2010/main" val="2492422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163860"/>
            <a:ext cx="8839200" cy="590931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r"/>
            <a:r>
              <a:rPr lang="ar-EG" b="1" dirty="0"/>
              <a:t>طريقة دفاع المنطقة </a:t>
            </a:r>
            <a:endParaRPr lang="en-US" dirty="0"/>
          </a:p>
          <a:p>
            <a:pPr algn="r"/>
            <a:r>
              <a:rPr lang="ar-EG" b="1" dirty="0"/>
              <a:t> </a:t>
            </a:r>
            <a:endParaRPr lang="en-US" dirty="0"/>
          </a:p>
          <a:p>
            <a:pPr algn="r"/>
            <a:r>
              <a:rPr lang="ar-EG" b="1" dirty="0"/>
              <a:t>          </a:t>
            </a:r>
            <a:r>
              <a:rPr lang="ar-EG" dirty="0"/>
              <a:t>تعتبر طريقة دفاع المنطقة في كرة السلة من الطرق ذات الأهـمية والشائع استخدامها بين الفـرق ومناسـبتها لجـميع الأعـمار السـنية وفـى هذه الطـريقة يتعاون أفراد الفريق جميعا للدفاع على السلة ضد هجوم الخصم حيث يكلف كل لاعب بالدفاع عن منطقة محددة للقيام بحراستها قريبا من سلته لكـي يشــكل الفريق وحدة دفاعية متماسكة قريبا من سلتهم </a:t>
            </a:r>
            <a:endParaRPr lang="en-US" dirty="0"/>
          </a:p>
          <a:p>
            <a:pPr algn="r"/>
            <a:r>
              <a:rPr lang="ar-EG" b="1" dirty="0"/>
              <a:t> </a:t>
            </a:r>
            <a:endParaRPr lang="en-US" dirty="0"/>
          </a:p>
          <a:p>
            <a:pPr algn="r"/>
            <a:r>
              <a:rPr lang="ar-EG" b="1" dirty="0" smtClean="0"/>
              <a:t>الهدف </a:t>
            </a:r>
            <a:r>
              <a:rPr lang="ar-EG" b="1" dirty="0"/>
              <a:t>من طريقة دفاع المنطقة </a:t>
            </a:r>
            <a:endParaRPr lang="en-US" dirty="0"/>
          </a:p>
          <a:p>
            <a:pPr algn="r"/>
            <a:r>
              <a:rPr lang="ar-EG" b="1" dirty="0"/>
              <a:t> </a:t>
            </a:r>
            <a:endParaRPr lang="en-US" dirty="0"/>
          </a:p>
          <a:p>
            <a:pPr algn="r"/>
            <a:r>
              <a:rPr lang="ar-EG" dirty="0"/>
              <a:t>          تهدف هذه الطريقة إلى منع الخصم مـن إصـابة الهـدف وذلـك باـن يتولـى كـل لاعـب الدفـاع عـن منطقة محددة قريب مـن سـلة المدافعـين وحـتى لا يتمـكن الفـريق المهـاجم مـن التــصويب مـن المســافات القريبة .</a:t>
            </a:r>
            <a:endParaRPr lang="en-US" dirty="0"/>
          </a:p>
          <a:p>
            <a:pPr algn="r"/>
            <a:r>
              <a:rPr lang="ar-EG" b="1" dirty="0"/>
              <a:t> </a:t>
            </a:r>
            <a:endParaRPr lang="en-US" dirty="0"/>
          </a:p>
          <a:p>
            <a:pPr algn="r"/>
            <a:r>
              <a:rPr lang="ar-EG" b="1" dirty="0"/>
              <a:t>نقاط يجب مراعاتها عن استخدام طريقة دفاع المنطقة </a:t>
            </a:r>
            <a:endParaRPr lang="en-US" dirty="0"/>
          </a:p>
          <a:p>
            <a:pPr algn="r"/>
            <a:r>
              <a:rPr lang="ar-EG" b="1" dirty="0"/>
              <a:t> </a:t>
            </a:r>
            <a:endParaRPr lang="en-US" dirty="0"/>
          </a:p>
          <a:p>
            <a:pPr algn="r"/>
            <a:r>
              <a:rPr lang="ar-EG" b="1" dirty="0"/>
              <a:t>أ- </a:t>
            </a:r>
            <a:r>
              <a:rPr lang="ar-EG" dirty="0"/>
              <a:t>يجب وضع كل لاعب في المنطقة التي يستطيع حراستها وحيث امكانياتة الدفاعية .</a:t>
            </a:r>
            <a:endParaRPr lang="en-US" dirty="0"/>
          </a:p>
          <a:p>
            <a:pPr algn="r"/>
            <a:r>
              <a:rPr lang="ar-EG" dirty="0"/>
              <a:t>ب- يكون نظر  اللاعب المدافع على الكرة أولا ثم اللاعب المهاجم ثانيا .</a:t>
            </a:r>
            <a:endParaRPr lang="en-US" dirty="0"/>
          </a:p>
          <a:p>
            <a:pPr algn="r"/>
            <a:r>
              <a:rPr lang="ar-EG" dirty="0"/>
              <a:t>ت- يجب على اللاعبين أن يحتلوا أماكنهم المحددة للدفاع في أسرع وقت .</a:t>
            </a:r>
            <a:endParaRPr lang="en-US" dirty="0"/>
          </a:p>
          <a:p>
            <a:pPr algn="r"/>
            <a:r>
              <a:rPr lang="ar-EG" dirty="0"/>
              <a:t>ث- يجب أن يحافظ لاعبي الدفاع على رفع الذراعين عليا أثناء الدفاع .</a:t>
            </a:r>
            <a:endParaRPr lang="en-US" dirty="0"/>
          </a:p>
          <a:p>
            <a:pPr algn="r"/>
            <a:r>
              <a:rPr lang="ar-EG" dirty="0"/>
              <a:t>ج- بعد تصويب  الفريق المنافس يجب على المدافعين ان يستديروا للخلف ليحجزوا كل منهم اقرب مهاجم في منطقته .</a:t>
            </a:r>
            <a:endParaRPr lang="en-US" dirty="0"/>
          </a:p>
          <a:p>
            <a:pPr algn="r"/>
            <a:r>
              <a:rPr lang="ar-EG" b="1" dirty="0"/>
              <a:t> </a:t>
            </a:r>
            <a:endParaRPr lang="en-US" dirty="0"/>
          </a:p>
          <a:p>
            <a:pPr algn="r"/>
            <a:r>
              <a:rPr lang="ar-EG" dirty="0" smtClean="0"/>
              <a:t>. </a:t>
            </a:r>
            <a:endParaRPr lang="en-US" dirty="0"/>
          </a:p>
        </p:txBody>
      </p:sp>
    </p:spTree>
    <p:extLst>
      <p:ext uri="{BB962C8B-B14F-4D97-AF65-F5344CB8AC3E}">
        <p14:creationId xmlns:p14="http://schemas.microsoft.com/office/powerpoint/2010/main" val="1803110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28600"/>
            <a:ext cx="8686800" cy="2308324"/>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pPr algn="r"/>
            <a:r>
              <a:rPr lang="ar-EG" b="1" dirty="0" smtClean="0"/>
              <a:t>متى يستخدم الدفاع عن المنطقة </a:t>
            </a:r>
            <a:endParaRPr lang="en-US" dirty="0" smtClean="0"/>
          </a:p>
          <a:p>
            <a:pPr algn="r"/>
            <a:r>
              <a:rPr lang="ar-EG" b="1" dirty="0" smtClean="0"/>
              <a:t>أ</a:t>
            </a:r>
            <a:r>
              <a:rPr lang="ar-EG" dirty="0" smtClean="0"/>
              <a:t>- في بداية المباراة كمحاولة لجس نبض الفريق الأخر واكتشاف نقاط القوة والضعف للفريق المنافس.</a:t>
            </a:r>
            <a:endParaRPr lang="en-US" dirty="0" smtClean="0"/>
          </a:p>
          <a:p>
            <a:pPr algn="r"/>
            <a:r>
              <a:rPr lang="ar-EG" dirty="0" smtClean="0"/>
              <a:t>ب- عند ارتفاع مستوى المهارات الدفاعية الأساسية للفريق .</a:t>
            </a:r>
            <a:endParaRPr lang="en-US" dirty="0" smtClean="0"/>
          </a:p>
          <a:p>
            <a:pPr algn="r"/>
            <a:r>
              <a:rPr lang="ar-EG" dirty="0" smtClean="0"/>
              <a:t>ت- عند وجود عدد من اللاعبين المدافعين طوال القامة يستطيعوا استلام الكرات المرتدة .</a:t>
            </a:r>
            <a:endParaRPr lang="en-US" dirty="0" smtClean="0"/>
          </a:p>
          <a:p>
            <a:pPr algn="r"/>
            <a:r>
              <a:rPr lang="ar-EG" dirty="0" smtClean="0"/>
              <a:t>ث- عندما يجيب  الفريق المدافع عملية المناورة والتغطية الدفاعية .</a:t>
            </a:r>
            <a:endParaRPr lang="en-US" dirty="0" smtClean="0"/>
          </a:p>
          <a:p>
            <a:pPr algn="r"/>
            <a:r>
              <a:rPr lang="ar-EG" dirty="0" smtClean="0"/>
              <a:t>ج- يفضل استخدامها عند زيادة عدد الأخطاء الشخصية للفريق .</a:t>
            </a:r>
            <a:endParaRPr lang="en-US" dirty="0" smtClean="0"/>
          </a:p>
          <a:p>
            <a:pPr algn="r"/>
            <a:r>
              <a:rPr lang="ar-EG" dirty="0" smtClean="0"/>
              <a:t>ح- يفضل استخدامها إذا كان الفريق الخصم يتميز بالتصويب من قرب. </a:t>
            </a:r>
            <a:endParaRPr lang="en-US" dirty="0" smtClean="0"/>
          </a:p>
          <a:p>
            <a:pPr algn="r"/>
            <a:r>
              <a:rPr lang="ar-EG" dirty="0" smtClean="0"/>
              <a:t>خ- تستخدم إذا كان الفريق المضاد بة لاعب أو عدد من لاعبي الارتكاز الأقوياء</a:t>
            </a:r>
            <a:endParaRPr lang="ar-EG" dirty="0"/>
          </a:p>
        </p:txBody>
      </p:sp>
      <p:sp>
        <p:nvSpPr>
          <p:cNvPr id="6" name="Rectangle 5"/>
          <p:cNvSpPr/>
          <p:nvPr/>
        </p:nvSpPr>
        <p:spPr>
          <a:xfrm>
            <a:off x="533400" y="2667000"/>
            <a:ext cx="8528180" cy="286232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r"/>
            <a:r>
              <a:rPr lang="ar-EG" b="1" dirty="0"/>
              <a:t>مميزات طريقة دفاع المنطقة </a:t>
            </a:r>
            <a:endParaRPr lang="en-US" dirty="0"/>
          </a:p>
          <a:p>
            <a:pPr algn="r"/>
            <a:r>
              <a:rPr lang="ar-EG" b="1" dirty="0"/>
              <a:t> </a:t>
            </a:r>
            <a:endParaRPr lang="en-US" dirty="0"/>
          </a:p>
          <a:p>
            <a:pPr algn="r"/>
            <a:r>
              <a:rPr lang="ar-EG" b="1" dirty="0"/>
              <a:t>أ</a:t>
            </a:r>
            <a:r>
              <a:rPr lang="ar-EG" dirty="0"/>
              <a:t>- اكتساب روح التعاون الدفاعي الجماعي للفريق .</a:t>
            </a:r>
            <a:endParaRPr lang="en-US" dirty="0"/>
          </a:p>
          <a:p>
            <a:pPr algn="r"/>
            <a:r>
              <a:rPr lang="ar-EG" dirty="0"/>
              <a:t>ب- يوضع كل لاعب في انسب مكان لقدراته الدفاعية .</a:t>
            </a:r>
            <a:endParaRPr lang="en-US" dirty="0"/>
          </a:p>
          <a:p>
            <a:pPr algn="r"/>
            <a:r>
              <a:rPr lang="ar-EG" dirty="0"/>
              <a:t>ت- يمكن تكون مثلث دفاعي قوى للحصول على الكرات المرتدة .</a:t>
            </a:r>
            <a:endParaRPr lang="en-US" dirty="0"/>
          </a:p>
          <a:p>
            <a:pPr algn="r"/>
            <a:r>
              <a:rPr lang="ar-EG" dirty="0"/>
              <a:t>ث- يمكن تغطية الضعف الفردي في الدفاع .</a:t>
            </a:r>
            <a:endParaRPr lang="en-US" dirty="0"/>
          </a:p>
          <a:p>
            <a:pPr algn="r"/>
            <a:r>
              <a:rPr lang="ar-EG" dirty="0"/>
              <a:t>ج- قاعدة قوية لبدا هجوم سريع خاطف ومنظم .</a:t>
            </a:r>
            <a:endParaRPr lang="en-US" dirty="0"/>
          </a:p>
          <a:p>
            <a:pPr algn="r"/>
            <a:r>
              <a:rPr lang="ar-EG" dirty="0"/>
              <a:t>ح- يقل فيها فرص ارتكاب الاخصاء الشخصية .</a:t>
            </a:r>
            <a:endParaRPr lang="en-US" dirty="0"/>
          </a:p>
          <a:p>
            <a:pPr algn="r"/>
            <a:r>
              <a:rPr lang="ar-EG" dirty="0"/>
              <a:t>خ- ليست عرضة لكثير من مناورات الهجوم مثل باقي أنواع الدفاع الأخرى .</a:t>
            </a:r>
            <a:endParaRPr lang="en-US" dirty="0"/>
          </a:p>
          <a:p>
            <a:pPr algn="r"/>
            <a:r>
              <a:rPr lang="ar-EG" dirty="0"/>
              <a:t>د- محاولته التغلب على ميزة ارتفاع قامة بعض لاعب الفريق المنافس </a:t>
            </a:r>
          </a:p>
        </p:txBody>
      </p:sp>
    </p:spTree>
    <p:extLst>
      <p:ext uri="{BB962C8B-B14F-4D97-AF65-F5344CB8AC3E}">
        <p14:creationId xmlns:p14="http://schemas.microsoft.com/office/powerpoint/2010/main" val="618602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10</TotalTime>
  <Words>293</Words>
  <Application>Microsoft Office PowerPoint</Application>
  <PresentationFormat>On-screen Show (4:3)</PresentationFormat>
  <Paragraphs>161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Elemental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 hossam</dc:creator>
  <cp:lastModifiedBy>ahmed hossam</cp:lastModifiedBy>
  <cp:revision>5</cp:revision>
  <dcterms:created xsi:type="dcterms:W3CDTF">2006-08-16T00:00:00Z</dcterms:created>
  <dcterms:modified xsi:type="dcterms:W3CDTF">2020-03-22T14:14:59Z</dcterms:modified>
</cp:coreProperties>
</file>