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6" d="100"/>
          <a:sy n="106" d="100"/>
        </p:scale>
        <p:origin x="-112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04/08/1441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04/08/1441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04/08/1441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EG" dirty="0" smtClean="0"/>
              <a:t>قانون نيوتن </a:t>
            </a:r>
            <a:r>
              <a:rPr lang="ar-EG" dirty="0" smtClean="0"/>
              <a:t>الثالث (رد الفعل)</a:t>
            </a:r>
            <a:endParaRPr lang="ar-EG" dirty="0"/>
          </a:p>
        </p:txBody>
      </p:sp>
    </p:spTree>
    <p:extLst>
      <p:ext uri="{BB962C8B-B14F-4D97-AF65-F5344CB8AC3E}">
        <p14:creationId xmlns:p14="http://schemas.microsoft.com/office/powerpoint/2010/main" val="300435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dirty="0" smtClean="0"/>
              <a:t>قانون رد الفعل</a:t>
            </a:r>
            <a:endParaRPr lang="ar-EG" dirty="0"/>
          </a:p>
        </p:txBody>
      </p:sp>
      <p:sp>
        <p:nvSpPr>
          <p:cNvPr id="3" name="عنصر نائب للمحتوى 2"/>
          <p:cNvSpPr>
            <a:spLocks noGrp="1"/>
          </p:cNvSpPr>
          <p:nvPr>
            <p:ph idx="1"/>
          </p:nvPr>
        </p:nvSpPr>
        <p:spPr/>
        <p:txBody>
          <a:bodyPr>
            <a:normAutofit/>
          </a:bodyPr>
          <a:lstStyle/>
          <a:p>
            <a:pPr algn="just"/>
            <a:r>
              <a:rPr lang="ar-EG" dirty="0"/>
              <a:t>قانون نيوتن الثالث ينصّ قانون نيوتن الثالث على أنّه: (إذا أثر جسمان بقوة متبادلة على بعضهما البعض، فإن هذه القوة ستكون متساوية في المقدار، ومتعاكسة في الاتجاه</a:t>
            </a:r>
            <a:r>
              <a:rPr lang="ar-EG" dirty="0" smtClean="0"/>
              <a:t>).</a:t>
            </a:r>
          </a:p>
          <a:p>
            <a:pPr algn="just"/>
            <a:r>
              <a:rPr lang="ar-EG" dirty="0" smtClean="0"/>
              <a:t>أو لكل فعل رد فعل مساوي له في المقدار ومضاد له في </a:t>
            </a:r>
            <a:r>
              <a:rPr lang="ar-EG" dirty="0" err="1" smtClean="0"/>
              <a:t>الإتجاه</a:t>
            </a:r>
            <a:r>
              <a:rPr lang="ar-EG" dirty="0" smtClean="0"/>
              <a:t> فهذا القانون يطبق علي جميع حركات الجسم </a:t>
            </a:r>
            <a:r>
              <a:rPr lang="ar-EG" dirty="0"/>
              <a:t/>
            </a:r>
            <a:br>
              <a:rPr lang="ar-EG" dirty="0"/>
            </a:br>
            <a:endParaRPr lang="ar-EG" dirty="0"/>
          </a:p>
        </p:txBody>
      </p:sp>
    </p:spTree>
    <p:extLst>
      <p:ext uri="{BB962C8B-B14F-4D97-AF65-F5344CB8AC3E}">
        <p14:creationId xmlns:p14="http://schemas.microsoft.com/office/powerpoint/2010/main" val="3738972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19256" cy="5361459"/>
          </a:xfrm>
        </p:spPr>
        <p:txBody>
          <a:bodyPr>
            <a:normAutofit lnSpcReduction="10000"/>
          </a:bodyPr>
          <a:lstStyle/>
          <a:p>
            <a:pPr algn="just"/>
            <a:r>
              <a:rPr lang="ar-EG" dirty="0"/>
              <a:t>هذا القانون هو المعروف بقانون الفعل ورد الفعل، وهو يخبرنا بأنّه لا وجود لقوة منفردة معزولة بشكل كامل، ومثال على ذلك أي جسم موضوع على الأرض أو أي سطح ما، ولنقل إن النظام الذي لدينا هو كتاب موضوع على طاولة، فبما أنه توجد للكتاب كتلة فهذا يعني أنه سيمتلك وزناً، والوزن هو قوة سحب الجاذبية الأرضية للكتاب، وسيكون اتجاه هذه القوة للأسفل، فمثلاً إذا رمينا كتاباً على الطاولة فإنه سوف يتسارع حتى يصل إلى سطح الطاولة ويستقر، وسبب استقراره رغم استمرار وجود قوة الجاذبية هو رد الفعل الذي تقوم به الطاولة على الكتاب عندما يكون على سطحها، وتسمى هذه القوة بالقوة العمودية، وتكون دائماً عمودية على </a:t>
            </a:r>
            <a:r>
              <a:rPr lang="ar-EG" dirty="0" smtClean="0"/>
              <a:t>السطح </a:t>
            </a:r>
            <a:endParaRPr lang="ar-EG" dirty="0"/>
          </a:p>
        </p:txBody>
      </p:sp>
    </p:spTree>
    <p:extLst>
      <p:ext uri="{BB962C8B-B14F-4D97-AF65-F5344CB8AC3E}">
        <p14:creationId xmlns:p14="http://schemas.microsoft.com/office/powerpoint/2010/main" val="3256628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29600" cy="5073427"/>
          </a:xfrm>
        </p:spPr>
        <p:txBody>
          <a:bodyPr/>
          <a:lstStyle/>
          <a:p>
            <a:pPr algn="just"/>
            <a:r>
              <a:rPr lang="ar-EG" dirty="0" smtClean="0"/>
              <a:t>والفعل </a:t>
            </a:r>
            <a:r>
              <a:rPr lang="ar-EG" dirty="0"/>
              <a:t>في هذه الحالة هو قوة جذب الأرض للكتاب، ورد الفعل هو القوة العمودية التي تؤثر بها الطاولة على الكتاب). من الجدير بالذكر أيضاً أنه كما يُخبرنا نص القانون، فإنّ قوة رد الفعل تكون مساوية لقوة الفعل ومعاكسة لها في الاتجاه، ويتم التعبير عن هذا الاتجاه المعاكس رياضياً بإشارة سالبة</a:t>
            </a:r>
          </a:p>
        </p:txBody>
      </p:sp>
    </p:spTree>
    <p:extLst>
      <p:ext uri="{BB962C8B-B14F-4D97-AF65-F5344CB8AC3E}">
        <p14:creationId xmlns:p14="http://schemas.microsoft.com/office/powerpoint/2010/main" val="2812364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lstStyle/>
          <a:p>
            <a:pPr algn="just"/>
            <a:r>
              <a:rPr lang="ar-EG" dirty="0" smtClean="0"/>
              <a:t>ومما سبق يتضح اهمية القوة وان عامل القوة من العوامل الهامه في المجال الرياضي وتعرف القوة </a:t>
            </a:r>
            <a:r>
              <a:rPr lang="ar-EG" dirty="0" err="1" smtClean="0"/>
              <a:t>إستنادا</a:t>
            </a:r>
            <a:r>
              <a:rPr lang="ar-EG" dirty="0" smtClean="0"/>
              <a:t> ٍ علي قوانين نيوتن إلي ما يلي</a:t>
            </a:r>
          </a:p>
          <a:p>
            <a:pPr algn="just"/>
            <a:r>
              <a:rPr lang="ar-EG" dirty="0" smtClean="0"/>
              <a:t>المؤثر الذي يعمل علي تغيير حالة الجسم من سكون او حركة في خط مستقيم فالقوة يمكن ان توقف الحركة او تحدثها أو تمنعها كما يمكن أن تزيد من سرعة الجسم او تقلل منها كما يمكن ان تغير </a:t>
            </a:r>
            <a:r>
              <a:rPr lang="ar-EG" dirty="0" err="1" smtClean="0"/>
              <a:t>إتجاه</a:t>
            </a:r>
            <a:r>
              <a:rPr lang="ar-EG" dirty="0" smtClean="0"/>
              <a:t> الحركة أو توازن بعضها البعض فيبقي الجسم في حالة سكون</a:t>
            </a:r>
          </a:p>
          <a:p>
            <a:pPr algn="just"/>
            <a:r>
              <a:rPr lang="ar-EG" dirty="0" smtClean="0"/>
              <a:t>فتأثر القوة يتحدد عل أساس مقدارها </a:t>
            </a:r>
            <a:r>
              <a:rPr lang="ar-EG" dirty="0" err="1" smtClean="0"/>
              <a:t>وإتجاه</a:t>
            </a:r>
            <a:r>
              <a:rPr lang="ar-EG" dirty="0" smtClean="0"/>
              <a:t> عملها ونقطة تأثيرها </a:t>
            </a:r>
            <a:endParaRPr lang="ar-EG" dirty="0"/>
          </a:p>
        </p:txBody>
      </p:sp>
    </p:spTree>
    <p:extLst>
      <p:ext uri="{BB962C8B-B14F-4D97-AF65-F5344CB8AC3E}">
        <p14:creationId xmlns:p14="http://schemas.microsoft.com/office/powerpoint/2010/main" val="2587137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dirty="0" smtClean="0"/>
              <a:t>الأسس المتعلقة بقانون نيوتن الثالث</a:t>
            </a:r>
            <a:endParaRPr lang="ar-EG" dirty="0"/>
          </a:p>
        </p:txBody>
      </p:sp>
      <p:sp>
        <p:nvSpPr>
          <p:cNvPr id="3" name="عنصر نائب للمحتوى 2"/>
          <p:cNvSpPr>
            <a:spLocks noGrp="1"/>
          </p:cNvSpPr>
          <p:nvPr>
            <p:ph idx="1"/>
          </p:nvPr>
        </p:nvSpPr>
        <p:spPr/>
        <p:txBody>
          <a:bodyPr>
            <a:normAutofit fontScale="92500" lnSpcReduction="20000"/>
          </a:bodyPr>
          <a:lstStyle/>
          <a:p>
            <a:pPr marL="0" indent="0">
              <a:buNone/>
            </a:pPr>
            <a:r>
              <a:rPr lang="ar-EG" dirty="0" smtClean="0"/>
              <a:t>1- </a:t>
            </a:r>
            <a:r>
              <a:rPr lang="ar-EG" dirty="0" err="1" smtClean="0"/>
              <a:t>إختلاف</a:t>
            </a:r>
            <a:r>
              <a:rPr lang="ar-EG" dirty="0" smtClean="0"/>
              <a:t> السطح وكمية القوة المضادة</a:t>
            </a:r>
          </a:p>
          <a:p>
            <a:pPr marL="0" indent="0" algn="just">
              <a:buNone/>
            </a:pPr>
            <a:r>
              <a:rPr lang="ar-EG" dirty="0" smtClean="0"/>
              <a:t>عند بذل قوة علي سطح ثابت تنتج قوة مضادة تعود إل الجسم الذي بذل القوة وكلما قل ثبات </a:t>
            </a:r>
            <a:r>
              <a:rPr lang="ar-EG" dirty="0" err="1" smtClean="0"/>
              <a:t>وإستقرار</a:t>
            </a:r>
            <a:r>
              <a:rPr lang="ar-EG" dirty="0" smtClean="0"/>
              <a:t> السطح قلت القوة المضادة ( رد الفعل)</a:t>
            </a:r>
          </a:p>
          <a:p>
            <a:pPr marL="0" indent="0" algn="just">
              <a:buNone/>
            </a:pPr>
            <a:r>
              <a:rPr lang="ar-EG" dirty="0" smtClean="0"/>
              <a:t>مثال </a:t>
            </a:r>
          </a:p>
          <a:p>
            <a:pPr marL="0" indent="0" algn="just">
              <a:buNone/>
            </a:pPr>
            <a:r>
              <a:rPr lang="ar-EG" dirty="0" smtClean="0"/>
              <a:t>الوثب علي </a:t>
            </a:r>
            <a:r>
              <a:rPr lang="ar-EG" dirty="0" err="1" smtClean="0"/>
              <a:t>ترمبولين</a:t>
            </a:r>
            <a:r>
              <a:rPr lang="ar-EG" dirty="0" smtClean="0"/>
              <a:t> أو علي الأرض كمية قوة رد الفعل علي الأرض أكبر</a:t>
            </a:r>
          </a:p>
          <a:p>
            <a:pPr marL="0" indent="0" algn="just">
              <a:buNone/>
            </a:pPr>
            <a:r>
              <a:rPr lang="ar-EG" dirty="0" smtClean="0"/>
              <a:t>في العدو أو الوثب يقوم اللاعب بدفع السطح للخلف وذلك للحصول علي دفع الجسم وكلما كان السطح رخواً مثل الرمل أو الطين قلت القوة المضادة وبالتالي يقل عائد الدفع مما يؤدي إلي بذل مزيد من الطاقة لتحقيق العائد المطلوب</a:t>
            </a:r>
            <a:endParaRPr lang="ar-EG" dirty="0"/>
          </a:p>
        </p:txBody>
      </p:sp>
    </p:spTree>
    <p:extLst>
      <p:ext uri="{BB962C8B-B14F-4D97-AF65-F5344CB8AC3E}">
        <p14:creationId xmlns:p14="http://schemas.microsoft.com/office/powerpoint/2010/main" val="450894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lstStyle/>
          <a:p>
            <a:pPr marL="0" indent="0">
              <a:buNone/>
            </a:pPr>
            <a:r>
              <a:rPr lang="ar-EG" dirty="0" smtClean="0"/>
              <a:t>2- </a:t>
            </a:r>
            <a:r>
              <a:rPr lang="ar-EG" dirty="0" err="1" smtClean="0"/>
              <a:t>إتجاه</a:t>
            </a:r>
            <a:r>
              <a:rPr lang="ar-EG" dirty="0" smtClean="0"/>
              <a:t> القوي المضادة ( رد الفعل )</a:t>
            </a:r>
          </a:p>
          <a:p>
            <a:pPr marL="0" indent="0" algn="just">
              <a:buNone/>
            </a:pPr>
            <a:r>
              <a:rPr lang="ar-EG" dirty="0" smtClean="0"/>
              <a:t>إن </a:t>
            </a:r>
            <a:r>
              <a:rPr lang="ar-EG" dirty="0" err="1" smtClean="0"/>
              <a:t>إتجاه</a:t>
            </a:r>
            <a:r>
              <a:rPr lang="ar-EG" dirty="0" smtClean="0"/>
              <a:t> القوي المضادة يكون في عكس </a:t>
            </a:r>
            <a:r>
              <a:rPr lang="ar-EG" dirty="0" err="1" smtClean="0"/>
              <a:t>غتجاه</a:t>
            </a:r>
            <a:r>
              <a:rPr lang="ar-EG" dirty="0" smtClean="0"/>
              <a:t> القوى المبذولة مباشرةً وتكون هذه القوي أكبر تأثيراً عندما تكون عمودية علي السطح وذلك لصغر مركبة </a:t>
            </a:r>
            <a:r>
              <a:rPr lang="ar-EG" dirty="0" err="1" smtClean="0"/>
              <a:t>الإحتكاك</a:t>
            </a:r>
            <a:endParaRPr lang="ar-EG" dirty="0" smtClean="0"/>
          </a:p>
          <a:p>
            <a:pPr marL="0" indent="0" algn="just">
              <a:buNone/>
            </a:pPr>
            <a:r>
              <a:rPr lang="ar-EG" dirty="0" smtClean="0"/>
              <a:t>مثال </a:t>
            </a:r>
          </a:p>
          <a:p>
            <a:pPr marL="0" indent="0" algn="just">
              <a:buNone/>
            </a:pPr>
            <a:r>
              <a:rPr lang="ar-EG" dirty="0" smtClean="0"/>
              <a:t>للحصول علي أكبر </a:t>
            </a:r>
            <a:r>
              <a:rPr lang="ar-EG" dirty="0" err="1" smtClean="0"/>
              <a:t>إرتفاع</a:t>
            </a:r>
            <a:r>
              <a:rPr lang="ar-EG" dirty="0" smtClean="0"/>
              <a:t> في الوثب لأعلي يجب تحقيق القوة عمودياً لأسفل ويجب أن تطبق القوة فوق نقطة </a:t>
            </a:r>
            <a:r>
              <a:rPr lang="ar-EG" dirty="0" err="1" smtClean="0"/>
              <a:t>الإرتقاء</a:t>
            </a:r>
            <a:r>
              <a:rPr lang="ar-EG" dirty="0" smtClean="0"/>
              <a:t> مباشرة ً عندما يكون الجسم في وضع عمودي</a:t>
            </a:r>
            <a:endParaRPr lang="ar-EG" dirty="0"/>
          </a:p>
        </p:txBody>
      </p:sp>
    </p:spTree>
    <p:extLst>
      <p:ext uri="{BB962C8B-B14F-4D97-AF65-F5344CB8AC3E}">
        <p14:creationId xmlns:p14="http://schemas.microsoft.com/office/powerpoint/2010/main" val="1884348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lstStyle/>
          <a:p>
            <a:pPr marL="0" indent="0">
              <a:buNone/>
            </a:pPr>
            <a:r>
              <a:rPr lang="ar-EG" dirty="0" smtClean="0"/>
              <a:t>3- الاتصال بالسطح عند تطبيق قوي ضد أجسام خارجية</a:t>
            </a:r>
          </a:p>
          <a:p>
            <a:pPr marL="0" indent="0" algn="just">
              <a:buNone/>
            </a:pPr>
            <a:r>
              <a:rPr lang="ar-EG" dirty="0" smtClean="0"/>
              <a:t>      في أنشطة الرمي والدفع والشد والضرب يجب المحافظة علي اتصال أحد القدمين بالأرض أو كليهما معاً بالأرض حتي اكتمال بذل القوة المسببة للحركة </a:t>
            </a:r>
          </a:p>
          <a:p>
            <a:pPr marL="0" indent="0" algn="just">
              <a:buNone/>
            </a:pPr>
            <a:r>
              <a:rPr lang="ar-EG" dirty="0" smtClean="0"/>
              <a:t>( مثال )</a:t>
            </a:r>
          </a:p>
          <a:p>
            <a:pPr marL="0" indent="0" algn="just">
              <a:buNone/>
            </a:pPr>
            <a:r>
              <a:rPr lang="ar-EG" dirty="0" smtClean="0"/>
              <a:t>      لو كسر لاعب دفع الجلة اتصاله بالأرض قبل أن يكمل دفع الجلة فإن القوة </a:t>
            </a:r>
            <a:r>
              <a:rPr lang="ar-EG" dirty="0" err="1" smtClean="0"/>
              <a:t>الناتجه</a:t>
            </a:r>
            <a:r>
              <a:rPr lang="ar-EG" dirty="0" smtClean="0"/>
              <a:t> سوف تتأثر كثيراً بذلك وتقل بشكل ملحوظ وكبير</a:t>
            </a:r>
            <a:endParaRPr lang="ar-EG" dirty="0"/>
          </a:p>
        </p:txBody>
      </p:sp>
    </p:spTree>
    <p:extLst>
      <p:ext uri="{BB962C8B-B14F-4D97-AF65-F5344CB8AC3E}">
        <p14:creationId xmlns:p14="http://schemas.microsoft.com/office/powerpoint/2010/main" val="1133913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289451"/>
          </a:xfrm>
        </p:spPr>
        <p:txBody>
          <a:bodyPr/>
          <a:lstStyle/>
          <a:p>
            <a:pPr algn="just"/>
            <a:r>
              <a:rPr lang="ar-EG" dirty="0" smtClean="0"/>
              <a:t>وقد تم </a:t>
            </a:r>
            <a:r>
              <a:rPr lang="ar-EG" dirty="0" err="1" smtClean="0"/>
              <a:t>الإستفادة</a:t>
            </a:r>
            <a:r>
              <a:rPr lang="ar-EG" dirty="0" smtClean="0"/>
              <a:t> من هذا القانون بشكل كبير في </a:t>
            </a:r>
            <a:r>
              <a:rPr lang="ar-EG" dirty="0" err="1" smtClean="0"/>
              <a:t>إستحاث</a:t>
            </a:r>
            <a:r>
              <a:rPr lang="ar-EG" dirty="0" smtClean="0"/>
              <a:t> بعض الوسائل التدريبية مثل التدريب علي الرمال</a:t>
            </a:r>
          </a:p>
          <a:p>
            <a:pPr algn="just"/>
            <a:r>
              <a:rPr lang="ar-EG" dirty="0" smtClean="0"/>
              <a:t>كما انه ساعد في تحسين تكنيك بعض مسابقات العدو والوثب</a:t>
            </a:r>
            <a:endParaRPr lang="ar-EG" dirty="0"/>
          </a:p>
        </p:txBody>
      </p:sp>
    </p:spTree>
    <p:extLst>
      <p:ext uri="{BB962C8B-B14F-4D97-AF65-F5344CB8AC3E}">
        <p14:creationId xmlns:p14="http://schemas.microsoft.com/office/powerpoint/2010/main" val="283212067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554</Words>
  <Application>Microsoft Office PowerPoint</Application>
  <PresentationFormat>عرض على الشاشة (3:4)‏</PresentationFormat>
  <Paragraphs>25</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سمة Office</vt:lpstr>
      <vt:lpstr>قانون نيوتن الثالث (رد الفعل)</vt:lpstr>
      <vt:lpstr>قانون رد الفعل</vt:lpstr>
      <vt:lpstr>عرض تقديمي في PowerPoint</vt:lpstr>
      <vt:lpstr>عرض تقديمي في PowerPoint</vt:lpstr>
      <vt:lpstr>عرض تقديمي في PowerPoint</vt:lpstr>
      <vt:lpstr>الأسس المتعلقة بقانون نيوتن الثالث</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قانون نيوتن الثالث</dc:title>
  <cp:lastModifiedBy>لا اله الا الله</cp:lastModifiedBy>
  <cp:revision>6</cp:revision>
  <dcterms:modified xsi:type="dcterms:W3CDTF">2020-03-29T06:46:41Z</dcterms:modified>
</cp:coreProperties>
</file>