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6" d="100"/>
          <a:sy n="106" d="100"/>
        </p:scale>
        <p:origin x="-112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04/08/1441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04/08/1441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04/08/1441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04/08/1441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EG" dirty="0" smtClean="0"/>
              <a:t>قانون نيوتن </a:t>
            </a:r>
            <a:r>
              <a:rPr lang="ar-EG" dirty="0" smtClean="0"/>
              <a:t>الثاني ( التعجيل )</a:t>
            </a:r>
            <a:endParaRPr lang="ar-EG" dirty="0"/>
          </a:p>
        </p:txBody>
      </p:sp>
    </p:spTree>
    <p:extLst>
      <p:ext uri="{BB962C8B-B14F-4D97-AF65-F5344CB8AC3E}">
        <p14:creationId xmlns:p14="http://schemas.microsoft.com/office/powerpoint/2010/main" val="1829758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lstStyle/>
          <a:p>
            <a:pPr marL="0" indent="0" algn="just">
              <a:buNone/>
            </a:pPr>
            <a:r>
              <a:rPr lang="ar-EG" dirty="0" smtClean="0"/>
              <a:t>   فمن خلال العرض السابق يتضح مدي </a:t>
            </a:r>
            <a:r>
              <a:rPr lang="ar-EG" dirty="0" err="1" smtClean="0"/>
              <a:t>افستفاده</a:t>
            </a:r>
            <a:r>
              <a:rPr lang="ar-EG" dirty="0" smtClean="0"/>
              <a:t> من هذا القانون من اجل تحسين السرعة في مسابقات العدو من خلال زيادة مستوي القوة مع محاولة تقليل وزن الجسم </a:t>
            </a:r>
          </a:p>
          <a:p>
            <a:pPr marL="0" indent="0" algn="just">
              <a:buNone/>
            </a:pPr>
            <a:r>
              <a:rPr lang="ar-EG" dirty="0" smtClean="0"/>
              <a:t>  كما تم </a:t>
            </a:r>
            <a:r>
              <a:rPr lang="ar-EG" dirty="0" err="1" smtClean="0"/>
              <a:t>الإستفادة</a:t>
            </a:r>
            <a:r>
              <a:rPr lang="ar-EG" dirty="0" smtClean="0"/>
              <a:t> منه في مسابقات الرمي من خلال تقليل قطر الجسم لزيادة سرعة الدوران وزيادة سرعة الجسم وتحقيق أفضل مستوي رقمي</a:t>
            </a:r>
            <a:endParaRPr lang="ar-EG" dirty="0"/>
          </a:p>
        </p:txBody>
      </p:sp>
    </p:spTree>
    <p:extLst>
      <p:ext uri="{BB962C8B-B14F-4D97-AF65-F5344CB8AC3E}">
        <p14:creationId xmlns:p14="http://schemas.microsoft.com/office/powerpoint/2010/main" val="357220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85000" lnSpcReduction="10000"/>
          </a:bodyPr>
          <a:lstStyle/>
          <a:p>
            <a:pPr algn="just"/>
            <a:r>
              <a:rPr lang="ar-EG" dirty="0"/>
              <a:t>قانون نيوتن الثاني ينصّ قانون نيوتن الثاني على أنّه: إذا أثّرنا على جسم بقوة ما أدت إلى تغير حالته الحركية، فإن هذه القوة تكون مساوية لمقدار التغيّر الحاصل في الزخم نسبةً إلى الزمن</a:t>
            </a:r>
            <a:r>
              <a:rPr lang="ar-EG" dirty="0" smtClean="0"/>
              <a:t>. ويعبَّر </a:t>
            </a:r>
            <a:r>
              <a:rPr lang="ar-EG" dirty="0"/>
              <a:t>عن هذا القانون رياضياً </a:t>
            </a:r>
            <a:r>
              <a:rPr lang="ar-EG" dirty="0" smtClean="0"/>
              <a:t>كالآتي</a:t>
            </a:r>
          </a:p>
          <a:p>
            <a:pPr algn="just"/>
            <a:r>
              <a:rPr lang="ar-EG" dirty="0" smtClean="0"/>
              <a:t>المحصلة</a:t>
            </a:r>
            <a:r>
              <a:rPr lang="ar-EG" dirty="0"/>
              <a:t>= ك × </a:t>
            </a:r>
            <a:r>
              <a:rPr lang="ar-EG" dirty="0" smtClean="0"/>
              <a:t>ت </a:t>
            </a:r>
          </a:p>
          <a:p>
            <a:pPr algn="just"/>
            <a:r>
              <a:rPr lang="ar-EG" dirty="0"/>
              <a:t>حيث </a:t>
            </a:r>
            <a:r>
              <a:rPr lang="ar-EG" dirty="0" smtClean="0"/>
              <a:t>إن المحصلة</a:t>
            </a:r>
            <a:r>
              <a:rPr lang="ar-EG" dirty="0"/>
              <a:t>: هي مجموع القوى المؤثرة على جسمٍ ما. </a:t>
            </a:r>
            <a:endParaRPr lang="ar-EG" dirty="0" smtClean="0"/>
          </a:p>
          <a:p>
            <a:pPr algn="just"/>
            <a:r>
              <a:rPr lang="ar-EG" dirty="0" smtClean="0"/>
              <a:t>ك</a:t>
            </a:r>
            <a:r>
              <a:rPr lang="ar-EG" dirty="0"/>
              <a:t>: هي كتلة هذا الجسم. </a:t>
            </a:r>
            <a:endParaRPr lang="ar-EG" dirty="0" smtClean="0"/>
          </a:p>
          <a:p>
            <a:pPr algn="just"/>
            <a:r>
              <a:rPr lang="ar-EG" dirty="0" smtClean="0"/>
              <a:t>ت</a:t>
            </a:r>
            <a:r>
              <a:rPr lang="ar-EG" dirty="0"/>
              <a:t>: هو التسارع الذي سوف يكتسبه هذا الجسم نتيجةً لتأثير هذه القوى عليه. ومن الجدير بالذكر أن القانون الثاني لنيوتن يزودنا بكمية القوة، حيث يمكن ملاحظة هذه القوة من التغير الحاصل في الحالة الحركية للجسم، بحيث انه كلما كانت القوة أكبر كلما كان التسارع أكبر (وبالتالي التغير في الطاقة الحركية أكبر). أيضاً كلما زادت كتلة الجسم تطلب هذا الأمر قوةً أكبر لإكسابها نفس التسارع الخاص بجسم أقل كتلةً</a:t>
            </a:r>
            <a:br>
              <a:rPr lang="ar-EG" dirty="0"/>
            </a:br>
            <a:endParaRPr lang="ar-EG" dirty="0"/>
          </a:p>
        </p:txBody>
      </p:sp>
    </p:spTree>
    <p:extLst>
      <p:ext uri="{BB962C8B-B14F-4D97-AF65-F5344CB8AC3E}">
        <p14:creationId xmlns:p14="http://schemas.microsoft.com/office/powerpoint/2010/main" val="2195704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lstStyle/>
          <a:p>
            <a:pPr algn="just"/>
            <a:r>
              <a:rPr lang="ar-EG" b="1" dirty="0"/>
              <a:t>ولا يوضح هذا القانون فقط اتجاه العجلة وفقا لتلك القوة المؤثرة بل أيضا يعبر عن التناسب بين قيمة الكميات المؤثرة والقصور الذاتي للجسم مستقلا عن الحركة وهذا الاستقلال الذاتي للجسم لا يحدث إلا عند السرعات العالية مثل سرعة الضوء</a:t>
            </a:r>
            <a:endParaRPr lang="ar-EG" dirty="0"/>
          </a:p>
        </p:txBody>
      </p:sp>
    </p:spTree>
    <p:extLst>
      <p:ext uri="{BB962C8B-B14F-4D97-AF65-F5344CB8AC3E}">
        <p14:creationId xmlns:p14="http://schemas.microsoft.com/office/powerpoint/2010/main" val="3124022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b="1" dirty="0"/>
              <a:t>العلاقة بين القوة والكتلة:</a:t>
            </a:r>
            <a:endParaRPr lang="ar-EG" dirty="0"/>
          </a:p>
        </p:txBody>
      </p:sp>
      <p:sp>
        <p:nvSpPr>
          <p:cNvPr id="3" name="عنصر نائب للمحتوى 2"/>
          <p:cNvSpPr>
            <a:spLocks noGrp="1"/>
          </p:cNvSpPr>
          <p:nvPr>
            <p:ph idx="1"/>
          </p:nvPr>
        </p:nvSpPr>
        <p:spPr/>
        <p:txBody>
          <a:bodyPr>
            <a:normAutofit fontScale="70000" lnSpcReduction="20000"/>
          </a:bodyPr>
          <a:lstStyle/>
          <a:p>
            <a:pPr marL="274320" indent="-274320" algn="just" fontAlgn="auto">
              <a:spcAft>
                <a:spcPts val="0"/>
              </a:spcAft>
              <a:buFont typeface="Wingdings"/>
              <a:buChar char=""/>
              <a:defRPr/>
            </a:pPr>
            <a:r>
              <a:rPr lang="ar-EG" b="1" dirty="0"/>
              <a:t>نعرف من الخبرات الرياضية أن بذل الجهد الجسماني – أي القوة- أمر ضروري في حالة دفع الجلة والوثب العالي ورفع الأثقال  أو الوثب </a:t>
            </a:r>
            <a:r>
              <a:rPr lang="ar-EG" b="1" dirty="0" smtClean="0"/>
              <a:t>العميق. </a:t>
            </a:r>
          </a:p>
          <a:p>
            <a:pPr marL="274320" indent="-274320" algn="just" fontAlgn="auto">
              <a:spcAft>
                <a:spcPts val="0"/>
              </a:spcAft>
              <a:buFont typeface="Wingdings"/>
              <a:buChar char=""/>
              <a:defRPr/>
            </a:pPr>
            <a:r>
              <a:rPr lang="ar-EG" b="1" dirty="0" smtClean="0"/>
              <a:t>.ونري </a:t>
            </a:r>
            <a:r>
              <a:rPr lang="ar-EG" b="1" dirty="0"/>
              <a:t>في </a:t>
            </a:r>
            <a:r>
              <a:rPr lang="ar-EG" b="1" dirty="0" smtClean="0"/>
              <a:t>هذه الحالة  </a:t>
            </a:r>
            <a:r>
              <a:rPr lang="ar-EG" b="1" dirty="0"/>
              <a:t>أن القوة ينشأ عنها تغير حركة الجسم وهذا التأثير الديناميكي للقوة ، </a:t>
            </a:r>
            <a:r>
              <a:rPr lang="ar-EG" b="1" dirty="0" smtClean="0"/>
              <a:t>ويلاحظ </a:t>
            </a:r>
            <a:r>
              <a:rPr lang="ar-EG" b="1" dirty="0"/>
              <a:t>أن القوة تتعادل في هذه الحالة مع قوة توتر الجسم . وهذا هو ما يسمي بالتأثير </a:t>
            </a:r>
            <a:r>
              <a:rPr lang="ar-EG" b="1" dirty="0" err="1"/>
              <a:t>الاستاتيكي</a:t>
            </a:r>
            <a:r>
              <a:rPr lang="ar-EG" b="1" dirty="0"/>
              <a:t> للقوة . </a:t>
            </a:r>
            <a:endParaRPr lang="ar-EG" b="1" dirty="0" smtClean="0"/>
          </a:p>
          <a:p>
            <a:pPr marL="274320" indent="-274320" algn="just" fontAlgn="auto">
              <a:spcAft>
                <a:spcPts val="0"/>
              </a:spcAft>
              <a:buFont typeface="Wingdings"/>
              <a:buChar char=""/>
              <a:defRPr/>
            </a:pPr>
            <a:r>
              <a:rPr lang="ar-EG" b="1" dirty="0" smtClean="0"/>
              <a:t>والقوي </a:t>
            </a:r>
            <a:r>
              <a:rPr lang="ar-EG" b="1" dirty="0"/>
              <a:t>هي مقادير لها اتجاه ، فهي كميات متجهة ، ولذلك فإنه يلزم لتحديد قوة ما تحديدا قاطعا معرفة نقطة التأثير والاتجاه والمقدار ، وإذا ما تساوت قوتان، موضوعتان علي خط </a:t>
            </a:r>
            <a:r>
              <a:rPr lang="ar-EG" b="1" dirty="0" err="1"/>
              <a:t>تاثير</a:t>
            </a:r>
            <a:r>
              <a:rPr lang="ar-EG" b="1" dirty="0"/>
              <a:t> واحد وكانت احداهما تضاد </a:t>
            </a:r>
            <a:r>
              <a:rPr lang="ar-EG" b="1" dirty="0" err="1"/>
              <a:t>الأخري</a:t>
            </a:r>
            <a:r>
              <a:rPr lang="ar-EG" b="1" dirty="0"/>
              <a:t>، فإن هذا يؤدي إلي زوال تأثيرهما الديناميكي، أي أن الجسم يكون في حالة سكون . أما التأثير </a:t>
            </a:r>
            <a:r>
              <a:rPr lang="ar-EG" b="1" dirty="0" err="1"/>
              <a:t>الاستاتيكي</a:t>
            </a:r>
            <a:r>
              <a:rPr lang="ar-EG" b="1" dirty="0"/>
              <a:t> فإنه يستمر قائماَ، ويمكن ذلك باستخدام الميزان </a:t>
            </a:r>
            <a:r>
              <a:rPr lang="ar-EG" b="1" dirty="0" err="1"/>
              <a:t>الزنبركي</a:t>
            </a:r>
            <a:r>
              <a:rPr lang="ar-EG" b="1" dirty="0"/>
              <a:t>.</a:t>
            </a:r>
          </a:p>
          <a:p>
            <a:pPr marL="274320" indent="-274320" algn="just" fontAlgn="auto">
              <a:spcAft>
                <a:spcPts val="0"/>
              </a:spcAft>
              <a:buFont typeface="Wingdings"/>
              <a:buChar char=""/>
              <a:defRPr/>
            </a:pPr>
            <a:r>
              <a:rPr lang="ar-EG" b="1" dirty="0"/>
              <a:t>وتعتمد </a:t>
            </a:r>
            <a:r>
              <a:rPr lang="ar-EG" b="1" dirty="0" err="1"/>
              <a:t>إحدي</a:t>
            </a:r>
            <a:r>
              <a:rPr lang="ar-EG" b="1" dirty="0"/>
              <a:t> خواص متجهات القوة علي أنها واقعة علي استقامة الخط ، وهذا معناه، أن القوة يمكنها أن تمتد بطول خط تأثيرها . ولذلك فإن تأثيرها لا يتغير. ويظل هذا التأثير انتقاليا في خط مستقيم حتي عند تغيير مسارها . ومثال ذلك ما يحدث طوليا لحبل الشد الذي </a:t>
            </a:r>
            <a:r>
              <a:rPr lang="ar-EG" b="1" dirty="0" err="1"/>
              <a:t>يمرفوق</a:t>
            </a:r>
            <a:r>
              <a:rPr lang="ar-EG" b="1" dirty="0"/>
              <a:t> بكرة أو </a:t>
            </a:r>
            <a:r>
              <a:rPr lang="ar-EG" b="1" dirty="0" err="1"/>
              <a:t>مايحدث</a:t>
            </a:r>
            <a:r>
              <a:rPr lang="ar-EG" b="1" dirty="0"/>
              <a:t> طوليا لجسم الانسان بالنسبة للعضلات الهيكلية فوق المفاصل.</a:t>
            </a:r>
            <a:endParaRPr lang="en-US" b="1" dirty="0"/>
          </a:p>
          <a:p>
            <a:endParaRPr lang="ar-EG" dirty="0"/>
          </a:p>
        </p:txBody>
      </p:sp>
    </p:spTree>
    <p:extLst>
      <p:ext uri="{BB962C8B-B14F-4D97-AF65-F5344CB8AC3E}">
        <p14:creationId xmlns:p14="http://schemas.microsoft.com/office/powerpoint/2010/main" val="399164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EG" dirty="0" smtClean="0"/>
              <a:t>القوي الداخلية والقوي الخارجية</a:t>
            </a:r>
            <a:endParaRPr lang="ar-EG" dirty="0"/>
          </a:p>
        </p:txBody>
      </p:sp>
      <p:sp>
        <p:nvSpPr>
          <p:cNvPr id="3" name="عنصر نائب للمحتوى 2"/>
          <p:cNvSpPr>
            <a:spLocks noGrp="1"/>
          </p:cNvSpPr>
          <p:nvPr>
            <p:ph idx="1"/>
          </p:nvPr>
        </p:nvSpPr>
        <p:spPr/>
        <p:txBody>
          <a:bodyPr>
            <a:normAutofit fontScale="85000" lnSpcReduction="20000"/>
          </a:bodyPr>
          <a:lstStyle/>
          <a:p>
            <a:r>
              <a:rPr lang="ar-EG" dirty="0" smtClean="0"/>
              <a:t>تنقسم القوي في </a:t>
            </a:r>
            <a:r>
              <a:rPr lang="ar-EG" dirty="0" err="1" smtClean="0"/>
              <a:t>البيوميكانيك</a:t>
            </a:r>
            <a:r>
              <a:rPr lang="ar-EG" dirty="0" smtClean="0"/>
              <a:t> إلي نوعين </a:t>
            </a:r>
          </a:p>
          <a:p>
            <a:r>
              <a:rPr lang="ar-EG" dirty="0" smtClean="0"/>
              <a:t>1- القوي الداخلية</a:t>
            </a:r>
          </a:p>
          <a:p>
            <a:r>
              <a:rPr lang="ar-EG" dirty="0" smtClean="0"/>
              <a:t>العضلات</a:t>
            </a:r>
          </a:p>
          <a:p>
            <a:r>
              <a:rPr lang="ar-EG" dirty="0" smtClean="0"/>
              <a:t>المفاصل</a:t>
            </a:r>
          </a:p>
          <a:p>
            <a:r>
              <a:rPr lang="ar-EG" dirty="0" smtClean="0"/>
              <a:t>العظام</a:t>
            </a:r>
          </a:p>
          <a:p>
            <a:r>
              <a:rPr lang="ar-EG" dirty="0" smtClean="0"/>
              <a:t>2- القوة الخارجية</a:t>
            </a:r>
          </a:p>
          <a:p>
            <a:r>
              <a:rPr lang="ar-EG" dirty="0" smtClean="0"/>
              <a:t>ويقصد بها القوى </a:t>
            </a:r>
            <a:r>
              <a:rPr lang="ar-EG" dirty="0" err="1" smtClean="0"/>
              <a:t>الأتيه</a:t>
            </a:r>
            <a:r>
              <a:rPr lang="ar-EG" dirty="0" smtClean="0"/>
              <a:t> من خارج الجسم واهم هذه القوي هي</a:t>
            </a:r>
          </a:p>
          <a:p>
            <a:r>
              <a:rPr lang="ar-EG" dirty="0" smtClean="0"/>
              <a:t>الجاذبية الرضية</a:t>
            </a:r>
          </a:p>
          <a:p>
            <a:r>
              <a:rPr lang="ar-EG" dirty="0" smtClean="0"/>
              <a:t>مقاومة الوسط ( الماء – الهواء )</a:t>
            </a:r>
          </a:p>
          <a:p>
            <a:r>
              <a:rPr lang="ar-EG" dirty="0" smtClean="0"/>
              <a:t>قوي </a:t>
            </a:r>
            <a:r>
              <a:rPr lang="ar-EG" dirty="0" err="1" smtClean="0"/>
              <a:t>الإحتكاك</a:t>
            </a:r>
            <a:endParaRPr lang="ar-EG" dirty="0"/>
          </a:p>
        </p:txBody>
      </p:sp>
    </p:spTree>
    <p:extLst>
      <p:ext uri="{BB962C8B-B14F-4D97-AF65-F5344CB8AC3E}">
        <p14:creationId xmlns:p14="http://schemas.microsoft.com/office/powerpoint/2010/main" val="3161236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94122"/>
          </a:xfrm>
        </p:spPr>
        <p:txBody>
          <a:bodyPr/>
          <a:lstStyle/>
          <a:p>
            <a:r>
              <a:rPr lang="ar-EG" dirty="0" smtClean="0"/>
              <a:t>المبادئ المتعلقة بقانون التعجيل</a:t>
            </a:r>
            <a:endParaRPr lang="ar-EG" dirty="0"/>
          </a:p>
        </p:txBody>
      </p:sp>
      <p:sp>
        <p:nvSpPr>
          <p:cNvPr id="3" name="عنصر نائب للمحتوى 2"/>
          <p:cNvSpPr>
            <a:spLocks noGrp="1"/>
          </p:cNvSpPr>
          <p:nvPr>
            <p:ph idx="1"/>
          </p:nvPr>
        </p:nvSpPr>
        <p:spPr>
          <a:xfrm>
            <a:off x="457200" y="1268760"/>
            <a:ext cx="8229600" cy="4857403"/>
          </a:xfrm>
        </p:spPr>
        <p:txBody>
          <a:bodyPr>
            <a:normAutofit fontScale="92500" lnSpcReduction="10000"/>
          </a:bodyPr>
          <a:lstStyle/>
          <a:p>
            <a:pPr algn="just"/>
            <a:r>
              <a:rPr lang="ar-EG" dirty="0" smtClean="0"/>
              <a:t>تدل المسافة التي يقطعها الجسم في أي مرحلة زمنية علي سرعته وعادة ما يعبر عن السرعة بأنها معدل سرعة الحركة </a:t>
            </a:r>
          </a:p>
          <a:p>
            <a:pPr algn="just"/>
            <a:r>
              <a:rPr lang="ar-EG" dirty="0" smtClean="0"/>
              <a:t>مثال</a:t>
            </a:r>
          </a:p>
          <a:p>
            <a:pPr algn="just"/>
            <a:r>
              <a:rPr lang="ar-EG" dirty="0" smtClean="0"/>
              <a:t>في مسابقات العاب القوي التي تتطلب قوة </a:t>
            </a:r>
            <a:r>
              <a:rPr lang="ar-EG" dirty="0" err="1" smtClean="0"/>
              <a:t>إنفجاريةوالتي</a:t>
            </a:r>
            <a:r>
              <a:rPr lang="ar-EG" dirty="0" smtClean="0"/>
              <a:t> تكون السرعة في قمتها مثل قذف القرص أو رمي الرمح يكون العامل المؤثر في المسافة التي يقطعها هو سرعة وزاوية </a:t>
            </a:r>
            <a:r>
              <a:rPr lang="ar-EG" dirty="0" err="1" smtClean="0"/>
              <a:t>الإنطلاق</a:t>
            </a:r>
            <a:r>
              <a:rPr lang="ar-EG" dirty="0" smtClean="0"/>
              <a:t> وكذلك أي جسم في الهواء</a:t>
            </a:r>
          </a:p>
          <a:p>
            <a:pPr algn="just"/>
            <a:r>
              <a:rPr lang="ar-EG" dirty="0" smtClean="0"/>
              <a:t>ومن المعروف أن القوة الكبيرة ضرورية لإنتاج السرعة النهائية في الأجسام الثقيلة بشكل أكبر من الجسام الخفيفة وعلي ذلك فزيادة وزن لاعب الوثب الطويل أو العالي تقلل من سرعته</a:t>
            </a:r>
          </a:p>
        </p:txBody>
      </p:sp>
    </p:spTree>
    <p:extLst>
      <p:ext uri="{BB962C8B-B14F-4D97-AF65-F5344CB8AC3E}">
        <p14:creationId xmlns:p14="http://schemas.microsoft.com/office/powerpoint/2010/main" val="894625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normAutofit/>
          </a:bodyPr>
          <a:lstStyle/>
          <a:p>
            <a:r>
              <a:rPr lang="ar-EG" dirty="0" smtClean="0"/>
              <a:t>ولذلك يجب مراعاة الأسس الأتية</a:t>
            </a:r>
          </a:p>
          <a:p>
            <a:r>
              <a:rPr lang="ar-EG" dirty="0" smtClean="0"/>
              <a:t>1- تزايد السرعة يتناسب مع القوة</a:t>
            </a:r>
          </a:p>
          <a:p>
            <a:pPr algn="just"/>
            <a:r>
              <a:rPr lang="ar-EG" dirty="0" smtClean="0"/>
              <a:t>إذا كانت الكتلة ثابتة فعلي ذلك إذا تضاعفت القوة زاد معدل تزايد السرعة بمقدار النصف</a:t>
            </a:r>
          </a:p>
          <a:p>
            <a:pPr marL="0" indent="0" algn="just">
              <a:buNone/>
            </a:pPr>
            <a:r>
              <a:rPr lang="ar-EG" dirty="0" smtClean="0"/>
              <a:t>( مثال )</a:t>
            </a:r>
          </a:p>
          <a:p>
            <a:pPr algn="just"/>
            <a:r>
              <a:rPr lang="ar-EG" dirty="0" smtClean="0"/>
              <a:t>من الممكن للعداء من زيادة سرعته وذلك بزيادة القوة المؤثرة للخلف ولأسفل ضد السطح الذي يجري عليه كما أنه إذا تمكن من تقلقل وزنه مع ثبات القوة عندئذً يمكن زيادة السرعة أيضا ً</a:t>
            </a:r>
          </a:p>
          <a:p>
            <a:endParaRPr lang="ar-EG" dirty="0"/>
          </a:p>
        </p:txBody>
      </p:sp>
    </p:spTree>
    <p:extLst>
      <p:ext uri="{BB962C8B-B14F-4D97-AF65-F5344CB8AC3E}">
        <p14:creationId xmlns:p14="http://schemas.microsoft.com/office/powerpoint/2010/main" val="23249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fontScale="92500" lnSpcReduction="10000"/>
          </a:bodyPr>
          <a:lstStyle/>
          <a:p>
            <a:r>
              <a:rPr lang="ar-EG" dirty="0"/>
              <a:t>2- المحافظة علي كمية الحركة في حركات </a:t>
            </a:r>
            <a:r>
              <a:rPr lang="ar-EG" dirty="0" smtClean="0"/>
              <a:t>المرجحة</a:t>
            </a:r>
          </a:p>
          <a:p>
            <a:pPr marL="0" indent="0">
              <a:buNone/>
            </a:pPr>
            <a:r>
              <a:rPr lang="ar-EG" dirty="0" smtClean="0"/>
              <a:t>( مثال )</a:t>
            </a:r>
          </a:p>
          <a:p>
            <a:pPr marL="0" indent="0">
              <a:buNone/>
            </a:pPr>
            <a:r>
              <a:rPr lang="ar-EG" dirty="0" smtClean="0"/>
              <a:t>القرص بعد المرجحة وأثناء الدوران</a:t>
            </a:r>
            <a:endParaRPr lang="ar-EG" dirty="0"/>
          </a:p>
          <a:p>
            <a:r>
              <a:rPr lang="ar-EG" dirty="0"/>
              <a:t>3- أقصي تعجيل وكفاءة </a:t>
            </a:r>
            <a:r>
              <a:rPr lang="ar-EG" dirty="0" smtClean="0"/>
              <a:t>الحركة</a:t>
            </a:r>
          </a:p>
          <a:p>
            <a:pPr algn="just"/>
            <a:r>
              <a:rPr lang="ar-EG" dirty="0" smtClean="0"/>
              <a:t>لبلوغ أقصي تعجيل ينبغي أن تؤثر كل القوي </a:t>
            </a:r>
            <a:r>
              <a:rPr lang="ar-EG" dirty="0" err="1" smtClean="0"/>
              <a:t>المستطاعة</a:t>
            </a:r>
            <a:r>
              <a:rPr lang="ar-EG" dirty="0" smtClean="0"/>
              <a:t> بتتابع أو تسلسل في الزمن المتوقع مباشرةً في نفس الحركة كما يجب ان تقلل الحركات الزائدة في حدها </a:t>
            </a:r>
            <a:r>
              <a:rPr lang="ar-EG" dirty="0" err="1" smtClean="0"/>
              <a:t>الأدني</a:t>
            </a:r>
            <a:endParaRPr lang="ar-EG" dirty="0" smtClean="0"/>
          </a:p>
          <a:p>
            <a:pPr marL="0" indent="0" algn="just">
              <a:buNone/>
            </a:pPr>
            <a:r>
              <a:rPr lang="ar-EG" dirty="0" smtClean="0"/>
              <a:t>( مثال )</a:t>
            </a:r>
          </a:p>
          <a:p>
            <a:pPr marL="0" indent="0" algn="just">
              <a:buNone/>
            </a:pPr>
            <a:r>
              <a:rPr lang="ar-EG" dirty="0" smtClean="0"/>
              <a:t>عند ملاحظة رأس العداء أو لاعب الحواجز من الجانب نجد أن القوي المبذولة في </a:t>
            </a:r>
            <a:r>
              <a:rPr lang="ar-EG" dirty="0" err="1" smtClean="0"/>
              <a:t>الإتجاه</a:t>
            </a:r>
            <a:r>
              <a:rPr lang="ar-EG" dirty="0" smtClean="0"/>
              <a:t> المطلوب لا تؤدي إلي </a:t>
            </a:r>
            <a:r>
              <a:rPr lang="ar-EG" dirty="0" err="1" smtClean="0"/>
              <a:t>إرتفاع</a:t>
            </a:r>
            <a:r>
              <a:rPr lang="ar-EG" dirty="0" smtClean="0"/>
              <a:t> الرأس الذي ينتج من جراء القوة العمودية</a:t>
            </a:r>
            <a:endParaRPr lang="ar-EG" dirty="0"/>
          </a:p>
          <a:p>
            <a:endParaRPr lang="ar-EG" dirty="0"/>
          </a:p>
        </p:txBody>
      </p:sp>
    </p:spTree>
    <p:extLst>
      <p:ext uri="{BB962C8B-B14F-4D97-AF65-F5344CB8AC3E}">
        <p14:creationId xmlns:p14="http://schemas.microsoft.com/office/powerpoint/2010/main" val="3879750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lstStyle/>
          <a:p>
            <a:pPr marL="0" indent="0">
              <a:buNone/>
            </a:pPr>
            <a:r>
              <a:rPr lang="ar-EG" dirty="0" smtClean="0"/>
              <a:t>4- تأثير قطر الجسم علي سرعة الدوران</a:t>
            </a:r>
          </a:p>
          <a:p>
            <a:pPr marL="0" indent="0">
              <a:buNone/>
            </a:pPr>
            <a:r>
              <a:rPr lang="ar-EG" dirty="0" smtClean="0"/>
              <a:t>إذا أحدثت قوة ثابتة دوران الجسم فطول قطر الجسم يقلل من سرعة الدوران بينما تقصير قطر الجسم يؤدي إلي زيادة سرعة </a:t>
            </a:r>
            <a:r>
              <a:rPr lang="ar-EG" dirty="0" err="1" smtClean="0"/>
              <a:t>الدورانونتجت</a:t>
            </a:r>
            <a:r>
              <a:rPr lang="ar-EG" dirty="0" smtClean="0"/>
              <a:t> هذه الحقيقة من أن المقاومة ضد الدوران أقل في </a:t>
            </a:r>
            <a:r>
              <a:rPr lang="ar-EG" dirty="0" err="1" smtClean="0"/>
              <a:t>تاثيرها</a:t>
            </a:r>
            <a:r>
              <a:rPr lang="ar-EG" dirty="0" smtClean="0"/>
              <a:t> عندما يكون قطر الدوران أقصر</a:t>
            </a:r>
          </a:p>
          <a:p>
            <a:pPr marL="0" indent="0">
              <a:buNone/>
            </a:pPr>
            <a:r>
              <a:rPr lang="ar-EG" dirty="0" smtClean="0"/>
              <a:t>( مثال )</a:t>
            </a:r>
          </a:p>
          <a:p>
            <a:pPr marL="0" indent="0">
              <a:buNone/>
            </a:pPr>
            <a:r>
              <a:rPr lang="ar-EG" dirty="0" smtClean="0"/>
              <a:t>في مسابقة قذف القرص في أثناء </a:t>
            </a:r>
            <a:r>
              <a:rPr lang="ar-EG" dirty="0" err="1" smtClean="0"/>
              <a:t>عمملية</a:t>
            </a:r>
            <a:r>
              <a:rPr lang="ar-EG" dirty="0" smtClean="0"/>
              <a:t> الدوران للوصول إلي وضع الرمي نجد أن اللاعبين يقوموا بثني الركبة وذلك لتقليل قطر الجسم من اجل زيادة سرعة الدوران</a:t>
            </a:r>
            <a:endParaRPr lang="ar-EG" dirty="0"/>
          </a:p>
        </p:txBody>
      </p:sp>
    </p:spTree>
    <p:extLst>
      <p:ext uri="{BB962C8B-B14F-4D97-AF65-F5344CB8AC3E}">
        <p14:creationId xmlns:p14="http://schemas.microsoft.com/office/powerpoint/2010/main" val="191638826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TotalTime>
  <Words>778</Words>
  <Application>Microsoft Office PowerPoint</Application>
  <PresentationFormat>عرض على الشاشة (3:4)‏</PresentationFormat>
  <Paragraphs>46</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سمة Office</vt:lpstr>
      <vt:lpstr>قانون نيوتن الثاني ( التعجيل )</vt:lpstr>
      <vt:lpstr>عرض تقديمي في PowerPoint</vt:lpstr>
      <vt:lpstr>عرض تقديمي في PowerPoint</vt:lpstr>
      <vt:lpstr>العلاقة بين القوة والكتلة:</vt:lpstr>
      <vt:lpstr>القوي الداخلية والقوي الخارجية</vt:lpstr>
      <vt:lpstr>المبادئ المتعلقة بقانون التعجيل</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قانون نيوتن الثاني</dc:title>
  <cp:lastModifiedBy>لا اله الا الله</cp:lastModifiedBy>
  <cp:revision>8</cp:revision>
  <dcterms:modified xsi:type="dcterms:W3CDTF">2020-03-29T06:14:53Z</dcterms:modified>
</cp:coreProperties>
</file>