
<file path=[Content_Types].xml><?xml version="1.0" encoding="utf-8"?>
<Types xmlns="http://schemas.openxmlformats.org/package/2006/content-types">
  <Default Extension="mpeg"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6" d="100"/>
          <a:sy n="106" d="100"/>
        </p:scale>
        <p:origin x="-11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04/08/1441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04/08/1441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04/08/1441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04/08/1441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04/08/1441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04/08/1441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04/08/1441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eg"/><Relationship Id="rId1" Type="http://schemas.microsoft.com/office/2007/relationships/media" Target="../media/media1.m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eg"/><Relationship Id="rId1" Type="http://schemas.microsoft.com/office/2007/relationships/media" Target="../media/media2.m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eg"/><Relationship Id="rId1" Type="http://schemas.microsoft.com/office/2007/relationships/media" Target="../media/media3.m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eg"/><Relationship Id="rId1" Type="http://schemas.microsoft.com/office/2007/relationships/media" Target="../media/media4.m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eg"/><Relationship Id="rId1" Type="http://schemas.microsoft.com/office/2007/relationships/media" Target="../media/media5.m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EG" dirty="0" smtClean="0"/>
              <a:t>تابع التخطيط الموسمي</a:t>
            </a:r>
            <a:endParaRPr lang="ar-EG" dirty="0"/>
          </a:p>
        </p:txBody>
      </p:sp>
    </p:spTree>
    <p:extLst>
      <p:ext uri="{BB962C8B-B14F-4D97-AF65-F5344CB8AC3E}">
        <p14:creationId xmlns:p14="http://schemas.microsoft.com/office/powerpoint/2010/main" val="69607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r>
              <a:rPr lang="ar-SA" b="1" dirty="0" err="1"/>
              <a:t>إختبار</a:t>
            </a:r>
            <a:r>
              <a:rPr lang="ar-SA" b="1" dirty="0"/>
              <a:t> الرشاقة 505</a:t>
            </a:r>
            <a:endParaRPr lang="en-US" dirty="0"/>
          </a:p>
          <a:p>
            <a:r>
              <a:rPr lang="ar-EG" b="1" dirty="0"/>
              <a:t>ملعب </a:t>
            </a:r>
            <a:r>
              <a:rPr lang="ar-EG" b="1" dirty="0" err="1"/>
              <a:t>الإختبار</a:t>
            </a:r>
            <a:r>
              <a:rPr lang="ar-EG" b="1" dirty="0"/>
              <a:t> </a:t>
            </a:r>
            <a:endParaRPr lang="en-US" dirty="0"/>
          </a:p>
          <a:p>
            <a:r>
              <a:rPr lang="ar-EG" dirty="0"/>
              <a:t>يتكون ملعب </a:t>
            </a:r>
            <a:r>
              <a:rPr lang="ar-EG" dirty="0" err="1"/>
              <a:t>الإختبار</a:t>
            </a:r>
            <a:r>
              <a:rPr lang="ar-EG" dirty="0"/>
              <a:t> من مساحة بطول 15 متر وعرض 2 متر يتم تقسيمها بالطول إلي مسافتين الأولي 10 متر والثانية 5 متر </a:t>
            </a:r>
            <a:endParaRPr lang="en-US" dirty="0"/>
          </a:p>
          <a:p>
            <a:r>
              <a:rPr lang="ar-EG" b="1" dirty="0"/>
              <a:t>طريقة الأداء</a:t>
            </a:r>
            <a:endParaRPr lang="en-US" dirty="0"/>
          </a:p>
          <a:p>
            <a:r>
              <a:rPr lang="ar-EG" dirty="0"/>
              <a:t>يقف المختبر خلف خط البداية وعند سماع إشارة البدء يقوم بالجري وعند تجاوز ال 10 متر الأولي يبدأ الميقاتي بحساب الزمن حتي يقوم بملامسة الخط الأخير علي بعد 5 متر ثم يقوم بالعودة مرة أخري إلي خط ال5 متر ويتم حساب الزمن </a:t>
            </a:r>
            <a:endParaRPr lang="en-US" dirty="0"/>
          </a:p>
          <a:p>
            <a:endParaRPr lang="ar-EG" dirty="0"/>
          </a:p>
        </p:txBody>
      </p:sp>
    </p:spTree>
    <p:extLst>
      <p:ext uri="{BB962C8B-B14F-4D97-AF65-F5344CB8AC3E}">
        <p14:creationId xmlns:p14="http://schemas.microsoft.com/office/powerpoint/2010/main" val="283132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r>
              <a:rPr lang="ar-SA" b="1" dirty="0"/>
              <a:t>اختبار 30متر /عدو من </a:t>
            </a:r>
            <a:endParaRPr lang="en-US" dirty="0"/>
          </a:p>
          <a:p>
            <a:pPr marL="0" indent="0">
              <a:buNone/>
            </a:pPr>
            <a:endParaRPr lang="en-US" dirty="0"/>
          </a:p>
          <a:p>
            <a:r>
              <a:rPr lang="ar-SA" b="1" dirty="0"/>
              <a:t>الغرض من </a:t>
            </a:r>
            <a:r>
              <a:rPr lang="ar-SA" b="1" dirty="0" err="1"/>
              <a:t>الأختبار</a:t>
            </a:r>
            <a:r>
              <a:rPr lang="ar-SA" b="1" dirty="0"/>
              <a:t> :</a:t>
            </a:r>
            <a:endParaRPr lang="en-US" dirty="0"/>
          </a:p>
          <a:p>
            <a:r>
              <a:rPr lang="ar-SA" dirty="0"/>
              <a:t>قياس السرعة </a:t>
            </a:r>
            <a:r>
              <a:rPr lang="ar-SA" dirty="0" err="1"/>
              <a:t>الأنتقالية</a:t>
            </a:r>
            <a:r>
              <a:rPr lang="ar-SA" dirty="0"/>
              <a:t>  للاعب من خلال جري مسافة 30متر/عدو .</a:t>
            </a:r>
            <a:endParaRPr lang="en-US" dirty="0"/>
          </a:p>
          <a:p>
            <a:r>
              <a:rPr lang="ar-SA" b="1" dirty="0"/>
              <a:t>طريقة الأداء :</a:t>
            </a:r>
            <a:endParaRPr lang="en-US" dirty="0"/>
          </a:p>
          <a:p>
            <a:r>
              <a:rPr lang="ar-SA" dirty="0"/>
              <a:t>جري اللاعب مسافة 30 متر /عدو من البدء العالي.</a:t>
            </a:r>
            <a:endParaRPr lang="en-US" dirty="0"/>
          </a:p>
          <a:p>
            <a:r>
              <a:rPr lang="ar-SA" b="1" dirty="0"/>
              <a:t>تسجيل النتائج :</a:t>
            </a:r>
            <a:endParaRPr lang="en-US" dirty="0"/>
          </a:p>
          <a:p>
            <a:r>
              <a:rPr lang="ar-SA" dirty="0"/>
              <a:t>يحسب للاعب زمن عدو 30 متر</a:t>
            </a:r>
            <a:endParaRPr lang="en-US" dirty="0"/>
          </a:p>
          <a:p>
            <a:endParaRPr lang="en-US" dirty="0"/>
          </a:p>
          <a:p>
            <a:endParaRPr lang="ar-EG" dirty="0"/>
          </a:p>
        </p:txBody>
      </p:sp>
    </p:spTree>
    <p:extLst>
      <p:ext uri="{BB962C8B-B14F-4D97-AF65-F5344CB8AC3E}">
        <p14:creationId xmlns:p14="http://schemas.microsoft.com/office/powerpoint/2010/main" val="247500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r>
              <a:rPr lang="ar-EG" dirty="0" smtClean="0"/>
              <a:t>إن شاء الله المحاضرة الثالثة هي تكليف لكل طالب بعمل نموذج لتخطيط موسم في المهارة الخاصة بكل لاعب مع مراعاة ما تم شرحه ؟</a:t>
            </a:r>
            <a:endParaRPr lang="ar-EG" dirty="0"/>
          </a:p>
        </p:txBody>
      </p:sp>
    </p:spTree>
    <p:extLst>
      <p:ext uri="{BB962C8B-B14F-4D97-AF65-F5344CB8AC3E}">
        <p14:creationId xmlns:p14="http://schemas.microsoft.com/office/powerpoint/2010/main" val="423756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fontScale="90000"/>
          </a:bodyPr>
          <a:lstStyle/>
          <a:p>
            <a:r>
              <a:rPr lang="ar-EG" sz="4000" dirty="0"/>
              <a:t>توزيع زمن الاعداد </a:t>
            </a:r>
            <a:r>
              <a:rPr lang="ar-EG" sz="4000" dirty="0" err="1"/>
              <a:t>البدنى</a:t>
            </a:r>
            <a:r>
              <a:rPr lang="ar-EG" sz="4000" dirty="0"/>
              <a:t> على كل صفة حسب اهميتها</a:t>
            </a:r>
            <a:r>
              <a:rPr lang="en-US" dirty="0"/>
              <a:t/>
            </a:r>
            <a:br>
              <a:rPr lang="en-US" dirty="0"/>
            </a:br>
            <a:endParaRPr lang="ar-E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45529630"/>
              </p:ext>
            </p:extLst>
          </p:nvPr>
        </p:nvGraphicFramePr>
        <p:xfrm>
          <a:off x="1866265" y="1340767"/>
          <a:ext cx="5411470" cy="3888432"/>
        </p:xfrm>
        <a:graphic>
          <a:graphicData uri="http://schemas.openxmlformats.org/drawingml/2006/table">
            <a:tbl>
              <a:tblPr rtl="1" firstRow="1" firstCol="1" lastRow="1" lastCol="1" bandRow="1" bandCol="1">
                <a:tableStyleId>{5C22544A-7EE6-4342-B048-85BDC9FD1C3A}</a:tableStyleId>
              </a:tblPr>
              <a:tblGrid>
                <a:gridCol w="1803400"/>
                <a:gridCol w="1804035"/>
                <a:gridCol w="1804035"/>
              </a:tblGrid>
              <a:tr h="432048">
                <a:tc>
                  <a:txBody>
                    <a:bodyPr/>
                    <a:lstStyle/>
                    <a:p>
                      <a:pPr algn="ctr" rtl="1">
                        <a:spcAft>
                          <a:spcPts val="0"/>
                        </a:spcAft>
                      </a:pPr>
                      <a:r>
                        <a:rPr lang="ar-EG" sz="1400" dirty="0">
                          <a:effectLst/>
                        </a:rPr>
                        <a:t>الصفة البدنية</a:t>
                      </a:r>
                      <a:endParaRPr lang="en-US" sz="1200" dirty="0">
                        <a:effectLst/>
                        <a:latin typeface="Times New Roman"/>
                        <a:ea typeface="Times New Roman"/>
                      </a:endParaRPr>
                    </a:p>
                  </a:txBody>
                  <a:tcPr marL="68580" marR="68580" marT="0" marB="0"/>
                </a:tc>
                <a:tc>
                  <a:txBody>
                    <a:bodyPr/>
                    <a:lstStyle/>
                    <a:p>
                      <a:pPr algn="ctr" rtl="1">
                        <a:spcAft>
                          <a:spcPts val="0"/>
                        </a:spcAft>
                      </a:pPr>
                      <a:r>
                        <a:rPr lang="ar-EG" sz="1400">
                          <a:effectLst/>
                        </a:rPr>
                        <a:t>النسبة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الزمن بالدقائق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قدرة عضلية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3150*25/100= 789ق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سرعة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20%</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630 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dirty="0">
                          <a:effectLst/>
                        </a:rPr>
                        <a:t>قوة </a:t>
                      </a:r>
                      <a:r>
                        <a:rPr lang="ar-EG" sz="1400" dirty="0" smtClean="0">
                          <a:effectLst/>
                        </a:rPr>
                        <a:t>قصوي</a:t>
                      </a:r>
                      <a:endParaRPr lang="en-US" sz="1200" dirty="0">
                        <a:effectLst/>
                        <a:latin typeface="Times New Roman"/>
                        <a:ea typeface="Times New Roman"/>
                      </a:endParaRPr>
                    </a:p>
                  </a:txBody>
                  <a:tcPr marL="68580" marR="68580" marT="0" marB="0"/>
                </a:tc>
                <a:tc>
                  <a:txBody>
                    <a:bodyPr/>
                    <a:lstStyle/>
                    <a:p>
                      <a:pPr algn="ctr" rtl="1">
                        <a:spcAft>
                          <a:spcPts val="0"/>
                        </a:spcAft>
                      </a:pPr>
                      <a:r>
                        <a:rPr lang="ar-EG" sz="1400" dirty="0">
                          <a:effectLst/>
                        </a:rPr>
                        <a:t>20%</a:t>
                      </a:r>
                      <a:endParaRPr lang="en-US" sz="1200" dirty="0">
                        <a:effectLst/>
                        <a:latin typeface="Times New Roman"/>
                        <a:ea typeface="Times New Roman"/>
                      </a:endParaRPr>
                    </a:p>
                  </a:txBody>
                  <a:tcPr marL="68580" marR="68580" marT="0" marB="0"/>
                </a:tc>
                <a:tc>
                  <a:txBody>
                    <a:bodyPr/>
                    <a:lstStyle/>
                    <a:p>
                      <a:pPr algn="ctr" rtl="1">
                        <a:spcAft>
                          <a:spcPts val="0"/>
                        </a:spcAft>
                      </a:pPr>
                      <a:r>
                        <a:rPr lang="ar-EG" sz="1400">
                          <a:effectLst/>
                        </a:rPr>
                        <a:t>630ق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تحمل قوة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10%</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315ق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تحمل دوري تنفسي</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10%</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315ق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مرونة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157ق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توافق</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157ق</a:t>
                      </a:r>
                      <a:endParaRPr lang="en-US" sz="1200">
                        <a:effectLst/>
                        <a:latin typeface="Times New Roman"/>
                        <a:ea typeface="Times New Roman"/>
                      </a:endParaRPr>
                    </a:p>
                  </a:txBody>
                  <a:tcPr marL="68580" marR="68580" marT="0" marB="0"/>
                </a:tc>
              </a:tr>
              <a:tr h="432048">
                <a:tc>
                  <a:txBody>
                    <a:bodyPr/>
                    <a:lstStyle/>
                    <a:p>
                      <a:pPr algn="ctr" rtl="1">
                        <a:spcAft>
                          <a:spcPts val="0"/>
                        </a:spcAft>
                      </a:pPr>
                      <a:r>
                        <a:rPr lang="ar-EG" sz="1400">
                          <a:effectLst/>
                        </a:rPr>
                        <a:t>رشاقة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tc>
                <a:tc>
                  <a:txBody>
                    <a:bodyPr/>
                    <a:lstStyle/>
                    <a:p>
                      <a:pPr algn="ctr" rtl="1">
                        <a:spcAft>
                          <a:spcPts val="0"/>
                        </a:spcAft>
                      </a:pPr>
                      <a:r>
                        <a:rPr lang="ar-EG" sz="1400" dirty="0">
                          <a:effectLst/>
                        </a:rPr>
                        <a:t>157ق</a:t>
                      </a:r>
                      <a:endParaRPr lang="en-US" sz="1200" dirty="0">
                        <a:effectLst/>
                        <a:latin typeface="Times New Roman"/>
                        <a:ea typeface="Times New Roman"/>
                      </a:endParaRPr>
                    </a:p>
                  </a:txBody>
                  <a:tcPr marL="68580" marR="68580" marT="0" marB="0"/>
                </a:tc>
              </a:tr>
            </a:tbl>
          </a:graphicData>
        </a:graphic>
      </p:graphicFrame>
      <p:pic>
        <p:nvPicPr>
          <p:cNvPr id="7" name="WhatsApp Audio 2020-03-28 at 9.35.30 PM(5).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1600" y="836712"/>
            <a:ext cx="609600" cy="609600"/>
          </a:xfrm>
          <a:prstGeom prst="rect">
            <a:avLst/>
          </a:prstGeom>
        </p:spPr>
      </p:pic>
    </p:spTree>
    <p:extLst>
      <p:ext uri="{BB962C8B-B14F-4D97-AF65-F5344CB8AC3E}">
        <p14:creationId xmlns:p14="http://schemas.microsoft.com/office/powerpoint/2010/main" val="2111665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0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Autofit/>
          </a:bodyPr>
          <a:lstStyle/>
          <a:p>
            <a:r>
              <a:rPr lang="ar-EG" sz="3200" dirty="0"/>
              <a:t>توزيع زمن الإعداد المهارى على المهارات</a:t>
            </a:r>
            <a:r>
              <a:rPr lang="en-US" sz="3200" dirty="0"/>
              <a:t/>
            </a:r>
            <a:br>
              <a:rPr lang="en-US" sz="3200" dirty="0"/>
            </a:br>
            <a:endParaRPr lang="ar-EG" sz="3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02820723"/>
              </p:ext>
            </p:extLst>
          </p:nvPr>
        </p:nvGraphicFramePr>
        <p:xfrm>
          <a:off x="1866265" y="1556785"/>
          <a:ext cx="5411470" cy="3240366"/>
        </p:xfrm>
        <a:graphic>
          <a:graphicData uri="http://schemas.openxmlformats.org/drawingml/2006/table">
            <a:tbl>
              <a:tblPr rtl="1" firstRow="1" firstCol="1" lastRow="1" lastCol="1" bandRow="1" bandCol="1">
                <a:tableStyleId>{5C22544A-7EE6-4342-B048-85BDC9FD1C3A}</a:tableStyleId>
              </a:tblPr>
              <a:tblGrid>
                <a:gridCol w="1803400"/>
                <a:gridCol w="1482090"/>
                <a:gridCol w="2125980"/>
              </a:tblGrid>
              <a:tr h="540061">
                <a:tc>
                  <a:txBody>
                    <a:bodyPr/>
                    <a:lstStyle/>
                    <a:p>
                      <a:pPr algn="r" rtl="1">
                        <a:spcAft>
                          <a:spcPts val="0"/>
                        </a:spcAft>
                      </a:pPr>
                      <a:r>
                        <a:rPr lang="ar-EG" sz="1400">
                          <a:effectLst/>
                        </a:rPr>
                        <a:t>المهارة</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النسبة المئوية</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الزمن بالدقائق</a:t>
                      </a:r>
                      <a:endParaRPr lang="en-US" sz="1200">
                        <a:effectLst/>
                        <a:latin typeface="Times New Roman"/>
                        <a:ea typeface="Times New Roman"/>
                      </a:endParaRPr>
                    </a:p>
                  </a:txBody>
                  <a:tcPr marL="68580" marR="68580" marT="0" marB="0"/>
                </a:tc>
              </a:tr>
              <a:tr h="540061">
                <a:tc>
                  <a:txBody>
                    <a:bodyPr/>
                    <a:lstStyle/>
                    <a:p>
                      <a:pPr algn="r" rtl="1">
                        <a:spcAft>
                          <a:spcPts val="0"/>
                        </a:spcAft>
                      </a:pPr>
                      <a:r>
                        <a:rPr lang="ar-EG" sz="1400">
                          <a:effectLst/>
                        </a:rPr>
                        <a:t>الحجلة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20%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2580*20/100=516ق</a:t>
                      </a:r>
                      <a:endParaRPr lang="en-US" sz="1200">
                        <a:effectLst/>
                        <a:latin typeface="Times New Roman"/>
                        <a:ea typeface="Times New Roman"/>
                      </a:endParaRPr>
                    </a:p>
                  </a:txBody>
                  <a:tcPr marL="68580" marR="68580" marT="0" marB="0"/>
                </a:tc>
              </a:tr>
              <a:tr h="540061">
                <a:tc>
                  <a:txBody>
                    <a:bodyPr/>
                    <a:lstStyle/>
                    <a:p>
                      <a:pPr algn="r" rtl="1">
                        <a:spcAft>
                          <a:spcPts val="0"/>
                        </a:spcAft>
                      </a:pPr>
                      <a:r>
                        <a:rPr lang="ar-EG" sz="1400">
                          <a:effectLst/>
                        </a:rPr>
                        <a:t>الخطوة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645ق</a:t>
                      </a:r>
                      <a:endParaRPr lang="en-US" sz="1200">
                        <a:effectLst/>
                        <a:latin typeface="Times New Roman"/>
                        <a:ea typeface="Times New Roman"/>
                      </a:endParaRPr>
                    </a:p>
                  </a:txBody>
                  <a:tcPr marL="68580" marR="68580" marT="0" marB="0"/>
                </a:tc>
              </a:tr>
              <a:tr h="540061">
                <a:tc>
                  <a:txBody>
                    <a:bodyPr/>
                    <a:lstStyle/>
                    <a:p>
                      <a:pPr algn="r" rtl="1">
                        <a:spcAft>
                          <a:spcPts val="0"/>
                        </a:spcAft>
                      </a:pPr>
                      <a:r>
                        <a:rPr lang="ar-EG" sz="1400">
                          <a:effectLst/>
                        </a:rPr>
                        <a:t>الوثبة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645ق</a:t>
                      </a:r>
                      <a:endParaRPr lang="en-US" sz="1200">
                        <a:effectLst/>
                        <a:latin typeface="Times New Roman"/>
                        <a:ea typeface="Times New Roman"/>
                      </a:endParaRPr>
                    </a:p>
                  </a:txBody>
                  <a:tcPr marL="68580" marR="68580" marT="0" marB="0"/>
                </a:tc>
              </a:tr>
              <a:tr h="540061">
                <a:tc>
                  <a:txBody>
                    <a:bodyPr/>
                    <a:lstStyle/>
                    <a:p>
                      <a:pPr algn="r" rtl="1">
                        <a:spcAft>
                          <a:spcPts val="0"/>
                        </a:spcAft>
                      </a:pPr>
                      <a:r>
                        <a:rPr lang="ar-EG" sz="1400">
                          <a:effectLst/>
                        </a:rPr>
                        <a:t>الاقتراب</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387ق</a:t>
                      </a:r>
                      <a:endParaRPr lang="en-US" sz="1200">
                        <a:effectLst/>
                        <a:latin typeface="Times New Roman"/>
                        <a:ea typeface="Times New Roman"/>
                      </a:endParaRPr>
                    </a:p>
                  </a:txBody>
                  <a:tcPr marL="68580" marR="68580" marT="0" marB="0"/>
                </a:tc>
              </a:tr>
              <a:tr h="540061">
                <a:tc>
                  <a:txBody>
                    <a:bodyPr/>
                    <a:lstStyle/>
                    <a:p>
                      <a:pPr algn="r" rtl="1">
                        <a:spcAft>
                          <a:spcPts val="0"/>
                        </a:spcAft>
                      </a:pPr>
                      <a:r>
                        <a:rPr lang="ar-EG" sz="1400">
                          <a:effectLst/>
                        </a:rPr>
                        <a:t>الربط الكامل للمهارة</a:t>
                      </a:r>
                      <a:endParaRPr lang="en-US" sz="1200">
                        <a:effectLst/>
                        <a:latin typeface="Times New Roman"/>
                        <a:ea typeface="Times New Roman"/>
                      </a:endParaRPr>
                    </a:p>
                  </a:txBody>
                  <a:tcPr marL="68580" marR="68580" marT="0" marB="0"/>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tc>
                <a:tc>
                  <a:txBody>
                    <a:bodyPr/>
                    <a:lstStyle/>
                    <a:p>
                      <a:pPr algn="ctr" rtl="1">
                        <a:spcAft>
                          <a:spcPts val="0"/>
                        </a:spcAft>
                      </a:pPr>
                      <a:r>
                        <a:rPr lang="ar-EG" sz="1400" dirty="0">
                          <a:effectLst/>
                        </a:rPr>
                        <a:t>387ق</a:t>
                      </a:r>
                      <a:endParaRPr lang="en-US" sz="1200" dirty="0">
                        <a:effectLst/>
                        <a:latin typeface="Times New Roman"/>
                        <a:ea typeface="Times New Roman"/>
                      </a:endParaRPr>
                    </a:p>
                  </a:txBody>
                  <a:tcPr marL="68580" marR="68580" marT="0" marB="0"/>
                </a:tc>
              </a:tr>
            </a:tbl>
          </a:graphicData>
        </a:graphic>
      </p:graphicFrame>
      <p:pic>
        <p:nvPicPr>
          <p:cNvPr id="5" name="WhatsApp Audio 2020-03-28 at 9.35.30 PM(4).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3608" y="692696"/>
            <a:ext cx="609600" cy="609600"/>
          </a:xfrm>
          <a:prstGeom prst="rect">
            <a:avLst/>
          </a:prstGeom>
        </p:spPr>
      </p:pic>
    </p:spTree>
    <p:extLst>
      <p:ext uri="{BB962C8B-B14F-4D97-AF65-F5344CB8AC3E}">
        <p14:creationId xmlns:p14="http://schemas.microsoft.com/office/powerpoint/2010/main" val="286105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Autofit/>
          </a:bodyPr>
          <a:lstStyle/>
          <a:p>
            <a:r>
              <a:rPr lang="ar-EG" sz="3200" dirty="0"/>
              <a:t>توزيع الاعداد </a:t>
            </a:r>
            <a:r>
              <a:rPr lang="ar-EG" sz="3200" dirty="0" err="1"/>
              <a:t>البدنى</a:t>
            </a:r>
            <a:r>
              <a:rPr lang="ar-EG" sz="3200" dirty="0"/>
              <a:t> والمهارى على اسابيع </a:t>
            </a:r>
            <a:r>
              <a:rPr lang="ar-EG" sz="3200" dirty="0" smtClean="0"/>
              <a:t>البرنامج </a:t>
            </a:r>
            <a:r>
              <a:rPr lang="ar-EG" sz="3200" dirty="0" err="1"/>
              <a:t>التدريبى</a:t>
            </a:r>
            <a:r>
              <a:rPr lang="en-US" sz="3200" dirty="0"/>
              <a:t/>
            </a:r>
            <a:br>
              <a:rPr lang="en-US" sz="3200" dirty="0"/>
            </a:br>
            <a:endParaRPr lang="ar-EG" sz="3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60745492"/>
              </p:ext>
            </p:extLst>
          </p:nvPr>
        </p:nvGraphicFramePr>
        <p:xfrm>
          <a:off x="1472883" y="1052738"/>
          <a:ext cx="6198235" cy="4171248"/>
        </p:xfrm>
        <a:graphic>
          <a:graphicData uri="http://schemas.openxmlformats.org/drawingml/2006/table">
            <a:tbl>
              <a:tblPr rtl="1" firstRow="1" firstCol="1" lastRow="1" lastCol="1" bandRow="1" bandCol="1">
                <a:tableStyleId>{5C22544A-7EE6-4342-B048-85BDC9FD1C3A}</a:tableStyleId>
              </a:tblPr>
              <a:tblGrid>
                <a:gridCol w="1202055"/>
                <a:gridCol w="415925"/>
                <a:gridCol w="415925"/>
                <a:gridCol w="415925"/>
                <a:gridCol w="415925"/>
                <a:gridCol w="416560"/>
                <a:gridCol w="416560"/>
                <a:gridCol w="416560"/>
                <a:gridCol w="416560"/>
                <a:gridCol w="416560"/>
                <a:gridCol w="416560"/>
                <a:gridCol w="416560"/>
                <a:gridCol w="416560"/>
              </a:tblGrid>
              <a:tr h="260703">
                <a:tc>
                  <a:txBody>
                    <a:bodyPr/>
                    <a:lstStyle/>
                    <a:p>
                      <a:pPr algn="r" rtl="1">
                        <a:spcAft>
                          <a:spcPts val="0"/>
                        </a:spcAft>
                      </a:pPr>
                      <a:r>
                        <a:rPr lang="ar-EG" sz="1400" dirty="0">
                          <a:effectLst/>
                        </a:rPr>
                        <a:t>الاسبوع / الحمل</a:t>
                      </a:r>
                      <a:endParaRPr lang="en-US" sz="1200" dirty="0">
                        <a:effectLst/>
                        <a:latin typeface="Times New Roman"/>
                        <a:ea typeface="Times New Roman"/>
                      </a:endParaRPr>
                    </a:p>
                  </a:txBody>
                  <a:tcPr marL="68580" marR="68580" marT="0" marB="0"/>
                </a:tc>
                <a:tc>
                  <a:txBody>
                    <a:bodyPr/>
                    <a:lstStyle/>
                    <a:p>
                      <a:pPr algn="r" rtl="1">
                        <a:spcAft>
                          <a:spcPts val="0"/>
                        </a:spcAft>
                      </a:pPr>
                      <a:r>
                        <a:rPr lang="ar-EG" sz="1400">
                          <a:effectLst/>
                        </a:rPr>
                        <a:t>1</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2</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3</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4</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5</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6</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7</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8</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9</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10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11</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12</a:t>
                      </a:r>
                      <a:endParaRPr lang="en-US" sz="1200">
                        <a:effectLst/>
                        <a:latin typeface="Times New Roman"/>
                        <a:ea typeface="Times New Roman"/>
                      </a:endParaRPr>
                    </a:p>
                  </a:txBody>
                  <a:tcPr marL="68580" marR="68580" marT="0" marB="0"/>
                </a:tc>
              </a:tr>
              <a:tr h="260703">
                <a:tc>
                  <a:txBody>
                    <a:bodyPr/>
                    <a:lstStyle/>
                    <a:p>
                      <a:pPr algn="r" rtl="1">
                        <a:spcAft>
                          <a:spcPts val="0"/>
                        </a:spcAft>
                      </a:pPr>
                      <a:r>
                        <a:rPr lang="ar-EG" sz="1400">
                          <a:effectLst/>
                        </a:rPr>
                        <a:t>أقصى</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260703">
                <a:tc>
                  <a:txBody>
                    <a:bodyPr/>
                    <a:lstStyle/>
                    <a:p>
                      <a:pPr algn="r" rtl="1">
                        <a:spcAft>
                          <a:spcPts val="0"/>
                        </a:spcAft>
                      </a:pPr>
                      <a:r>
                        <a:rPr lang="ar-EG" sz="1400">
                          <a:effectLst/>
                        </a:rPr>
                        <a:t>أقل من الاقصى</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260703">
                <a:tc>
                  <a:txBody>
                    <a:bodyPr/>
                    <a:lstStyle/>
                    <a:p>
                      <a:pPr algn="r" rtl="1">
                        <a:spcAft>
                          <a:spcPts val="0"/>
                        </a:spcAft>
                      </a:pPr>
                      <a:r>
                        <a:rPr lang="ar-EG" sz="1400">
                          <a:effectLst/>
                        </a:rPr>
                        <a:t>متوسط</a:t>
                      </a:r>
                      <a:endParaRPr lang="en-US" sz="1200">
                        <a:effectLst/>
                        <a:latin typeface="Times New Roman"/>
                        <a:ea typeface="Times New Roman"/>
                      </a:endParaRPr>
                    </a:p>
                  </a:txBody>
                  <a:tcPr marL="68580" marR="68580" marT="0" marB="0"/>
                </a:tc>
                <a:tc>
                  <a:txBody>
                    <a:bodyPr/>
                    <a:lstStyle/>
                    <a:p>
                      <a:pPr algn="ct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r>
              <a:tr h="521406">
                <a:tc>
                  <a:txBody>
                    <a:bodyPr/>
                    <a:lstStyle/>
                    <a:p>
                      <a:pPr algn="r" rtl="1">
                        <a:spcAft>
                          <a:spcPts val="0"/>
                        </a:spcAft>
                      </a:pPr>
                      <a:r>
                        <a:rPr lang="ar-EG" sz="1400">
                          <a:effectLst/>
                        </a:rPr>
                        <a:t>زمن كل اسبوع</a:t>
                      </a:r>
                      <a:endParaRPr lang="en-US" sz="1200">
                        <a:effectLst/>
                        <a:latin typeface="Times New Roman"/>
                        <a:ea typeface="Times New Roman"/>
                      </a:endParaRPr>
                    </a:p>
                  </a:txBody>
                  <a:tcPr marL="68580" marR="68580" marT="0" marB="0"/>
                </a:tc>
                <a:tc>
                  <a:txBody>
                    <a:bodyPr/>
                    <a:lstStyle/>
                    <a:p>
                      <a:pPr algn="r" rtl="1">
                        <a:spcAft>
                          <a:spcPts val="0"/>
                        </a:spcAft>
                      </a:pPr>
                      <a:r>
                        <a:rPr lang="ar-EG" sz="1200" b="1" dirty="0">
                          <a:effectLst/>
                        </a:rPr>
                        <a:t>630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660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660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630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660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690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660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630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690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660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1" dirty="0">
                          <a:effectLst/>
                        </a:rPr>
                        <a:t>690</a:t>
                      </a:r>
                      <a:endParaRPr lang="en-US" sz="1100" b="1" dirty="0">
                        <a:effectLst/>
                        <a:latin typeface="Times New Roman"/>
                        <a:ea typeface="Times New Roman"/>
                      </a:endParaRPr>
                    </a:p>
                  </a:txBody>
                  <a:tcPr marL="68580" marR="68580" marT="0" marB="0"/>
                </a:tc>
                <a:tc>
                  <a:txBody>
                    <a:bodyPr/>
                    <a:lstStyle/>
                    <a:p>
                      <a:pPr algn="r" rtl="1">
                        <a:spcAft>
                          <a:spcPts val="0"/>
                        </a:spcAft>
                      </a:pPr>
                      <a:r>
                        <a:rPr lang="ar-EG" sz="1200" b="0" dirty="0">
                          <a:effectLst/>
                        </a:rPr>
                        <a:t>630</a:t>
                      </a:r>
                      <a:endParaRPr lang="en-US" sz="1100" b="0" dirty="0">
                        <a:effectLst/>
                        <a:latin typeface="Times New Roman"/>
                        <a:ea typeface="Times New Roman"/>
                      </a:endParaRPr>
                    </a:p>
                  </a:txBody>
                  <a:tcPr marL="68580" marR="68580" marT="0" marB="0"/>
                </a:tc>
              </a:tr>
              <a:tr h="260703">
                <a:tc>
                  <a:txBody>
                    <a:bodyPr/>
                    <a:lstStyle/>
                    <a:p>
                      <a:pPr algn="r" rtl="1">
                        <a:spcAft>
                          <a:spcPts val="0"/>
                        </a:spcAft>
                      </a:pPr>
                      <a:r>
                        <a:rPr lang="ar-EG" sz="1400">
                          <a:effectLst/>
                        </a:rPr>
                        <a:t>المرحلة</a:t>
                      </a:r>
                      <a:endParaRPr lang="en-US" sz="1200">
                        <a:effectLst/>
                        <a:latin typeface="Times New Roman"/>
                        <a:ea typeface="Times New Roman"/>
                      </a:endParaRPr>
                    </a:p>
                  </a:txBody>
                  <a:tcPr marL="68580" marR="68580" marT="0" marB="0"/>
                </a:tc>
                <a:tc gridSpan="3">
                  <a:txBody>
                    <a:bodyPr/>
                    <a:lstStyle/>
                    <a:p>
                      <a:pPr algn="ctr" rtl="1">
                        <a:spcAft>
                          <a:spcPts val="0"/>
                        </a:spcAft>
                      </a:pPr>
                      <a:r>
                        <a:rPr lang="ar-EG" sz="1400">
                          <a:effectLst/>
                        </a:rPr>
                        <a:t>إعداد عام</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gridSpan="5">
                  <a:txBody>
                    <a:bodyPr/>
                    <a:lstStyle/>
                    <a:p>
                      <a:pPr algn="ctr" rtl="1">
                        <a:spcAft>
                          <a:spcPts val="0"/>
                        </a:spcAft>
                      </a:pPr>
                      <a:r>
                        <a:rPr lang="ar-EG" sz="1400">
                          <a:effectLst/>
                        </a:rPr>
                        <a:t>إعداد خاص</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gridSpan="4">
                  <a:txBody>
                    <a:bodyPr/>
                    <a:lstStyle/>
                    <a:p>
                      <a:pPr algn="ctr" rtl="1">
                        <a:spcAft>
                          <a:spcPts val="0"/>
                        </a:spcAft>
                      </a:pPr>
                      <a:r>
                        <a:rPr lang="ar-EG" sz="1400">
                          <a:effectLst/>
                        </a:rPr>
                        <a:t>منافسات</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521406">
                <a:tc>
                  <a:txBody>
                    <a:bodyPr/>
                    <a:lstStyle/>
                    <a:p>
                      <a:pPr algn="r" rtl="1">
                        <a:spcAft>
                          <a:spcPts val="0"/>
                        </a:spcAft>
                      </a:pPr>
                      <a:r>
                        <a:rPr lang="ar-EG" sz="1400">
                          <a:effectLst/>
                        </a:rPr>
                        <a:t>الاحماء</a:t>
                      </a:r>
                      <a:endParaRPr lang="en-US" sz="1200">
                        <a:effectLst/>
                        <a:latin typeface="Times New Roman"/>
                        <a:ea typeface="Times New Roman"/>
                      </a:endParaRPr>
                    </a:p>
                  </a:txBody>
                  <a:tcPr marL="68580" marR="68580" marT="0" marB="0"/>
                </a:tc>
                <a:tc>
                  <a:txBody>
                    <a:bodyPr/>
                    <a:lstStyle/>
                    <a:p>
                      <a:pPr algn="ctr" rtl="1">
                        <a:spcAft>
                          <a:spcPts val="0"/>
                        </a:spcAft>
                      </a:pPr>
                      <a:r>
                        <a:rPr lang="ar-EG" sz="1200" b="0" dirty="0">
                          <a:effectLst/>
                        </a:rPr>
                        <a:t>150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150</a:t>
                      </a:r>
                      <a:endParaRPr lang="en-US" sz="1100" b="0">
                        <a:effectLst/>
                        <a:latin typeface="Times New Roman"/>
                        <a:ea typeface="Times New Roman"/>
                      </a:endParaRPr>
                    </a:p>
                  </a:txBody>
                  <a:tcPr marL="68580" marR="68580" marT="0" marB="0"/>
                </a:tc>
              </a:tr>
              <a:tr h="521406">
                <a:tc>
                  <a:txBody>
                    <a:bodyPr/>
                    <a:lstStyle/>
                    <a:p>
                      <a:pPr algn="r" rtl="1">
                        <a:spcAft>
                          <a:spcPts val="0"/>
                        </a:spcAft>
                      </a:pPr>
                      <a:r>
                        <a:rPr lang="ar-EG" sz="1400">
                          <a:effectLst/>
                        </a:rPr>
                        <a:t>الاعداد البدنى</a:t>
                      </a:r>
                      <a:endParaRPr lang="en-US" sz="1200">
                        <a:effectLst/>
                        <a:latin typeface="Times New Roman"/>
                        <a:ea typeface="Times New Roman"/>
                      </a:endParaRPr>
                    </a:p>
                  </a:txBody>
                  <a:tcPr marL="68580" marR="68580" marT="0" marB="0"/>
                </a:tc>
                <a:tc>
                  <a:txBody>
                    <a:bodyPr/>
                    <a:lstStyle/>
                    <a:p>
                      <a:pPr algn="ctr" rtl="1">
                        <a:spcAft>
                          <a:spcPts val="0"/>
                        </a:spcAft>
                      </a:pPr>
                      <a:r>
                        <a:rPr lang="ar-EG" sz="1200" b="0" dirty="0">
                          <a:effectLst/>
                        </a:rPr>
                        <a:t>450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430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a:effectLst/>
                        </a:rPr>
                        <a:t>400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380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350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280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260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240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160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100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100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r>
              <a:tr h="521406">
                <a:tc>
                  <a:txBody>
                    <a:bodyPr/>
                    <a:lstStyle/>
                    <a:p>
                      <a:pPr algn="r" rtl="1">
                        <a:spcAft>
                          <a:spcPts val="0"/>
                        </a:spcAft>
                      </a:pPr>
                      <a:r>
                        <a:rPr lang="ar-EG" sz="1400">
                          <a:effectLst/>
                        </a:rPr>
                        <a:t>الاعداد المهارى</a:t>
                      </a:r>
                      <a:endParaRPr lang="en-US" sz="1200">
                        <a:effectLst/>
                        <a:latin typeface="Times New Roman"/>
                        <a:ea typeface="Times New Roman"/>
                      </a:endParaRPr>
                    </a:p>
                  </a:txBody>
                  <a:tcPr marL="68580" marR="68580" marT="0" marB="0"/>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dirty="0">
                          <a:effectLst/>
                        </a:rPr>
                        <a:t>50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80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70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130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230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220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210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a:effectLst/>
                        </a:rPr>
                        <a:t>350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380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410</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450</a:t>
                      </a:r>
                      <a:endParaRPr lang="en-US" sz="1100" b="0">
                        <a:effectLst/>
                        <a:latin typeface="Times New Roman"/>
                        <a:ea typeface="Times New Roman"/>
                      </a:endParaRPr>
                    </a:p>
                  </a:txBody>
                  <a:tcPr marL="68580" marR="68580" marT="0" marB="0"/>
                </a:tc>
              </a:tr>
              <a:tr h="260703">
                <a:tc>
                  <a:txBody>
                    <a:bodyPr/>
                    <a:lstStyle/>
                    <a:p>
                      <a:pPr algn="r" rtl="1">
                        <a:spcAft>
                          <a:spcPts val="0"/>
                        </a:spcAft>
                      </a:pPr>
                      <a:r>
                        <a:rPr lang="ar-EG" sz="1400">
                          <a:effectLst/>
                        </a:rPr>
                        <a:t>التهدئة</a:t>
                      </a:r>
                      <a:endParaRPr lang="en-US" sz="120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dirty="0">
                          <a:effectLst/>
                        </a:rPr>
                        <a:t>30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dirty="0">
                          <a:effectLst/>
                        </a:rPr>
                        <a:t>30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dirty="0">
                          <a:effectLst/>
                        </a:rPr>
                        <a:t>30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dirty="0">
                          <a:effectLst/>
                        </a:rPr>
                        <a:t>30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r>
              <a:tr h="521406">
                <a:tc>
                  <a:txBody>
                    <a:bodyPr/>
                    <a:lstStyle/>
                    <a:p>
                      <a:pPr algn="r" rtl="1">
                        <a:spcAft>
                          <a:spcPts val="0"/>
                        </a:spcAft>
                      </a:pPr>
                      <a:r>
                        <a:rPr lang="ar-EG" sz="1400">
                          <a:effectLst/>
                        </a:rPr>
                        <a:t>المجموع الكلى</a:t>
                      </a:r>
                      <a:endParaRPr lang="en-US" sz="1200">
                        <a:effectLst/>
                        <a:latin typeface="Times New Roman"/>
                        <a:ea typeface="Times New Roman"/>
                      </a:endParaRPr>
                    </a:p>
                  </a:txBody>
                  <a:tcPr marL="68580" marR="68580" marT="0" marB="0"/>
                </a:tc>
                <a:tc>
                  <a:txBody>
                    <a:bodyPr/>
                    <a:lstStyle/>
                    <a:p>
                      <a:pPr algn="r" rtl="1">
                        <a:spcAft>
                          <a:spcPts val="0"/>
                        </a:spcAft>
                      </a:pPr>
                      <a:r>
                        <a:rPr lang="ar-EG" sz="1200" b="0">
                          <a:effectLst/>
                        </a:rPr>
                        <a:t>630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660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660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660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690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660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690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660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dirty="0">
                          <a:effectLst/>
                        </a:rPr>
                        <a:t>690</a:t>
                      </a:r>
                      <a:endParaRPr lang="en-US" sz="1100" b="0" dirty="0">
                        <a:effectLst/>
                        <a:latin typeface="Times New Roman"/>
                        <a:ea typeface="Times New Roman"/>
                      </a:endParaRPr>
                    </a:p>
                  </a:txBody>
                  <a:tcPr marL="68580" marR="68580" marT="0" marB="0"/>
                </a:tc>
                <a:tc>
                  <a:txBody>
                    <a:bodyPr/>
                    <a:lstStyle/>
                    <a:p>
                      <a:pPr algn="r" rtl="1">
                        <a:spcAft>
                          <a:spcPts val="0"/>
                        </a:spcAft>
                      </a:pPr>
                      <a:r>
                        <a:rPr lang="ar-EG" sz="1200" b="0" dirty="0">
                          <a:effectLst/>
                        </a:rPr>
                        <a:t>630</a:t>
                      </a:r>
                      <a:endParaRPr lang="en-US" sz="1100" b="0" dirty="0">
                        <a:effectLst/>
                        <a:latin typeface="Times New Roman"/>
                        <a:ea typeface="Times New Roman"/>
                      </a:endParaRPr>
                    </a:p>
                  </a:txBody>
                  <a:tcPr marL="68580" marR="68580" marT="0" marB="0"/>
                </a:tc>
              </a:tr>
            </a:tbl>
          </a:graphicData>
        </a:graphic>
      </p:graphicFrame>
      <p:sp>
        <p:nvSpPr>
          <p:cNvPr id="5" name="AutoShape 4"/>
          <p:cNvSpPr>
            <a:spLocks noChangeArrowheads="1"/>
          </p:cNvSpPr>
          <p:nvPr/>
        </p:nvSpPr>
        <p:spPr bwMode="auto">
          <a:xfrm>
            <a:off x="2051720" y="1355626"/>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6" name="AutoShape 9"/>
          <p:cNvSpPr>
            <a:spLocks noChangeArrowheads="1"/>
          </p:cNvSpPr>
          <p:nvPr/>
        </p:nvSpPr>
        <p:spPr bwMode="auto">
          <a:xfrm>
            <a:off x="1587500" y="1933575"/>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7" name="AutoShape 8"/>
          <p:cNvSpPr>
            <a:spLocks noChangeArrowheads="1"/>
          </p:cNvSpPr>
          <p:nvPr/>
        </p:nvSpPr>
        <p:spPr bwMode="auto">
          <a:xfrm>
            <a:off x="2505604" y="1678106"/>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8" name="AutoShape 3"/>
          <p:cNvSpPr>
            <a:spLocks noChangeArrowheads="1"/>
          </p:cNvSpPr>
          <p:nvPr/>
        </p:nvSpPr>
        <p:spPr bwMode="auto">
          <a:xfrm>
            <a:off x="2843808" y="1355626"/>
            <a:ext cx="130175"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9" name="AutoShape 7"/>
          <p:cNvSpPr>
            <a:spLocks noChangeArrowheads="1"/>
          </p:cNvSpPr>
          <p:nvPr/>
        </p:nvSpPr>
        <p:spPr bwMode="auto">
          <a:xfrm>
            <a:off x="3275856" y="1921903"/>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0" name="AutoShape 12"/>
          <p:cNvSpPr>
            <a:spLocks noChangeArrowheads="1"/>
          </p:cNvSpPr>
          <p:nvPr/>
        </p:nvSpPr>
        <p:spPr bwMode="auto">
          <a:xfrm>
            <a:off x="3707904" y="1685950"/>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 name="AutoShape 6"/>
          <p:cNvSpPr>
            <a:spLocks noChangeArrowheads="1"/>
          </p:cNvSpPr>
          <p:nvPr/>
        </p:nvSpPr>
        <p:spPr bwMode="auto">
          <a:xfrm>
            <a:off x="4067944" y="1412776"/>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2" name="AutoShape 2"/>
          <p:cNvSpPr>
            <a:spLocks noChangeArrowheads="1"/>
          </p:cNvSpPr>
          <p:nvPr/>
        </p:nvSpPr>
        <p:spPr bwMode="auto">
          <a:xfrm>
            <a:off x="4572000" y="1628800"/>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3" name="AutoShape 11"/>
          <p:cNvSpPr>
            <a:spLocks noChangeArrowheads="1"/>
          </p:cNvSpPr>
          <p:nvPr/>
        </p:nvSpPr>
        <p:spPr bwMode="auto">
          <a:xfrm>
            <a:off x="5004048" y="1917700"/>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4" name="AutoShape 5"/>
          <p:cNvSpPr>
            <a:spLocks noChangeArrowheads="1"/>
          </p:cNvSpPr>
          <p:nvPr/>
        </p:nvSpPr>
        <p:spPr bwMode="auto">
          <a:xfrm>
            <a:off x="5796136" y="1628800"/>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5" name="AutoShape 10"/>
          <p:cNvSpPr>
            <a:spLocks noChangeArrowheads="1"/>
          </p:cNvSpPr>
          <p:nvPr/>
        </p:nvSpPr>
        <p:spPr bwMode="auto">
          <a:xfrm>
            <a:off x="6228184" y="1901733"/>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6" name="AutoShape 1"/>
          <p:cNvSpPr>
            <a:spLocks noChangeArrowheads="1"/>
          </p:cNvSpPr>
          <p:nvPr/>
        </p:nvSpPr>
        <p:spPr bwMode="auto">
          <a:xfrm>
            <a:off x="5364088" y="1685950"/>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pic>
        <p:nvPicPr>
          <p:cNvPr id="3" name="WhatsApp Audio 2020-03-28 at 9.35.30 PM.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620688"/>
            <a:ext cx="609600" cy="609600"/>
          </a:xfrm>
          <a:prstGeom prst="rect">
            <a:avLst/>
          </a:prstGeom>
        </p:spPr>
      </p:pic>
    </p:spTree>
    <p:extLst>
      <p:ext uri="{BB962C8B-B14F-4D97-AF65-F5344CB8AC3E}">
        <p14:creationId xmlns:p14="http://schemas.microsoft.com/office/powerpoint/2010/main" val="2019704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9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95822130"/>
              </p:ext>
            </p:extLst>
          </p:nvPr>
        </p:nvGraphicFramePr>
        <p:xfrm>
          <a:off x="1370964" y="228600"/>
          <a:ext cx="6402073" cy="5516880"/>
        </p:xfrm>
        <a:graphic>
          <a:graphicData uri="http://schemas.openxmlformats.org/drawingml/2006/table">
            <a:tbl>
              <a:tblPr rtl="1" firstRow="1" firstCol="1" lastRow="1" lastCol="1" bandRow="1" bandCol="1">
                <a:tableStyleId>{5C22544A-7EE6-4342-B048-85BDC9FD1C3A}</a:tableStyleId>
              </a:tblPr>
              <a:tblGrid>
                <a:gridCol w="589616"/>
                <a:gridCol w="589616"/>
                <a:gridCol w="388597"/>
                <a:gridCol w="388597"/>
                <a:gridCol w="388597"/>
                <a:gridCol w="388597"/>
                <a:gridCol w="388597"/>
                <a:gridCol w="388597"/>
                <a:gridCol w="388597"/>
                <a:gridCol w="388597"/>
                <a:gridCol w="388597"/>
                <a:gridCol w="388597"/>
                <a:gridCol w="388597"/>
                <a:gridCol w="474137"/>
                <a:gridCol w="474137"/>
              </a:tblGrid>
              <a:tr h="0">
                <a:tc gridSpan="2">
                  <a:txBody>
                    <a:bodyPr/>
                    <a:lstStyle/>
                    <a:p>
                      <a:pPr algn="r" rtl="1">
                        <a:spcAft>
                          <a:spcPts val="0"/>
                        </a:spcAft>
                      </a:pPr>
                      <a:r>
                        <a:rPr lang="ar-EG" sz="1400" dirty="0">
                          <a:effectLst/>
                        </a:rPr>
                        <a:t>الاسبوع / الحمل</a:t>
                      </a:r>
                      <a:endParaRPr lang="en-US" sz="1200" dirty="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400">
                          <a:effectLst/>
                        </a:rPr>
                        <a:t>1</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2</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3</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4</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5</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6</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7</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8</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9</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10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11</a:t>
                      </a:r>
                      <a:endParaRPr lang="en-US" sz="1200">
                        <a:effectLst/>
                        <a:latin typeface="Times New Roman"/>
                        <a:ea typeface="Times New Roman"/>
                      </a:endParaRPr>
                    </a:p>
                  </a:txBody>
                  <a:tcPr marL="68580" marR="68580" marT="0" marB="0"/>
                </a:tc>
                <a:tc gridSpan="2">
                  <a:txBody>
                    <a:bodyPr/>
                    <a:lstStyle/>
                    <a:p>
                      <a:pPr algn="r" rtl="1">
                        <a:spcAft>
                          <a:spcPts val="0"/>
                        </a:spcAft>
                      </a:pPr>
                      <a:r>
                        <a:rPr lang="ar-EG" sz="1400">
                          <a:effectLst/>
                        </a:rPr>
                        <a:t>12</a:t>
                      </a:r>
                      <a:endParaRPr lang="en-US" sz="1200">
                        <a:effectLst/>
                        <a:latin typeface="Times New Roman"/>
                        <a:ea typeface="Times New Roman"/>
                      </a:endParaRPr>
                    </a:p>
                  </a:txBody>
                  <a:tcPr marL="68580" marR="68580" marT="0" marB="0"/>
                </a:tc>
                <a:tc hMerge="1">
                  <a:txBody>
                    <a:bodyPr/>
                    <a:lstStyle/>
                    <a:p>
                      <a:pPr rtl="1"/>
                      <a:endParaRPr lang="ar-EG"/>
                    </a:p>
                  </a:txBody>
                  <a:tcPr/>
                </a:tc>
              </a:tr>
              <a:tr h="0">
                <a:tc gridSpan="2">
                  <a:txBody>
                    <a:bodyPr/>
                    <a:lstStyle/>
                    <a:p>
                      <a:pPr algn="r" rtl="1">
                        <a:spcAft>
                          <a:spcPts val="0"/>
                        </a:spcAft>
                      </a:pPr>
                      <a:r>
                        <a:rPr lang="ar-EG" sz="1400">
                          <a:effectLst/>
                        </a:rPr>
                        <a:t>أقصى</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gridSpan="2">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hMerge="1">
                  <a:txBody>
                    <a:bodyPr/>
                    <a:lstStyle/>
                    <a:p>
                      <a:pPr rtl="1"/>
                      <a:endParaRPr lang="ar-EG"/>
                    </a:p>
                  </a:txBody>
                  <a:tcPr/>
                </a:tc>
              </a:tr>
              <a:tr h="0">
                <a:tc gridSpan="2">
                  <a:txBody>
                    <a:bodyPr/>
                    <a:lstStyle/>
                    <a:p>
                      <a:pPr algn="r" rtl="1">
                        <a:spcAft>
                          <a:spcPts val="0"/>
                        </a:spcAft>
                      </a:pPr>
                      <a:r>
                        <a:rPr lang="ar-EG" sz="1400">
                          <a:effectLst/>
                        </a:rPr>
                        <a:t>أقل من الاقصى</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dirty="0">
                          <a:effectLst/>
                        </a:rPr>
                        <a:t> </a:t>
                      </a:r>
                      <a:endParaRPr lang="en-US" sz="1200" dirty="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gridSpan="2">
                  <a:txBody>
                    <a:bodyPr/>
                    <a:lstStyle/>
                    <a:p>
                      <a:pPr algn="r" rtl="1">
                        <a:spcAft>
                          <a:spcPts val="0"/>
                        </a:spcAft>
                      </a:pPr>
                      <a:r>
                        <a:rPr lang="ar-EG" sz="1400" dirty="0">
                          <a:effectLst/>
                        </a:rPr>
                        <a:t> </a:t>
                      </a:r>
                      <a:endParaRPr lang="en-US" sz="1200" dirty="0">
                        <a:effectLst/>
                        <a:latin typeface="Times New Roman"/>
                        <a:ea typeface="Times New Roman"/>
                      </a:endParaRPr>
                    </a:p>
                  </a:txBody>
                  <a:tcPr marL="68580" marR="68580" marT="0" marB="0"/>
                </a:tc>
                <a:tc hMerge="1">
                  <a:txBody>
                    <a:bodyPr/>
                    <a:lstStyle/>
                    <a:p>
                      <a:pPr rtl="1"/>
                      <a:endParaRPr lang="ar-EG"/>
                    </a:p>
                  </a:txBody>
                  <a:tcPr/>
                </a:tc>
              </a:tr>
              <a:tr h="0">
                <a:tc gridSpan="2">
                  <a:txBody>
                    <a:bodyPr/>
                    <a:lstStyle/>
                    <a:p>
                      <a:pPr algn="r" rtl="1">
                        <a:spcAft>
                          <a:spcPts val="0"/>
                        </a:spcAft>
                      </a:pPr>
                      <a:r>
                        <a:rPr lang="ar-EG" sz="1400">
                          <a:effectLst/>
                        </a:rPr>
                        <a:t>متوسط</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ct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gridSpan="2">
                  <a:txBody>
                    <a:bodyPr/>
                    <a:lstStyle/>
                    <a:p>
                      <a:pPr algn="r" rtl="1">
                        <a:spcAft>
                          <a:spcPts val="0"/>
                        </a:spcAft>
                      </a:pPr>
                      <a:endParaRPr lang="ar-EG" sz="1400">
                        <a:effectLst/>
                        <a:latin typeface="Times New Roman"/>
                        <a:ea typeface="Times New Roman"/>
                        <a:cs typeface="Simplified Arabic"/>
                      </a:endParaRPr>
                    </a:p>
                  </a:txBody>
                  <a:tcPr marL="68580" marR="68580" marT="0" marB="0"/>
                </a:tc>
                <a:tc hMerge="1">
                  <a:txBody>
                    <a:bodyPr/>
                    <a:lstStyle/>
                    <a:p>
                      <a:pPr rtl="1"/>
                      <a:endParaRPr lang="ar-EG"/>
                    </a:p>
                  </a:txBody>
                  <a:tcPr/>
                </a:tc>
              </a:tr>
              <a:tr h="0">
                <a:tc gridSpan="2">
                  <a:txBody>
                    <a:bodyPr/>
                    <a:lstStyle/>
                    <a:p>
                      <a:pPr algn="r" rtl="1">
                        <a:spcAft>
                          <a:spcPts val="0"/>
                        </a:spcAft>
                      </a:pPr>
                      <a:r>
                        <a:rPr lang="ar-EG" sz="1400">
                          <a:effectLst/>
                        </a:rPr>
                        <a:t>المرحلة</a:t>
                      </a:r>
                      <a:endParaRPr lang="en-US" sz="1200">
                        <a:effectLst/>
                        <a:latin typeface="Times New Roman"/>
                        <a:ea typeface="Times New Roman"/>
                      </a:endParaRPr>
                    </a:p>
                  </a:txBody>
                  <a:tcPr marL="68580" marR="68580" marT="0" marB="0"/>
                </a:tc>
                <a:tc hMerge="1">
                  <a:txBody>
                    <a:bodyPr/>
                    <a:lstStyle/>
                    <a:p>
                      <a:pPr rtl="1"/>
                      <a:endParaRPr lang="ar-EG"/>
                    </a:p>
                  </a:txBody>
                  <a:tcPr/>
                </a:tc>
                <a:tc gridSpan="3">
                  <a:txBody>
                    <a:bodyPr/>
                    <a:lstStyle/>
                    <a:p>
                      <a:pPr algn="ctr" rtl="1">
                        <a:spcAft>
                          <a:spcPts val="0"/>
                        </a:spcAft>
                      </a:pPr>
                      <a:r>
                        <a:rPr lang="ar-EG" sz="1400">
                          <a:effectLst/>
                        </a:rPr>
                        <a:t>إعداد عام</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gridSpan="5">
                  <a:txBody>
                    <a:bodyPr/>
                    <a:lstStyle/>
                    <a:p>
                      <a:pPr algn="ctr" rtl="1">
                        <a:spcAft>
                          <a:spcPts val="0"/>
                        </a:spcAft>
                      </a:pPr>
                      <a:r>
                        <a:rPr lang="ar-EG" sz="1400">
                          <a:effectLst/>
                        </a:rPr>
                        <a:t>إعداد خاص</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gridSpan="4">
                  <a:txBody>
                    <a:bodyPr/>
                    <a:lstStyle/>
                    <a:p>
                      <a:pPr algn="ctr" rtl="1">
                        <a:spcAft>
                          <a:spcPts val="0"/>
                        </a:spcAft>
                      </a:pPr>
                      <a:r>
                        <a:rPr lang="ar-EG" sz="1400">
                          <a:effectLst/>
                        </a:rPr>
                        <a:t>منافسات</a:t>
                      </a:r>
                      <a:endParaRPr lang="en-US" sz="1200">
                        <a:effectLst/>
                        <a:latin typeface="Times New Roman"/>
                        <a:ea typeface="Times New Roman"/>
                      </a:endParaRPr>
                    </a:p>
                  </a:txBody>
                  <a:tcPr marL="68580" marR="68580"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tc>
              </a:tr>
              <a:tr h="0">
                <a:tc gridSpan="2">
                  <a:txBody>
                    <a:bodyPr/>
                    <a:lstStyle/>
                    <a:p>
                      <a:pPr algn="r" rtl="1">
                        <a:spcAft>
                          <a:spcPts val="0"/>
                        </a:spcAft>
                      </a:pPr>
                      <a:r>
                        <a:rPr lang="ar-EG" sz="1400">
                          <a:effectLst/>
                        </a:rPr>
                        <a:t>الاحماء</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ctr" rtl="1">
                        <a:spcAft>
                          <a:spcPts val="0"/>
                        </a:spcAft>
                      </a:pPr>
                      <a:r>
                        <a:rPr lang="ar-EG" sz="1200" b="0" dirty="0">
                          <a:effectLst/>
                        </a:rPr>
                        <a:t>150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SA" sz="1200" b="0">
                          <a:effectLst/>
                        </a:rPr>
                        <a:t>1800</a:t>
                      </a:r>
                      <a:endParaRPr lang="en-US" sz="1100" b="0">
                        <a:effectLst/>
                        <a:latin typeface="Times New Roman"/>
                        <a:ea typeface="Times New Roman"/>
                      </a:endParaRPr>
                    </a:p>
                  </a:txBody>
                  <a:tcPr marL="68580" marR="68580" marT="0" marB="0" anchor="ctr"/>
                </a:tc>
              </a:tr>
              <a:tr h="149225">
                <a:tc rowSpan="4">
                  <a:txBody>
                    <a:bodyPr/>
                    <a:lstStyle/>
                    <a:p>
                      <a:pPr marL="71755" marR="71755" algn="r" rtl="1">
                        <a:spcAft>
                          <a:spcPts val="0"/>
                        </a:spcAft>
                      </a:pPr>
                      <a:r>
                        <a:rPr lang="ar-EG" sz="1200">
                          <a:effectLst/>
                        </a:rPr>
                        <a:t>الاعداد البدنى عام</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تحمل تنفسي</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200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315</a:t>
                      </a:r>
                      <a:endParaRPr lang="en-US" sz="1100" b="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تحمل قوة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140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75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315</a:t>
                      </a:r>
                      <a:endParaRPr lang="en-US" sz="1100" b="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مرونة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27</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157</a:t>
                      </a:r>
                      <a:endParaRPr lang="en-US" sz="1100" b="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رشاقة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25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27</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157</a:t>
                      </a:r>
                      <a:endParaRPr lang="en-US" sz="1100" b="0">
                        <a:effectLst/>
                        <a:latin typeface="Times New Roman"/>
                        <a:ea typeface="Times New Roman"/>
                      </a:endParaRPr>
                    </a:p>
                  </a:txBody>
                  <a:tcPr marL="68580" marR="68580" marT="0" marB="0" anchor="ctr"/>
                </a:tc>
              </a:tr>
              <a:tr h="149225">
                <a:tc rowSpan="4">
                  <a:txBody>
                    <a:bodyPr/>
                    <a:lstStyle/>
                    <a:p>
                      <a:pPr algn="r" rtl="1">
                        <a:spcAft>
                          <a:spcPts val="0"/>
                        </a:spcAft>
                      </a:pPr>
                      <a:r>
                        <a:rPr lang="ar-EG" sz="1200">
                          <a:effectLst/>
                        </a:rPr>
                        <a:t>الاعداد البدنى خاص</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قدرة عضلية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120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111</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33</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20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 </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789</a:t>
                      </a:r>
                      <a:endParaRPr lang="en-US" sz="1100" b="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سرعة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133</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38</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120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100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49</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630</a:t>
                      </a:r>
                      <a:endParaRPr lang="en-US" sz="1100" b="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قوة عظمى</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160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75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75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630</a:t>
                      </a:r>
                      <a:endParaRPr lang="en-US" sz="1100" b="0" dirty="0">
                        <a:effectLst/>
                        <a:latin typeface="Times New Roman"/>
                        <a:ea typeface="Times New Roman"/>
                      </a:endParaRPr>
                    </a:p>
                  </a:txBody>
                  <a:tcPr marL="68580" marR="68580" marT="0" marB="0" anchor="ctr"/>
                </a:tc>
              </a:tr>
              <a:tr h="149225">
                <a:tc vMerge="1">
                  <a:txBody>
                    <a:bodyPr/>
                    <a:lstStyle/>
                    <a:p>
                      <a:pPr rtl="1"/>
                      <a:endParaRPr lang="ar-EG"/>
                    </a:p>
                  </a:txBody>
                  <a:tcPr/>
                </a:tc>
                <a:tc>
                  <a:txBody>
                    <a:bodyPr/>
                    <a:lstStyle/>
                    <a:p>
                      <a:pPr algn="ctr" rtl="1">
                        <a:spcAft>
                          <a:spcPts val="0"/>
                        </a:spcAft>
                      </a:pPr>
                      <a:r>
                        <a:rPr lang="ar-EG" sz="1400">
                          <a:effectLst/>
                        </a:rPr>
                        <a:t>توافق</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27</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 </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157</a:t>
                      </a:r>
                      <a:endParaRPr lang="en-US" sz="1100" b="0" dirty="0">
                        <a:effectLst/>
                        <a:latin typeface="Times New Roman"/>
                        <a:ea typeface="Times New Roman"/>
                      </a:endParaRPr>
                    </a:p>
                  </a:txBody>
                  <a:tcPr marL="68580" marR="68580" marT="0" marB="0" anchor="ctr"/>
                </a:tc>
              </a:tr>
              <a:tr h="58420">
                <a:tc rowSpan="5">
                  <a:txBody>
                    <a:bodyPr/>
                    <a:lstStyle/>
                    <a:p>
                      <a:pPr marL="71755" marR="71755" algn="r" rtl="1">
                        <a:spcAft>
                          <a:spcPts val="0"/>
                        </a:spcAft>
                      </a:pPr>
                      <a:r>
                        <a:rPr lang="ar-EG" sz="1400">
                          <a:effectLst/>
                        </a:rPr>
                        <a:t>الاعداد المهارى</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الحجلة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51</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80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85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516</a:t>
                      </a:r>
                      <a:endParaRPr lang="en-US" sz="1100" b="0" dirty="0">
                        <a:effectLst/>
                        <a:latin typeface="Times New Roman"/>
                        <a:ea typeface="Times New Roman"/>
                      </a:endParaRPr>
                    </a:p>
                  </a:txBody>
                  <a:tcPr marL="68580" marR="68580" marT="0" marB="0" anchor="ctr"/>
                </a:tc>
              </a:tr>
              <a:tr h="58420">
                <a:tc vMerge="1">
                  <a:txBody>
                    <a:bodyPr/>
                    <a:lstStyle/>
                    <a:p>
                      <a:pPr rtl="1"/>
                      <a:endParaRPr lang="ar-EG"/>
                    </a:p>
                  </a:txBody>
                  <a:tcPr/>
                </a:tc>
                <a:tc>
                  <a:txBody>
                    <a:bodyPr/>
                    <a:lstStyle/>
                    <a:p>
                      <a:pPr algn="ctr" rtl="1">
                        <a:spcAft>
                          <a:spcPts val="0"/>
                        </a:spcAft>
                      </a:pPr>
                      <a:r>
                        <a:rPr lang="ar-EG" sz="1400">
                          <a:effectLst/>
                        </a:rPr>
                        <a:t>الخطوة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70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75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80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85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90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75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70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645</a:t>
                      </a:r>
                      <a:endParaRPr lang="en-US" sz="1100" b="0">
                        <a:effectLst/>
                        <a:latin typeface="Times New Roman"/>
                        <a:ea typeface="Times New Roman"/>
                      </a:endParaRPr>
                    </a:p>
                  </a:txBody>
                  <a:tcPr marL="68580" marR="68580" marT="0" marB="0" anchor="ctr"/>
                </a:tc>
              </a:tr>
              <a:tr h="58420">
                <a:tc vMerge="1">
                  <a:txBody>
                    <a:bodyPr/>
                    <a:lstStyle/>
                    <a:p>
                      <a:pPr rtl="1"/>
                      <a:endParaRPr lang="ar-EG"/>
                    </a:p>
                  </a:txBody>
                  <a:tcPr/>
                </a:tc>
                <a:tc>
                  <a:txBody>
                    <a:bodyPr/>
                    <a:lstStyle/>
                    <a:p>
                      <a:pPr algn="ctr" rtl="1">
                        <a:spcAft>
                          <a:spcPts val="0"/>
                        </a:spcAft>
                      </a:pPr>
                      <a:r>
                        <a:rPr lang="ar-EG" sz="1400">
                          <a:effectLst/>
                        </a:rPr>
                        <a:t>الوثبة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 </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10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85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80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130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165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645</a:t>
                      </a:r>
                      <a:endParaRPr lang="en-US" sz="1100" b="0" dirty="0">
                        <a:effectLst/>
                        <a:latin typeface="Times New Roman"/>
                        <a:ea typeface="Times New Roman"/>
                      </a:endParaRPr>
                    </a:p>
                  </a:txBody>
                  <a:tcPr marL="68580" marR="68580" marT="0" marB="0" anchor="ctr"/>
                </a:tc>
              </a:tr>
              <a:tr h="58420">
                <a:tc vMerge="1">
                  <a:txBody>
                    <a:bodyPr/>
                    <a:lstStyle/>
                    <a:p>
                      <a:pPr rtl="1"/>
                      <a:endParaRPr lang="ar-EG"/>
                    </a:p>
                  </a:txBody>
                  <a:tcPr/>
                </a:tc>
                <a:tc>
                  <a:txBody>
                    <a:bodyPr/>
                    <a:lstStyle/>
                    <a:p>
                      <a:pPr algn="ctr" rtl="1">
                        <a:spcAft>
                          <a:spcPts val="0"/>
                        </a:spcAft>
                      </a:pPr>
                      <a:r>
                        <a:rPr lang="ar-EG" sz="1200" b="1" dirty="0">
                          <a:effectLst/>
                        </a:rPr>
                        <a:t>الاقتراب</a:t>
                      </a:r>
                      <a:endParaRPr lang="en-US" sz="1200" b="1"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20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37</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45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75</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80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387</a:t>
                      </a:r>
                      <a:endParaRPr lang="en-US" sz="1100" b="0" dirty="0">
                        <a:effectLst/>
                        <a:latin typeface="Times New Roman"/>
                        <a:ea typeface="Times New Roman"/>
                      </a:endParaRPr>
                    </a:p>
                  </a:txBody>
                  <a:tcPr marL="68580" marR="68580" marT="0" marB="0" anchor="ctr"/>
                </a:tc>
              </a:tr>
              <a:tr h="58420">
                <a:tc vMerge="1">
                  <a:txBody>
                    <a:bodyPr/>
                    <a:lstStyle/>
                    <a:p>
                      <a:pPr rtl="1"/>
                      <a:endParaRPr lang="ar-EG"/>
                    </a:p>
                  </a:txBody>
                  <a:tcPr/>
                </a:tc>
                <a:tc>
                  <a:txBody>
                    <a:bodyPr/>
                    <a:lstStyle/>
                    <a:p>
                      <a:pPr algn="ctr" rtl="1">
                        <a:spcAft>
                          <a:spcPts val="0"/>
                        </a:spcAft>
                      </a:pPr>
                      <a:r>
                        <a:rPr lang="ar-EG" sz="1400">
                          <a:effectLst/>
                        </a:rPr>
                        <a:t>الربط للمهارة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37</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50</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55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a:effectLst/>
                        </a:rPr>
                        <a:t>65</a:t>
                      </a:r>
                      <a:endParaRPr lang="en-US" sz="1100" b="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70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dirty="0">
                          <a:effectLst/>
                        </a:rPr>
                        <a:t>80</a:t>
                      </a:r>
                      <a:endParaRPr lang="en-US" sz="1100" b="0" dirty="0">
                        <a:effectLst/>
                        <a:latin typeface="Times New Roman"/>
                        <a:ea typeface="Times New Roman"/>
                      </a:endParaRPr>
                    </a:p>
                  </a:txBody>
                  <a:tcPr marL="68580" marR="68580" marT="0" marB="0" anchor="ctr"/>
                </a:tc>
                <a:tc>
                  <a:txBody>
                    <a:bodyPr/>
                    <a:lstStyle/>
                    <a:p>
                      <a:pPr algn="ctr" rtl="1">
                        <a:spcAft>
                          <a:spcPts val="0"/>
                        </a:spcAft>
                      </a:pPr>
                      <a:r>
                        <a:rPr lang="ar-EG" sz="1200" b="0">
                          <a:effectLst/>
                        </a:rPr>
                        <a:t>387</a:t>
                      </a:r>
                      <a:endParaRPr lang="en-US" sz="1100" b="0">
                        <a:effectLst/>
                        <a:latin typeface="Times New Roman"/>
                        <a:ea typeface="Times New Roman"/>
                      </a:endParaRPr>
                    </a:p>
                  </a:txBody>
                  <a:tcPr marL="68580" marR="68580" marT="0" marB="0" anchor="ctr"/>
                </a:tc>
              </a:tr>
              <a:tr h="0">
                <a:tc gridSpan="2">
                  <a:txBody>
                    <a:bodyPr/>
                    <a:lstStyle/>
                    <a:p>
                      <a:pPr algn="r" rtl="1">
                        <a:spcAft>
                          <a:spcPts val="0"/>
                        </a:spcAft>
                      </a:pPr>
                      <a:r>
                        <a:rPr lang="ar-EG" sz="1400">
                          <a:effectLst/>
                        </a:rPr>
                        <a:t>التهدئة</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a:effectLst/>
                        </a:rPr>
                        <a:t>30</a:t>
                      </a:r>
                      <a:endParaRPr lang="en-US" sz="1100" b="0">
                        <a:effectLst/>
                        <a:latin typeface="Times New Roman"/>
                        <a:ea typeface="Times New Roman"/>
                      </a:endParaRPr>
                    </a:p>
                  </a:txBody>
                  <a:tcPr marL="68580" marR="68580" marT="0" marB="0"/>
                </a:tc>
                <a:tc>
                  <a:txBody>
                    <a:bodyPr/>
                    <a:lstStyle/>
                    <a:p>
                      <a:pPr algn="r" rtl="1">
                        <a:spcAft>
                          <a:spcPts val="0"/>
                        </a:spcAft>
                      </a:pPr>
                      <a:r>
                        <a:rPr lang="ar-EG" sz="1200" b="0" dirty="0">
                          <a:effectLst/>
                        </a:rPr>
                        <a:t>30</a:t>
                      </a:r>
                      <a:endParaRPr lang="en-US" sz="1100" b="0" dirty="0">
                        <a:effectLst/>
                        <a:latin typeface="Times New Roman"/>
                        <a:ea typeface="Times New Roman"/>
                      </a:endParaRPr>
                    </a:p>
                  </a:txBody>
                  <a:tcPr marL="68580" marR="68580" marT="0" marB="0"/>
                </a:tc>
                <a:tc>
                  <a:txBody>
                    <a:bodyPr/>
                    <a:lstStyle/>
                    <a:p>
                      <a:pPr algn="ctr" rtl="1">
                        <a:spcAft>
                          <a:spcPts val="0"/>
                        </a:spcAft>
                      </a:pPr>
                      <a:r>
                        <a:rPr lang="ar-EG" sz="1200" b="0" dirty="0">
                          <a:effectLst/>
                        </a:rPr>
                        <a:t>360</a:t>
                      </a:r>
                      <a:endParaRPr lang="en-US" sz="1100" b="0" dirty="0">
                        <a:effectLst/>
                        <a:latin typeface="Times New Roman"/>
                        <a:ea typeface="Times New Roman"/>
                      </a:endParaRPr>
                    </a:p>
                  </a:txBody>
                  <a:tcPr marL="68580" marR="68580" marT="0" marB="0"/>
                </a:tc>
              </a:tr>
              <a:tr h="0">
                <a:tc gridSpan="2">
                  <a:txBody>
                    <a:bodyPr/>
                    <a:lstStyle/>
                    <a:p>
                      <a:pPr algn="r" rtl="1">
                        <a:spcAft>
                          <a:spcPts val="0"/>
                        </a:spcAft>
                      </a:pPr>
                      <a:r>
                        <a:rPr lang="ar-EG" sz="1400">
                          <a:effectLst/>
                        </a:rPr>
                        <a:t>المجموع الكلى</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100" b="0" dirty="0">
                          <a:effectLst/>
                        </a:rPr>
                        <a:t>630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660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660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630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660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690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660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630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690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660</a:t>
                      </a:r>
                      <a:endParaRPr lang="en-US" sz="1050" b="0" dirty="0">
                        <a:effectLst/>
                        <a:latin typeface="Times New Roman"/>
                        <a:ea typeface="Times New Roman"/>
                      </a:endParaRPr>
                    </a:p>
                  </a:txBody>
                  <a:tcPr marL="68580" marR="68580" marT="0" marB="0"/>
                </a:tc>
                <a:tc>
                  <a:txBody>
                    <a:bodyPr/>
                    <a:lstStyle/>
                    <a:p>
                      <a:pPr algn="r" rtl="1">
                        <a:spcAft>
                          <a:spcPts val="0"/>
                        </a:spcAft>
                      </a:pPr>
                      <a:r>
                        <a:rPr lang="ar-EG" sz="1100" b="0" dirty="0">
                          <a:effectLst/>
                        </a:rPr>
                        <a:t>690</a:t>
                      </a:r>
                      <a:endParaRPr lang="en-US" sz="1050" b="0" dirty="0">
                        <a:effectLst/>
                        <a:latin typeface="Times New Roman"/>
                        <a:ea typeface="Times New Roman"/>
                      </a:endParaRPr>
                    </a:p>
                  </a:txBody>
                  <a:tcPr marL="68580" marR="68580" marT="0" marB="0"/>
                </a:tc>
                <a:tc gridSpan="2">
                  <a:txBody>
                    <a:bodyPr/>
                    <a:lstStyle/>
                    <a:p>
                      <a:pPr algn="r" rtl="1">
                        <a:spcAft>
                          <a:spcPts val="0"/>
                        </a:spcAft>
                      </a:pPr>
                      <a:r>
                        <a:rPr lang="ar-EG" sz="1100" b="0" dirty="0">
                          <a:effectLst/>
                        </a:rPr>
                        <a:t>630</a:t>
                      </a:r>
                      <a:endParaRPr lang="en-US" sz="1050" b="0" dirty="0">
                        <a:effectLst/>
                        <a:latin typeface="Times New Roman"/>
                        <a:ea typeface="Times New Roman"/>
                      </a:endParaRPr>
                    </a:p>
                  </a:txBody>
                  <a:tcPr marL="68580" marR="68580" marT="0" marB="0"/>
                </a:tc>
                <a:tc hMerge="1">
                  <a:txBody>
                    <a:bodyPr/>
                    <a:lstStyle/>
                    <a:p>
                      <a:pPr rtl="1"/>
                      <a:endParaRPr lang="ar-EG"/>
                    </a:p>
                  </a:txBody>
                  <a:tcPr/>
                </a:tc>
              </a:tr>
            </a:tbl>
          </a:graphicData>
        </a:graphic>
      </p:graphicFrame>
      <p:pic>
        <p:nvPicPr>
          <p:cNvPr id="2" name="WhatsApp Audio 2020-03-28 at 9.35.30 PM(1).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161925"/>
            <a:ext cx="609600" cy="609600"/>
          </a:xfrm>
          <a:prstGeom prst="rect">
            <a:avLst/>
          </a:prstGeom>
        </p:spPr>
      </p:pic>
    </p:spTree>
    <p:extLst>
      <p:ext uri="{BB962C8B-B14F-4D97-AF65-F5344CB8AC3E}">
        <p14:creationId xmlns:p14="http://schemas.microsoft.com/office/powerpoint/2010/main" val="338073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Autofit/>
          </a:bodyPr>
          <a:lstStyle/>
          <a:p>
            <a:r>
              <a:rPr lang="ar-EG" sz="1800" dirty="0"/>
              <a:t>التوزيع الزمنى لمحتويات البرنامج خلال وحدات التدريب </a:t>
            </a:r>
            <a:r>
              <a:rPr lang="ar-EG" sz="1800" dirty="0" smtClean="0"/>
              <a:t>اليومية</a:t>
            </a:r>
            <a:r>
              <a:rPr lang="ar-EG" sz="1800" dirty="0"/>
              <a:t> </a:t>
            </a:r>
            <a:r>
              <a:rPr lang="ar-EG" sz="1800" dirty="0" smtClean="0"/>
              <a:t>الاسبوع </a:t>
            </a:r>
            <a:r>
              <a:rPr lang="ar-EG" sz="1800" dirty="0"/>
              <a:t>السادس </a:t>
            </a:r>
            <a:r>
              <a:rPr lang="ar-EG" sz="1800" dirty="0" err="1"/>
              <a:t>فى</a:t>
            </a:r>
            <a:r>
              <a:rPr lang="ar-EG" sz="1800" dirty="0"/>
              <a:t> </a:t>
            </a:r>
            <a:r>
              <a:rPr lang="ar-EG" sz="1800" dirty="0" smtClean="0"/>
              <a:t>البرنامج</a:t>
            </a:r>
            <a:endParaRPr lang="ar-EG" sz="3200" dirty="0"/>
          </a:p>
        </p:txBody>
      </p:sp>
      <p:graphicFrame>
        <p:nvGraphicFramePr>
          <p:cNvPr id="4" name="عنصر نائب للمحتوى 3"/>
          <p:cNvGraphicFramePr>
            <a:graphicFrameLocks noGrp="1"/>
          </p:cNvGraphicFramePr>
          <p:nvPr>
            <p:ph idx="1"/>
          </p:nvPr>
        </p:nvGraphicFramePr>
        <p:xfrm>
          <a:off x="1643062" y="728821"/>
          <a:ext cx="5857876" cy="5760720"/>
        </p:xfrm>
        <a:graphic>
          <a:graphicData uri="http://schemas.openxmlformats.org/drawingml/2006/table">
            <a:tbl>
              <a:tblPr rtl="1" firstRow="1" firstCol="1" lastRow="1" lastCol="1" bandRow="1" bandCol="1">
                <a:tableStyleId>{5C22544A-7EE6-4342-B048-85BDC9FD1C3A}</a:tableStyleId>
              </a:tblPr>
              <a:tblGrid>
                <a:gridCol w="778806"/>
                <a:gridCol w="778806"/>
                <a:gridCol w="626759"/>
                <a:gridCol w="626759"/>
                <a:gridCol w="607608"/>
                <a:gridCol w="610510"/>
                <a:gridCol w="610510"/>
                <a:gridCol w="610510"/>
                <a:gridCol w="607608"/>
              </a:tblGrid>
              <a:tr h="0">
                <a:tc gridSpan="2">
                  <a:txBody>
                    <a:bodyPr/>
                    <a:lstStyle/>
                    <a:p>
                      <a:pPr algn="r" rtl="1">
                        <a:spcAft>
                          <a:spcPts val="0"/>
                        </a:spcAft>
                      </a:pPr>
                      <a:r>
                        <a:rPr lang="ar-EG" sz="1400" dirty="0">
                          <a:effectLst/>
                        </a:rPr>
                        <a:t> </a:t>
                      </a:r>
                      <a:endParaRPr lang="en-US" sz="1200" dirty="0">
                        <a:effectLst/>
                        <a:latin typeface="Times New Roman"/>
                        <a:ea typeface="Times New Roman"/>
                      </a:endParaRPr>
                    </a:p>
                  </a:txBody>
                  <a:tcPr marL="68580" marR="68580" marT="0" marB="0"/>
                </a:tc>
                <a:tc hMerge="1">
                  <a:txBody>
                    <a:bodyPr/>
                    <a:lstStyle/>
                    <a:p>
                      <a:pPr rtl="1"/>
                      <a:endParaRPr lang="ar-EG"/>
                    </a:p>
                  </a:txBody>
                  <a:tcPr/>
                </a:tc>
                <a:tc>
                  <a:txBody>
                    <a:bodyPr/>
                    <a:lstStyle/>
                    <a:p>
                      <a:pPr algn="r" rtl="1">
                        <a:spcAft>
                          <a:spcPts val="0"/>
                        </a:spcAft>
                      </a:pPr>
                      <a:r>
                        <a:rPr lang="ar-EG" sz="1400">
                          <a:effectLst/>
                        </a:rPr>
                        <a:t>السبت</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الاحد</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الاثنين</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الثلاثاء</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الاربعاء</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الخميس</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الجمعة</a:t>
                      </a:r>
                      <a:endParaRPr lang="en-US" sz="1200">
                        <a:effectLst/>
                        <a:latin typeface="Times New Roman"/>
                        <a:ea typeface="Times New Roman"/>
                      </a:endParaRPr>
                    </a:p>
                  </a:txBody>
                  <a:tcPr marL="68580" marR="68580" marT="0" marB="0"/>
                </a:tc>
              </a:tr>
              <a:tr h="0">
                <a:tc rowSpan="7">
                  <a:txBody>
                    <a:bodyPr/>
                    <a:lstStyle/>
                    <a:p>
                      <a:pPr marL="71755" marR="71755" algn="r" rtl="1">
                        <a:spcAft>
                          <a:spcPts val="0"/>
                        </a:spcAft>
                      </a:pPr>
                      <a:r>
                        <a:rPr lang="ar-EG" sz="1400">
                          <a:effectLst/>
                        </a:rPr>
                        <a:t>شدة الحمل</a:t>
                      </a:r>
                      <a:endParaRPr lang="en-US" sz="1200">
                        <a:effectLst/>
                        <a:latin typeface="Times New Roman"/>
                        <a:ea typeface="Times New Roman"/>
                      </a:endParaRPr>
                    </a:p>
                  </a:txBody>
                  <a:tcPr marL="68580" marR="68580" marT="0" marB="0" vert="vert270"/>
                </a:tc>
                <a:tc>
                  <a:txBody>
                    <a:bodyPr/>
                    <a:lstStyle/>
                    <a:p>
                      <a:pPr algn="r" rtl="1">
                        <a:spcAft>
                          <a:spcPts val="0"/>
                        </a:spcAft>
                      </a:pPr>
                      <a:r>
                        <a:rPr lang="ar-EG" sz="1400">
                          <a:effectLst/>
                        </a:rPr>
                        <a:t>100%</a:t>
                      </a:r>
                      <a:endParaRPr lang="en-US" sz="1200">
                        <a:effectLst/>
                        <a:latin typeface="Times New Roman"/>
                        <a:ea typeface="Times New Roman"/>
                      </a:endParaRPr>
                    </a:p>
                  </a:txBody>
                  <a:tcPr marL="68580" marR="68580" marT="0" marB="0"/>
                </a:tc>
                <a:tc>
                  <a:txBody>
                    <a:bodyPr/>
                    <a:lstStyle/>
                    <a:p>
                      <a:pPr algn="r" rtl="1">
                        <a:spcAft>
                          <a:spcPts val="0"/>
                        </a:spcAft>
                      </a:pPr>
                      <a:endParaRPr lang="ar-EG" sz="1400">
                        <a:effectLst/>
                        <a:latin typeface="Times New Roman"/>
                        <a:ea typeface="Times New Roman"/>
                        <a:cs typeface="Simplified Arabic"/>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90%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80%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70%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60%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50%</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vMerge="1">
                  <a:txBody>
                    <a:bodyPr/>
                    <a:lstStyle/>
                    <a:p>
                      <a:pPr rtl="1"/>
                      <a:endParaRPr lang="ar-EG"/>
                    </a:p>
                  </a:txBody>
                  <a:tcPr/>
                </a:tc>
                <a:tc>
                  <a:txBody>
                    <a:bodyPr/>
                    <a:lstStyle/>
                    <a:p>
                      <a:pPr algn="r" rtl="1">
                        <a:spcAft>
                          <a:spcPts val="0"/>
                        </a:spcAft>
                      </a:pPr>
                      <a:r>
                        <a:rPr lang="ar-EG" sz="1400">
                          <a:effectLst/>
                        </a:rPr>
                        <a:t>راحة</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c>
                  <a:txBody>
                    <a:bodyPr/>
                    <a:lstStyle/>
                    <a:p>
                      <a:pPr algn="r" rtl="1">
                        <a:spcAft>
                          <a:spcPts val="0"/>
                        </a:spcAft>
                      </a:pPr>
                      <a:r>
                        <a:rPr lang="ar-EG" sz="1400">
                          <a:effectLst/>
                        </a:rPr>
                        <a:t> </a:t>
                      </a:r>
                      <a:endParaRPr lang="en-US" sz="1200">
                        <a:effectLst/>
                        <a:latin typeface="Times New Roman"/>
                        <a:ea typeface="Times New Roman"/>
                      </a:endParaRPr>
                    </a:p>
                  </a:txBody>
                  <a:tcPr marL="68580" marR="68580" marT="0" marB="0"/>
                </a:tc>
              </a:tr>
              <a:tr h="0">
                <a:tc gridSpan="2">
                  <a:txBody>
                    <a:bodyPr/>
                    <a:lstStyle/>
                    <a:p>
                      <a:pPr algn="r" rtl="1">
                        <a:spcAft>
                          <a:spcPts val="0"/>
                        </a:spcAft>
                      </a:pPr>
                      <a:r>
                        <a:rPr lang="ar-EG" sz="1400">
                          <a:effectLst/>
                        </a:rPr>
                        <a:t>الاحماء</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rowSpan="4">
                  <a:txBody>
                    <a:bodyPr/>
                    <a:lstStyle/>
                    <a:p>
                      <a:pPr marL="71755" marR="71755" algn="r" rtl="1">
                        <a:spcAft>
                          <a:spcPts val="0"/>
                        </a:spcAft>
                      </a:pPr>
                      <a:r>
                        <a:rPr lang="ar-EG" sz="1400">
                          <a:effectLst/>
                        </a:rPr>
                        <a:t>اعداد عام</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تحمل تنفسي</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تحمل قوة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مرونة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dirty="0">
                          <a:effectLst/>
                        </a:rPr>
                        <a:t>-</a:t>
                      </a:r>
                      <a:endParaRPr lang="en-US" sz="1200" dirty="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رشاقة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rowSpan="4">
                  <a:txBody>
                    <a:bodyPr/>
                    <a:lstStyle/>
                    <a:p>
                      <a:pPr marL="71755" marR="71755" algn="r" rtl="1">
                        <a:spcAft>
                          <a:spcPts val="0"/>
                        </a:spcAft>
                      </a:pPr>
                      <a:r>
                        <a:rPr lang="ar-EG" sz="1400">
                          <a:effectLst/>
                        </a:rPr>
                        <a:t>اعداد خاص</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قدرة عضلية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30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سرعة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قوة عظمى</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35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45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توافق</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rowSpan="5">
                  <a:txBody>
                    <a:bodyPr/>
                    <a:lstStyle/>
                    <a:p>
                      <a:pPr marL="71755" marR="71755" algn="r" rtl="1">
                        <a:spcAft>
                          <a:spcPts val="0"/>
                        </a:spcAft>
                      </a:pPr>
                      <a:r>
                        <a:rPr lang="ar-EG" sz="1400">
                          <a:effectLst/>
                        </a:rPr>
                        <a:t>اعداد مهارى</a:t>
                      </a:r>
                      <a:endParaRPr lang="en-US" sz="1200">
                        <a:effectLst/>
                        <a:latin typeface="Times New Roman"/>
                        <a:ea typeface="Times New Roman"/>
                      </a:endParaRPr>
                    </a:p>
                  </a:txBody>
                  <a:tcPr marL="68580" marR="68580" marT="0" marB="0" vert="vert270"/>
                </a:tc>
                <a:tc>
                  <a:txBody>
                    <a:bodyPr/>
                    <a:lstStyle/>
                    <a:p>
                      <a:pPr algn="ctr" rtl="1">
                        <a:spcAft>
                          <a:spcPts val="0"/>
                        </a:spcAft>
                      </a:pPr>
                      <a:r>
                        <a:rPr lang="ar-EG" sz="1400">
                          <a:effectLst/>
                        </a:rPr>
                        <a:t>الحجلة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45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الخطوة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 </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الوثبة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15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25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الاقتراب</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30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vMerge="1">
                  <a:txBody>
                    <a:bodyPr/>
                    <a:lstStyle/>
                    <a:p>
                      <a:pPr rtl="1"/>
                      <a:endParaRPr lang="ar-EG"/>
                    </a:p>
                  </a:txBody>
                  <a:tcPr/>
                </a:tc>
                <a:tc>
                  <a:txBody>
                    <a:bodyPr/>
                    <a:lstStyle/>
                    <a:p>
                      <a:pPr algn="ctr" rtl="1">
                        <a:spcAft>
                          <a:spcPts val="0"/>
                        </a:spcAft>
                      </a:pPr>
                      <a:r>
                        <a:rPr lang="ar-EG" sz="1400">
                          <a:effectLst/>
                        </a:rPr>
                        <a:t>الربط للمهارة</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30</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gridSpan="2">
                  <a:txBody>
                    <a:bodyPr/>
                    <a:lstStyle/>
                    <a:p>
                      <a:pPr algn="r" rtl="1">
                        <a:spcAft>
                          <a:spcPts val="0"/>
                        </a:spcAft>
                      </a:pPr>
                      <a:r>
                        <a:rPr lang="ar-EG" sz="1400">
                          <a:effectLst/>
                        </a:rPr>
                        <a:t>التهدئة</a:t>
                      </a:r>
                      <a:endParaRPr lang="en-US" sz="1200">
                        <a:effectLst/>
                        <a:latin typeface="Times New Roman"/>
                        <a:ea typeface="Times New Roman"/>
                      </a:endParaRPr>
                    </a:p>
                  </a:txBody>
                  <a:tcPr marL="68580" marR="68580" marT="0" marB="0"/>
                </a:tc>
                <a:tc hMerge="1">
                  <a:txBody>
                    <a:bodyPr/>
                    <a:lstStyle/>
                    <a:p>
                      <a:pPr rtl="1"/>
                      <a:endParaRPr lang="ar-EG"/>
                    </a:p>
                  </a:txBody>
                  <a:tcP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5</a:t>
                      </a:r>
                      <a:endParaRPr lang="en-US" sz="1200">
                        <a:effectLst/>
                        <a:latin typeface="Times New Roman"/>
                        <a:ea typeface="Times New Roman"/>
                      </a:endParaRPr>
                    </a:p>
                  </a:txBody>
                  <a:tcPr marL="68580" marR="68580" marT="0" marB="0" anchor="ctr"/>
                </a:tc>
                <a:tc>
                  <a:txBody>
                    <a:bodyPr/>
                    <a:lstStyle/>
                    <a:p>
                      <a:pPr algn="ctr" rtl="1">
                        <a:spcAft>
                          <a:spcPts val="0"/>
                        </a:spcAft>
                      </a:pPr>
                      <a:r>
                        <a:rPr lang="ar-EG" sz="1400">
                          <a:effectLst/>
                        </a:rPr>
                        <a:t>-</a:t>
                      </a:r>
                      <a:endParaRPr lang="en-US" sz="1200">
                        <a:effectLst/>
                        <a:latin typeface="Times New Roman"/>
                        <a:ea typeface="Times New Roman"/>
                      </a:endParaRPr>
                    </a:p>
                  </a:txBody>
                  <a:tcPr marL="68580" marR="68580" marT="0" marB="0" anchor="ctr"/>
                </a:tc>
              </a:tr>
              <a:tr h="0">
                <a:tc gridSpan="2">
                  <a:txBody>
                    <a:bodyPr/>
                    <a:lstStyle/>
                    <a:p>
                      <a:pPr algn="r" rtl="1">
                        <a:spcAft>
                          <a:spcPts val="0"/>
                        </a:spcAft>
                      </a:pPr>
                      <a:r>
                        <a:rPr lang="ar-EG" sz="1400">
                          <a:effectLst/>
                        </a:rPr>
                        <a:t>زمن الاسبوع/ الشدة</a:t>
                      </a:r>
                      <a:endParaRPr lang="en-US" sz="1200">
                        <a:effectLst/>
                        <a:latin typeface="Times New Roman"/>
                        <a:ea typeface="Times New Roman"/>
                      </a:endParaRPr>
                    </a:p>
                  </a:txBody>
                  <a:tcPr marL="68580" marR="68580" marT="0" marB="0"/>
                </a:tc>
                <a:tc hMerge="1">
                  <a:txBody>
                    <a:bodyPr/>
                    <a:lstStyle/>
                    <a:p>
                      <a:pPr rtl="1"/>
                      <a:endParaRPr lang="ar-EG"/>
                    </a:p>
                  </a:txBody>
                  <a:tcPr/>
                </a:tc>
                <a:tc gridSpan="7">
                  <a:txBody>
                    <a:bodyPr/>
                    <a:lstStyle/>
                    <a:p>
                      <a:pPr algn="ctr" rtl="1">
                        <a:spcAft>
                          <a:spcPts val="0"/>
                        </a:spcAft>
                      </a:pPr>
                      <a:r>
                        <a:rPr lang="ar-EG" sz="1400" dirty="0">
                          <a:effectLst/>
                        </a:rPr>
                        <a:t>690   /  قصوى</a:t>
                      </a:r>
                      <a:endParaRPr lang="en-US" sz="1200" dirty="0">
                        <a:effectLst/>
                        <a:latin typeface="Times New Roman"/>
                        <a:ea typeface="Times New Roman"/>
                      </a:endParaRPr>
                    </a:p>
                  </a:txBody>
                  <a:tcPr marL="68580" marR="68580" marT="0" marB="0" anchor="ct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bl>
          </a:graphicData>
        </a:graphic>
      </p:graphicFrame>
      <p:sp>
        <p:nvSpPr>
          <p:cNvPr id="5" name="AutoShape 1"/>
          <p:cNvSpPr>
            <a:spLocks noChangeArrowheads="1"/>
          </p:cNvSpPr>
          <p:nvPr/>
        </p:nvSpPr>
        <p:spPr bwMode="auto">
          <a:xfrm>
            <a:off x="5014913" y="1008063"/>
            <a:ext cx="114300" cy="1143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6" name="Freeform 2"/>
          <p:cNvSpPr>
            <a:spLocks/>
          </p:cNvSpPr>
          <p:nvPr/>
        </p:nvSpPr>
        <p:spPr bwMode="auto">
          <a:xfrm>
            <a:off x="1907704" y="947738"/>
            <a:ext cx="3958209" cy="1401142"/>
          </a:xfrm>
          <a:custGeom>
            <a:avLst/>
            <a:gdLst>
              <a:gd name="T0" fmla="*/ 6120 w 6120"/>
              <a:gd name="T1" fmla="*/ 840 h 2820"/>
              <a:gd name="T2" fmla="*/ 5220 w 6120"/>
              <a:gd name="T3" fmla="*/ 300 h 2820"/>
              <a:gd name="T4" fmla="*/ 4320 w 6120"/>
              <a:gd name="T5" fmla="*/ 1920 h 2820"/>
              <a:gd name="T6" fmla="*/ 3240 w 6120"/>
              <a:gd name="T7" fmla="*/ 300 h 2820"/>
              <a:gd name="T8" fmla="*/ 2160 w 6120"/>
              <a:gd name="T9" fmla="*/ 1020 h 2820"/>
              <a:gd name="T10" fmla="*/ 1260 w 6120"/>
              <a:gd name="T11" fmla="*/ 300 h 2820"/>
              <a:gd name="T12" fmla="*/ 0 w 6120"/>
              <a:gd name="T13" fmla="*/ 2820 h 2820"/>
            </a:gdLst>
            <a:ahLst/>
            <a:cxnLst>
              <a:cxn ang="0">
                <a:pos x="T0" y="T1"/>
              </a:cxn>
              <a:cxn ang="0">
                <a:pos x="T2" y="T3"/>
              </a:cxn>
              <a:cxn ang="0">
                <a:pos x="T4" y="T5"/>
              </a:cxn>
              <a:cxn ang="0">
                <a:pos x="T6" y="T7"/>
              </a:cxn>
              <a:cxn ang="0">
                <a:pos x="T8" y="T9"/>
              </a:cxn>
              <a:cxn ang="0">
                <a:pos x="T10" y="T11"/>
              </a:cxn>
              <a:cxn ang="0">
                <a:pos x="T12" y="T13"/>
              </a:cxn>
            </a:cxnLst>
            <a:rect l="0" t="0" r="r" b="b"/>
            <a:pathLst>
              <a:path w="6120" h="2820">
                <a:moveTo>
                  <a:pt x="6120" y="840"/>
                </a:moveTo>
                <a:cubicBezTo>
                  <a:pt x="5820" y="480"/>
                  <a:pt x="5520" y="120"/>
                  <a:pt x="5220" y="300"/>
                </a:cubicBezTo>
                <a:cubicBezTo>
                  <a:pt x="4920" y="480"/>
                  <a:pt x="4650" y="1920"/>
                  <a:pt x="4320" y="1920"/>
                </a:cubicBezTo>
                <a:cubicBezTo>
                  <a:pt x="3990" y="1920"/>
                  <a:pt x="3600" y="450"/>
                  <a:pt x="3240" y="300"/>
                </a:cubicBezTo>
                <a:cubicBezTo>
                  <a:pt x="2880" y="150"/>
                  <a:pt x="2490" y="1020"/>
                  <a:pt x="2160" y="1020"/>
                </a:cubicBezTo>
                <a:cubicBezTo>
                  <a:pt x="1830" y="1020"/>
                  <a:pt x="1620" y="0"/>
                  <a:pt x="1260" y="300"/>
                </a:cubicBezTo>
                <a:cubicBezTo>
                  <a:pt x="900" y="600"/>
                  <a:pt x="450" y="1710"/>
                  <a:pt x="0" y="2820"/>
                </a:cubicBezTo>
              </a:path>
            </a:pathLst>
          </a:custGeom>
          <a:noFill/>
          <a:ln w="15875">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3461324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EG" dirty="0" smtClean="0"/>
              <a:t>نموذج لوحدة تدريبية يومية</a:t>
            </a:r>
            <a:endParaRPr lang="ar-EG" dirty="0"/>
          </a:p>
        </p:txBody>
      </p:sp>
      <p:sp>
        <p:nvSpPr>
          <p:cNvPr id="3" name="عنصر نائب للمحتوى 2"/>
          <p:cNvSpPr>
            <a:spLocks noGrp="1"/>
          </p:cNvSpPr>
          <p:nvPr>
            <p:ph idx="1"/>
          </p:nvPr>
        </p:nvSpPr>
        <p:spPr/>
        <p:txBody>
          <a:bodyPr>
            <a:normAutofit lnSpcReduction="10000"/>
          </a:bodyPr>
          <a:lstStyle/>
          <a:p>
            <a:r>
              <a:rPr lang="ar-EG" dirty="0"/>
              <a:t>توزيع زمنى لوحدة تدريبه خلال هذا الاسبوع </a:t>
            </a:r>
            <a:r>
              <a:rPr lang="ar-EG" dirty="0" err="1"/>
              <a:t>التدريبى</a:t>
            </a:r>
            <a:endParaRPr lang="en-US" dirty="0"/>
          </a:p>
          <a:p>
            <a:r>
              <a:rPr lang="ar-EG" dirty="0"/>
              <a:t>الاسبوع (الثالث )                 </a:t>
            </a:r>
            <a:endParaRPr lang="en-US" dirty="0"/>
          </a:p>
          <a:p>
            <a:r>
              <a:rPr lang="ar-EG" dirty="0"/>
              <a:t>اليوم (الاول)             </a:t>
            </a:r>
            <a:endParaRPr lang="en-US" dirty="0"/>
          </a:p>
          <a:p>
            <a:r>
              <a:rPr lang="ar-EG" dirty="0"/>
              <a:t>زمن الوحدة (120 )ق</a:t>
            </a:r>
            <a:endParaRPr lang="en-US" dirty="0"/>
          </a:p>
          <a:p>
            <a:r>
              <a:rPr lang="ar-EG" dirty="0"/>
              <a:t>شدة الحمل ( 85% ) أقل من الاقصى</a:t>
            </a:r>
            <a:endParaRPr lang="en-US" dirty="0"/>
          </a:p>
          <a:p>
            <a:r>
              <a:rPr lang="ar-EG" dirty="0"/>
              <a:t>الادوات : (اقماع _ حواجز )         </a:t>
            </a:r>
            <a:endParaRPr lang="en-US" dirty="0"/>
          </a:p>
          <a:p>
            <a:r>
              <a:rPr lang="ar-EG" dirty="0"/>
              <a:t>الاهداف البدنية (تحسين المرونة والقدرة العضلية )</a:t>
            </a:r>
            <a:endParaRPr lang="en-US" dirty="0"/>
          </a:p>
          <a:p>
            <a:r>
              <a:rPr lang="ar-EG" dirty="0"/>
              <a:t>الاهداف </a:t>
            </a:r>
            <a:r>
              <a:rPr lang="ar-EG" dirty="0" err="1"/>
              <a:t>المهارية</a:t>
            </a:r>
            <a:r>
              <a:rPr lang="ar-EG" dirty="0"/>
              <a:t> ( تحسين الحجلة والخطوة )</a:t>
            </a:r>
            <a:endParaRPr lang="en-US" dirty="0"/>
          </a:p>
          <a:p>
            <a:endParaRPr lang="ar-EG" dirty="0"/>
          </a:p>
        </p:txBody>
      </p:sp>
      <p:pic>
        <p:nvPicPr>
          <p:cNvPr id="4" name="WhatsApp Audio 2020-03-28 at 9.35.30 PM(2).mp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616" y="620688"/>
            <a:ext cx="609600" cy="609600"/>
          </a:xfrm>
          <a:prstGeom prst="rect">
            <a:avLst/>
          </a:prstGeom>
        </p:spPr>
      </p:pic>
    </p:spTree>
    <p:extLst>
      <p:ext uri="{BB962C8B-B14F-4D97-AF65-F5344CB8AC3E}">
        <p14:creationId xmlns:p14="http://schemas.microsoft.com/office/powerpoint/2010/main" val="4028837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46050"/>
          </a:xfrm>
        </p:spPr>
        <p:txBody>
          <a:bodyPr>
            <a:noAutofit/>
          </a:bodyPr>
          <a:lstStyle/>
          <a:p>
            <a:r>
              <a:rPr lang="ar-EG" sz="2800" dirty="0"/>
              <a:t>الفترة الاعداد الخاص</a:t>
            </a:r>
            <a:r>
              <a:rPr lang="en-US" sz="2800" dirty="0"/>
              <a:t/>
            </a:r>
            <a:br>
              <a:rPr lang="en-US" sz="2800" dirty="0"/>
            </a:br>
            <a:endParaRPr lang="ar-EG" sz="2800" dirty="0"/>
          </a:p>
        </p:txBody>
      </p:sp>
      <p:graphicFrame>
        <p:nvGraphicFramePr>
          <p:cNvPr id="4" name="عنصر نائب للمحتوى 3"/>
          <p:cNvGraphicFramePr>
            <a:graphicFrameLocks noGrp="1"/>
          </p:cNvGraphicFramePr>
          <p:nvPr>
            <p:ph idx="1"/>
          </p:nvPr>
        </p:nvGraphicFramePr>
        <p:xfrm>
          <a:off x="1340378" y="583662"/>
          <a:ext cx="6463245" cy="5701473"/>
        </p:xfrm>
        <a:graphic>
          <a:graphicData uri="http://schemas.openxmlformats.org/drawingml/2006/table">
            <a:tbl>
              <a:tblPr rtl="1" firstRow="1" firstCol="1" lastRow="1" lastCol="1" bandRow="1" bandCol="1">
                <a:tableStyleId>{5C22544A-7EE6-4342-B048-85BDC9FD1C3A}</a:tableStyleId>
              </a:tblPr>
              <a:tblGrid>
                <a:gridCol w="464610"/>
                <a:gridCol w="1263052"/>
                <a:gridCol w="1263052"/>
                <a:gridCol w="464610"/>
                <a:gridCol w="538603"/>
                <a:gridCol w="673685"/>
                <a:gridCol w="560974"/>
                <a:gridCol w="673685"/>
                <a:gridCol w="560974"/>
              </a:tblGrid>
              <a:tr h="209518">
                <a:tc rowSpan="3" gridSpan="2">
                  <a:txBody>
                    <a:bodyPr/>
                    <a:lstStyle/>
                    <a:p>
                      <a:pPr algn="ctr" rtl="1">
                        <a:spcAft>
                          <a:spcPts val="0"/>
                        </a:spcAft>
                      </a:pPr>
                      <a:r>
                        <a:rPr lang="ar-SA" sz="1200">
                          <a:effectLst/>
                        </a:rPr>
                        <a:t>أجزاء الو حده</a:t>
                      </a:r>
                      <a:endParaRPr lang="en-US" sz="1200">
                        <a:effectLst/>
                        <a:latin typeface="Times New Roman"/>
                        <a:ea typeface="Times New Roman"/>
                      </a:endParaRPr>
                    </a:p>
                  </a:txBody>
                  <a:tcPr marL="67345" marR="67345" marT="0" marB="0"/>
                </a:tc>
                <a:tc rowSpan="3" hMerge="1">
                  <a:txBody>
                    <a:bodyPr/>
                    <a:lstStyle/>
                    <a:p>
                      <a:pPr rtl="1"/>
                      <a:endParaRPr lang="ar-EG"/>
                    </a:p>
                  </a:txBody>
                  <a:tcPr/>
                </a:tc>
                <a:tc rowSpan="3">
                  <a:txBody>
                    <a:bodyPr/>
                    <a:lstStyle/>
                    <a:p>
                      <a:pPr algn="ctr" rtl="1">
                        <a:spcAft>
                          <a:spcPts val="0"/>
                        </a:spcAft>
                      </a:pPr>
                      <a:r>
                        <a:rPr lang="ar-SA" sz="1400">
                          <a:effectLst/>
                        </a:rPr>
                        <a:t>المحتوى</a:t>
                      </a:r>
                      <a:endParaRPr lang="en-US" sz="1200">
                        <a:effectLst/>
                        <a:latin typeface="Times New Roman"/>
                        <a:ea typeface="Times New Roman"/>
                      </a:endParaRPr>
                    </a:p>
                  </a:txBody>
                  <a:tcPr marL="67345" marR="67345" marT="0" marB="0"/>
                </a:tc>
                <a:tc gridSpan="6">
                  <a:txBody>
                    <a:bodyPr/>
                    <a:lstStyle/>
                    <a:p>
                      <a:pPr algn="ctr" rtl="1">
                        <a:spcAft>
                          <a:spcPts val="0"/>
                        </a:spcAft>
                      </a:pPr>
                      <a:r>
                        <a:rPr lang="ar-SA" sz="1400">
                          <a:effectLst/>
                        </a:rPr>
                        <a:t>متغيرات حمل التدريب لدى المجموعة عينة البحث</a:t>
                      </a:r>
                      <a:endParaRPr lang="en-US" sz="1200">
                        <a:effectLst/>
                        <a:latin typeface="Times New Roman"/>
                        <a:ea typeface="Times New Roman"/>
                      </a:endParaRPr>
                    </a:p>
                  </a:txBody>
                  <a:tcPr marL="67345" marR="67345"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09518">
                <a:tc gridSpan="2" vMerge="1">
                  <a:txBody>
                    <a:bodyPr/>
                    <a:lstStyle/>
                    <a:p>
                      <a:pPr rtl="1"/>
                      <a:endParaRPr lang="ar-EG"/>
                    </a:p>
                  </a:txBody>
                  <a:tcPr/>
                </a:tc>
                <a:tc hMerge="1" vMerge="1">
                  <a:txBody>
                    <a:bodyPr/>
                    <a:lstStyle/>
                    <a:p>
                      <a:pPr rtl="1"/>
                      <a:endParaRPr lang="ar-EG"/>
                    </a:p>
                  </a:txBody>
                  <a:tcPr/>
                </a:tc>
                <a:tc vMerge="1">
                  <a:txBody>
                    <a:bodyPr/>
                    <a:lstStyle/>
                    <a:p>
                      <a:pPr rtl="1"/>
                      <a:endParaRPr lang="ar-EG"/>
                    </a:p>
                  </a:txBody>
                  <a:tcPr/>
                </a:tc>
                <a:tc rowSpan="2">
                  <a:txBody>
                    <a:bodyPr/>
                    <a:lstStyle/>
                    <a:p>
                      <a:pPr algn="r" rtl="1">
                        <a:spcAft>
                          <a:spcPts val="0"/>
                        </a:spcAft>
                      </a:pPr>
                      <a:r>
                        <a:rPr lang="ar-SA" sz="1400">
                          <a:effectLst/>
                        </a:rPr>
                        <a:t>الشدة</a:t>
                      </a:r>
                      <a:endParaRPr lang="en-US" sz="1200">
                        <a:effectLst/>
                        <a:latin typeface="Times New Roman"/>
                        <a:ea typeface="Times New Roman"/>
                      </a:endParaRPr>
                    </a:p>
                  </a:txBody>
                  <a:tcPr marL="67345" marR="67345" marT="0" marB="0"/>
                </a:tc>
                <a:tc gridSpan="3">
                  <a:txBody>
                    <a:bodyPr/>
                    <a:lstStyle/>
                    <a:p>
                      <a:pPr algn="ctr" rtl="1">
                        <a:spcAft>
                          <a:spcPts val="0"/>
                        </a:spcAft>
                      </a:pPr>
                      <a:r>
                        <a:rPr lang="ar-SA" sz="1400">
                          <a:effectLst/>
                        </a:rPr>
                        <a:t>الحجم</a:t>
                      </a:r>
                      <a:endParaRPr lang="en-US" sz="1200">
                        <a:effectLst/>
                        <a:latin typeface="Times New Roman"/>
                        <a:ea typeface="Times New Roman"/>
                      </a:endParaRPr>
                    </a:p>
                  </a:txBody>
                  <a:tcPr marL="67345" marR="67345" marT="0" marB="0"/>
                </a:tc>
                <a:tc hMerge="1">
                  <a:txBody>
                    <a:bodyPr/>
                    <a:lstStyle/>
                    <a:p>
                      <a:pPr rtl="1"/>
                      <a:endParaRPr lang="ar-EG"/>
                    </a:p>
                  </a:txBody>
                  <a:tcPr/>
                </a:tc>
                <a:tc hMerge="1">
                  <a:txBody>
                    <a:bodyPr/>
                    <a:lstStyle/>
                    <a:p>
                      <a:pPr rtl="1"/>
                      <a:endParaRPr lang="ar-EG"/>
                    </a:p>
                  </a:txBody>
                  <a:tcPr/>
                </a:tc>
                <a:tc gridSpan="2">
                  <a:txBody>
                    <a:bodyPr/>
                    <a:lstStyle/>
                    <a:p>
                      <a:pPr algn="ctr" rtl="1">
                        <a:spcAft>
                          <a:spcPts val="0"/>
                        </a:spcAft>
                      </a:pPr>
                      <a:r>
                        <a:rPr lang="ar-SA" sz="1400">
                          <a:effectLst/>
                        </a:rPr>
                        <a:t>الراحة</a:t>
                      </a:r>
                      <a:endParaRPr lang="en-US" sz="1200">
                        <a:effectLst/>
                        <a:latin typeface="Times New Roman"/>
                        <a:ea typeface="Times New Roman"/>
                      </a:endParaRPr>
                    </a:p>
                  </a:txBody>
                  <a:tcPr marL="67345" marR="67345" marT="0" marB="0"/>
                </a:tc>
                <a:tc hMerge="1">
                  <a:txBody>
                    <a:bodyPr/>
                    <a:lstStyle/>
                    <a:p>
                      <a:pPr rtl="1"/>
                      <a:endParaRPr lang="ar-EG"/>
                    </a:p>
                  </a:txBody>
                  <a:tcPr/>
                </a:tc>
              </a:tr>
              <a:tr h="718346">
                <a:tc gridSpan="2" vMerge="1">
                  <a:txBody>
                    <a:bodyPr/>
                    <a:lstStyle/>
                    <a:p>
                      <a:pPr rtl="1"/>
                      <a:endParaRPr lang="ar-EG"/>
                    </a:p>
                  </a:txBody>
                  <a:tcPr/>
                </a:tc>
                <a:tc hMerge="1"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r" rtl="1">
                        <a:spcAft>
                          <a:spcPts val="0"/>
                        </a:spcAft>
                      </a:pPr>
                      <a:r>
                        <a:rPr lang="ar-SA" sz="1400">
                          <a:effectLst/>
                        </a:rPr>
                        <a:t>عدد التكرارات</a:t>
                      </a:r>
                      <a:endParaRPr lang="en-US" sz="1200">
                        <a:effectLst/>
                        <a:latin typeface="Times New Roman"/>
                        <a:ea typeface="Times New Roman"/>
                      </a:endParaRPr>
                    </a:p>
                  </a:txBody>
                  <a:tcPr marL="67345" marR="67345" marT="0" marB="0"/>
                </a:tc>
                <a:tc gridSpan="2">
                  <a:txBody>
                    <a:bodyPr/>
                    <a:lstStyle/>
                    <a:p>
                      <a:pPr algn="r" rtl="1">
                        <a:spcAft>
                          <a:spcPts val="0"/>
                        </a:spcAft>
                      </a:pPr>
                      <a:r>
                        <a:rPr lang="ar-SA" sz="1400">
                          <a:effectLst/>
                        </a:rPr>
                        <a:t>عدد المجموعات</a:t>
                      </a:r>
                      <a:endParaRPr lang="en-US" sz="1200">
                        <a:effectLst/>
                        <a:latin typeface="Times New Roman"/>
                        <a:ea typeface="Times New Roman"/>
                      </a:endParaRPr>
                    </a:p>
                  </a:txBody>
                  <a:tcPr marL="67345" marR="67345" marT="0" marB="0"/>
                </a:tc>
                <a:tc hMerge="1">
                  <a:txBody>
                    <a:bodyPr/>
                    <a:lstStyle/>
                    <a:p>
                      <a:pPr rtl="1"/>
                      <a:endParaRPr lang="ar-EG"/>
                    </a:p>
                  </a:txBody>
                  <a:tcPr/>
                </a:tc>
                <a:tc>
                  <a:txBody>
                    <a:bodyPr/>
                    <a:lstStyle/>
                    <a:p>
                      <a:pPr algn="r" rtl="1">
                        <a:spcAft>
                          <a:spcPts val="0"/>
                        </a:spcAft>
                      </a:pPr>
                      <a:r>
                        <a:rPr lang="ar-SA" sz="1400">
                          <a:effectLst/>
                        </a:rPr>
                        <a:t>الراحة بين التكرارات</a:t>
                      </a:r>
                      <a:endParaRPr lang="en-US" sz="1200">
                        <a:effectLst/>
                        <a:latin typeface="Times New Roman"/>
                        <a:ea typeface="Times New Roman"/>
                      </a:endParaRPr>
                    </a:p>
                  </a:txBody>
                  <a:tcPr marL="67345" marR="67345" marT="0" marB="0"/>
                </a:tc>
                <a:tc>
                  <a:txBody>
                    <a:bodyPr/>
                    <a:lstStyle/>
                    <a:p>
                      <a:pPr algn="r" rtl="1">
                        <a:spcAft>
                          <a:spcPts val="0"/>
                        </a:spcAft>
                      </a:pPr>
                      <a:r>
                        <a:rPr lang="ar-SA" sz="1200">
                          <a:effectLst/>
                        </a:rPr>
                        <a:t>الراحة بين المجموعات</a:t>
                      </a:r>
                      <a:endParaRPr lang="en-US" sz="1200">
                        <a:effectLst/>
                        <a:latin typeface="Times New Roman"/>
                        <a:ea typeface="Times New Roman"/>
                      </a:endParaRPr>
                    </a:p>
                  </a:txBody>
                  <a:tcPr marL="67345" marR="67345" marT="0" marB="0"/>
                </a:tc>
              </a:tr>
              <a:tr h="538760">
                <a:tc gridSpan="2">
                  <a:txBody>
                    <a:bodyPr/>
                    <a:lstStyle/>
                    <a:p>
                      <a:pPr algn="ctr" rtl="1">
                        <a:spcAft>
                          <a:spcPts val="0"/>
                        </a:spcAft>
                      </a:pPr>
                      <a:r>
                        <a:rPr lang="ar-SA" sz="1400">
                          <a:effectLst/>
                        </a:rPr>
                        <a:t>الإحماء</a:t>
                      </a:r>
                      <a:endParaRPr lang="en-US" sz="1200">
                        <a:effectLst/>
                        <a:latin typeface="Times New Roman"/>
                        <a:ea typeface="Times New Roman"/>
                      </a:endParaRPr>
                    </a:p>
                  </a:txBody>
                  <a:tcPr marL="67345" marR="67345" marT="0" marB="0"/>
                </a:tc>
                <a:tc hMerge="1">
                  <a:txBody>
                    <a:bodyPr/>
                    <a:lstStyle/>
                    <a:p>
                      <a:pPr rtl="1"/>
                      <a:endParaRPr lang="ar-EG"/>
                    </a:p>
                  </a:txBody>
                  <a:tcPr/>
                </a:tc>
                <a:tc>
                  <a:txBody>
                    <a:bodyPr/>
                    <a:lstStyle/>
                    <a:p>
                      <a:pPr algn="justLow" rtl="1">
                        <a:spcAft>
                          <a:spcPts val="0"/>
                        </a:spcAft>
                      </a:pPr>
                      <a:r>
                        <a:rPr lang="ar-SA" sz="1200">
                          <a:effectLst/>
                        </a:rPr>
                        <a:t>الجرى حول الملعب ثم اطالات ثم تدريبات الجرى الاساسية</a:t>
                      </a:r>
                      <a:endParaRPr lang="en-US" sz="1200">
                        <a:effectLst/>
                        <a:latin typeface="Times New Roman"/>
                        <a:ea typeface="Times New Roman"/>
                      </a:endParaRPr>
                    </a:p>
                  </a:txBody>
                  <a:tcPr marL="67345" marR="67345" marT="0" marB="0"/>
                </a:tc>
                <a:tc>
                  <a:txBody>
                    <a:bodyPr/>
                    <a:lstStyle/>
                    <a:p>
                      <a:pPr marL="71755" marR="71755" algn="r" rtl="1">
                        <a:spcAft>
                          <a:spcPts val="0"/>
                        </a:spcAft>
                      </a:pPr>
                      <a:r>
                        <a:rPr lang="ar-SA" sz="1200">
                          <a:effectLst/>
                        </a:rPr>
                        <a:t>متوسط</a:t>
                      </a:r>
                      <a:endParaRPr lang="en-US" sz="1200">
                        <a:effectLst/>
                        <a:latin typeface="Times New Roman"/>
                        <a:ea typeface="Times New Roman"/>
                      </a:endParaRPr>
                    </a:p>
                  </a:txBody>
                  <a:tcPr marL="67345" marR="67345" marT="0" marB="0" vert="vert270"/>
                </a:tc>
                <a:tc>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tc>
                <a:tc gridSpan="2">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tc>
                <a:tc hMerge="1">
                  <a:txBody>
                    <a:bodyPr/>
                    <a:lstStyle/>
                    <a:p>
                      <a:pPr rtl="1"/>
                      <a:endParaRPr lang="ar-EG"/>
                    </a:p>
                  </a:txBody>
                  <a:tcPr/>
                </a:tc>
                <a:tc>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tc>
                <a:tc>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tc>
              </a:tr>
              <a:tr h="209518">
                <a:tc rowSpan="5">
                  <a:txBody>
                    <a:bodyPr/>
                    <a:lstStyle/>
                    <a:p>
                      <a:pPr marL="71755" marR="71755" algn="ctr" rtl="1">
                        <a:spcAft>
                          <a:spcPts val="0"/>
                        </a:spcAft>
                      </a:pPr>
                      <a:r>
                        <a:rPr lang="ar-SA" sz="1400">
                          <a:effectLst/>
                        </a:rPr>
                        <a:t>الجزء الرئيسي</a:t>
                      </a:r>
                      <a:endParaRPr lang="en-US" sz="1200">
                        <a:effectLst/>
                        <a:latin typeface="Times New Roman"/>
                        <a:ea typeface="Times New Roman"/>
                      </a:endParaRPr>
                    </a:p>
                  </a:txBody>
                  <a:tcPr marL="67345" marR="67345" marT="0" marB="0" vert="vert270"/>
                </a:tc>
                <a:tc rowSpan="3">
                  <a:txBody>
                    <a:bodyPr/>
                    <a:lstStyle/>
                    <a:p>
                      <a:pPr marL="71755" marR="71755" algn="r" rtl="1">
                        <a:spcAft>
                          <a:spcPts val="0"/>
                        </a:spcAft>
                      </a:pPr>
                      <a:r>
                        <a:rPr lang="ar-SA" sz="1400">
                          <a:effectLst/>
                        </a:rPr>
                        <a:t>اعداد مهارى</a:t>
                      </a:r>
                      <a:endParaRPr lang="en-US" sz="1200">
                        <a:effectLst/>
                        <a:latin typeface="Times New Roman"/>
                        <a:ea typeface="Times New Roman"/>
                      </a:endParaRPr>
                    </a:p>
                  </a:txBody>
                  <a:tcPr marL="67345" marR="67345" marT="0" marB="0" vert="vert270"/>
                </a:tc>
                <a:tc rowSpan="3">
                  <a:txBody>
                    <a:bodyPr/>
                    <a:lstStyle/>
                    <a:p>
                      <a:pPr algn="r" rtl="1">
                        <a:spcAft>
                          <a:spcPts val="0"/>
                        </a:spcAft>
                      </a:pPr>
                      <a:r>
                        <a:rPr lang="ar-EG" sz="1400">
                          <a:effectLst/>
                        </a:rPr>
                        <a:t>- </a:t>
                      </a:r>
                      <a:r>
                        <a:rPr lang="ar-EG" sz="1200">
                          <a:effectLst/>
                        </a:rPr>
                        <a:t>الاقتراب من 3 : 5 خطوات وتحديد علامات لاداء الحجله ثم الخطوه .</a:t>
                      </a:r>
                      <a:endParaRPr lang="en-US" sz="1200">
                        <a:effectLst/>
                      </a:endParaRPr>
                    </a:p>
                    <a:p>
                      <a:pPr algn="r" rtl="1">
                        <a:spcAft>
                          <a:spcPts val="0"/>
                        </a:spcAft>
                      </a:pPr>
                      <a:r>
                        <a:rPr lang="ar-EG" sz="1200">
                          <a:effectLst/>
                        </a:rPr>
                        <a:t>- الاقتراب من 3 : 5 خطوات وتحديد علامات للارتقاء لاداء الحجله ثم أداء الخطوه  فى حفرة الرمل</a:t>
                      </a:r>
                      <a:endParaRPr lang="en-US" sz="1200">
                        <a:effectLst/>
                      </a:endParaRPr>
                    </a:p>
                    <a:p>
                      <a:pPr algn="r" rtl="1">
                        <a:spcAft>
                          <a:spcPts val="0"/>
                        </a:spcAft>
                      </a:pPr>
                      <a:r>
                        <a:rPr lang="ar-EG" sz="1200">
                          <a:effectLst/>
                        </a:rPr>
                        <a:t>- الاقتراب من 3 : 5 خطوات ثم أداء 3  حجلات ثم الجرى مره أخرى .</a:t>
                      </a:r>
                      <a:endParaRPr lang="en-US" sz="1200">
                        <a:effectLst/>
                        <a:latin typeface="Times New Roman"/>
                        <a:ea typeface="Times New Roman"/>
                      </a:endParaRPr>
                    </a:p>
                  </a:txBody>
                  <a:tcPr marL="67345" marR="67345" marT="0" marB="0" anchor="ctr"/>
                </a:tc>
                <a:tc rowSpan="3">
                  <a:txBody>
                    <a:bodyPr/>
                    <a:lstStyle/>
                    <a:p>
                      <a:pPr marL="71755" marR="71755" algn="ctr" rtl="1">
                        <a:spcAft>
                          <a:spcPts val="0"/>
                        </a:spcAft>
                      </a:pPr>
                      <a:r>
                        <a:rPr lang="ar-SA" sz="1400">
                          <a:effectLst/>
                        </a:rPr>
                        <a:t>عالي</a:t>
                      </a:r>
                      <a:endParaRPr lang="en-US" sz="1200">
                        <a:effectLst/>
                        <a:latin typeface="Times New Roman"/>
                        <a:ea typeface="Times New Roman"/>
                      </a:endParaRPr>
                    </a:p>
                  </a:txBody>
                  <a:tcPr marL="67345" marR="67345" marT="0" marB="0" vert="vert270"/>
                </a:tc>
                <a:tc>
                  <a:txBody>
                    <a:bodyPr/>
                    <a:lstStyle/>
                    <a:p>
                      <a:pPr algn="ctr" rtl="1">
                        <a:spcAft>
                          <a:spcPts val="0"/>
                        </a:spcAft>
                      </a:pPr>
                      <a:r>
                        <a:rPr lang="ar-SA" sz="1400">
                          <a:effectLst/>
                        </a:rPr>
                        <a:t>5</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a:effectLst/>
                        </a:rPr>
                        <a:t>3</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30 ث</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90 ث</a:t>
                      </a:r>
                      <a:endParaRPr lang="en-US" sz="1200">
                        <a:effectLst/>
                        <a:latin typeface="Times New Roman"/>
                        <a:ea typeface="Times New Roman"/>
                      </a:endParaRPr>
                    </a:p>
                  </a:txBody>
                  <a:tcPr marL="67345" marR="67345" marT="0" marB="0" anchor="ctr"/>
                </a:tc>
              </a:tr>
              <a:tr h="902921">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rtl="1">
                        <a:spcAft>
                          <a:spcPts val="0"/>
                        </a:spcAft>
                      </a:pPr>
                      <a:r>
                        <a:rPr lang="ar-SA" sz="1400">
                          <a:effectLst/>
                        </a:rPr>
                        <a:t>5</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a:effectLst/>
                        </a:rPr>
                        <a:t>3</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30 ث</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90 ث</a:t>
                      </a:r>
                      <a:endParaRPr lang="en-US" sz="1200">
                        <a:effectLst/>
                        <a:latin typeface="Times New Roman"/>
                        <a:ea typeface="Times New Roman"/>
                      </a:endParaRPr>
                    </a:p>
                  </a:txBody>
                  <a:tcPr marL="67345" marR="67345" marT="0" marB="0" anchor="ctr"/>
                </a:tc>
              </a:tr>
              <a:tr h="1252117">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rtl="1">
                        <a:spcAft>
                          <a:spcPts val="0"/>
                        </a:spcAft>
                      </a:pPr>
                      <a:r>
                        <a:rPr lang="ar-SA" sz="1400">
                          <a:effectLst/>
                        </a:rPr>
                        <a:t>6</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a:effectLst/>
                        </a:rPr>
                        <a:t>4</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45 ث</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90ث</a:t>
                      </a:r>
                      <a:endParaRPr lang="en-US" sz="1200">
                        <a:effectLst/>
                        <a:latin typeface="Times New Roman"/>
                        <a:ea typeface="Times New Roman"/>
                      </a:endParaRPr>
                    </a:p>
                  </a:txBody>
                  <a:tcPr marL="67345" marR="67345" marT="0" marB="0" anchor="ctr"/>
                </a:tc>
              </a:tr>
              <a:tr h="420906">
                <a:tc vMerge="1">
                  <a:txBody>
                    <a:bodyPr/>
                    <a:lstStyle/>
                    <a:p>
                      <a:pPr rtl="1"/>
                      <a:endParaRPr lang="ar-EG"/>
                    </a:p>
                  </a:txBody>
                  <a:tcPr/>
                </a:tc>
                <a:tc rowSpan="2">
                  <a:txBody>
                    <a:bodyPr/>
                    <a:lstStyle/>
                    <a:p>
                      <a:pPr marL="71755" marR="71755" algn="r" rtl="1">
                        <a:spcAft>
                          <a:spcPts val="0"/>
                        </a:spcAft>
                      </a:pPr>
                      <a:r>
                        <a:rPr lang="ar-SA" sz="1400">
                          <a:effectLst/>
                        </a:rPr>
                        <a:t>اعداد بدنى</a:t>
                      </a:r>
                      <a:endParaRPr lang="en-US" sz="1200">
                        <a:effectLst/>
                        <a:latin typeface="Times New Roman"/>
                        <a:ea typeface="Times New Roman"/>
                      </a:endParaRPr>
                    </a:p>
                  </a:txBody>
                  <a:tcPr marL="67345" marR="67345" marT="0" marB="0" vert="vert270"/>
                </a:tc>
                <a:tc rowSpan="2">
                  <a:txBody>
                    <a:bodyPr/>
                    <a:lstStyle/>
                    <a:p>
                      <a:pPr algn="r" rtl="1">
                        <a:spcAft>
                          <a:spcPts val="0"/>
                        </a:spcAft>
                      </a:pPr>
                      <a:r>
                        <a:rPr lang="ar-EG" sz="1200">
                          <a:effectLst/>
                        </a:rPr>
                        <a:t>الوثب بالقدمين من فوق الحواجز</a:t>
                      </a:r>
                      <a:endParaRPr lang="en-US" sz="1200">
                        <a:effectLst/>
                      </a:endParaRPr>
                    </a:p>
                    <a:p>
                      <a:pPr algn="r" rtl="1">
                        <a:spcAft>
                          <a:spcPts val="0"/>
                        </a:spcAft>
                      </a:pPr>
                      <a:r>
                        <a:rPr lang="ar-EG" sz="1200">
                          <a:effectLst/>
                        </a:rPr>
                        <a:t>الوثب بقدم واحدة من فوق الحواجز</a:t>
                      </a:r>
                      <a:endParaRPr lang="en-US" sz="1200">
                        <a:effectLst/>
                        <a:latin typeface="Times New Roman"/>
                        <a:ea typeface="Times New Roman"/>
                      </a:endParaRPr>
                    </a:p>
                  </a:txBody>
                  <a:tcPr marL="67345" marR="67345" marT="0" marB="0" anchor="ctr"/>
                </a:tc>
                <a:tc rowSpan="2">
                  <a:txBody>
                    <a:bodyPr/>
                    <a:lstStyle/>
                    <a:p>
                      <a:pPr marL="71755" marR="71755" algn="ctr" rtl="1">
                        <a:spcAft>
                          <a:spcPts val="0"/>
                        </a:spcAft>
                      </a:pPr>
                      <a:r>
                        <a:rPr lang="ar-SA" sz="1400">
                          <a:effectLst/>
                        </a:rPr>
                        <a:t>عالى</a:t>
                      </a:r>
                      <a:endParaRPr lang="en-US" sz="1200">
                        <a:effectLst/>
                        <a:latin typeface="Times New Roman"/>
                        <a:ea typeface="Times New Roman"/>
                      </a:endParaRPr>
                    </a:p>
                  </a:txBody>
                  <a:tcPr marL="67345" marR="67345" marT="0" marB="0" vert="vert270"/>
                </a:tc>
                <a:tc>
                  <a:txBody>
                    <a:bodyPr/>
                    <a:lstStyle/>
                    <a:p>
                      <a:pPr algn="ctr" rtl="1">
                        <a:spcAft>
                          <a:spcPts val="0"/>
                        </a:spcAft>
                      </a:pPr>
                      <a:r>
                        <a:rPr lang="ar-SA" sz="1400">
                          <a:effectLst/>
                        </a:rPr>
                        <a:t>6</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a:effectLst/>
                        </a:rPr>
                        <a:t>5</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30 ث</a:t>
                      </a:r>
                      <a:endParaRPr lang="en-US" sz="1200">
                        <a:effectLst/>
                        <a:latin typeface="Times New Roman"/>
                        <a:ea typeface="Times New Roman"/>
                      </a:endParaRPr>
                    </a:p>
                  </a:txBody>
                  <a:tcPr marL="67345" marR="67345" marT="0" marB="0" anchor="ctr"/>
                </a:tc>
              </a:tr>
              <a:tr h="442731">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rtl="1">
                        <a:spcAft>
                          <a:spcPts val="0"/>
                        </a:spcAft>
                      </a:pPr>
                      <a:r>
                        <a:rPr lang="ar-SA" sz="1400">
                          <a:effectLst/>
                        </a:rPr>
                        <a:t>6</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a:effectLst/>
                        </a:rPr>
                        <a:t>10</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30 ث</a:t>
                      </a:r>
                      <a:endParaRPr lang="en-US" sz="1200">
                        <a:effectLst/>
                        <a:latin typeface="Times New Roman"/>
                        <a:ea typeface="Times New Roman"/>
                      </a:endParaRPr>
                    </a:p>
                  </a:txBody>
                  <a:tcPr marL="67345" marR="67345" marT="0" marB="0" anchor="ctr"/>
                </a:tc>
              </a:tr>
              <a:tr h="601116">
                <a:tc gridSpan="2">
                  <a:txBody>
                    <a:bodyPr/>
                    <a:lstStyle/>
                    <a:p>
                      <a:pPr marL="71755" marR="71755" algn="r" rtl="1">
                        <a:spcAft>
                          <a:spcPts val="0"/>
                        </a:spcAft>
                      </a:pPr>
                      <a:r>
                        <a:rPr lang="ar-SA" sz="1400">
                          <a:effectLst/>
                        </a:rPr>
                        <a:t>الختام</a:t>
                      </a:r>
                      <a:endParaRPr lang="en-US" sz="1200">
                        <a:effectLst/>
                        <a:latin typeface="Times New Roman"/>
                        <a:ea typeface="Times New Roman"/>
                      </a:endParaRPr>
                    </a:p>
                  </a:txBody>
                  <a:tcPr marL="67345" marR="67345" marT="0" marB="0" vert="vert270"/>
                </a:tc>
                <a:tc hMerge="1">
                  <a:txBody>
                    <a:bodyPr/>
                    <a:lstStyle/>
                    <a:p>
                      <a:pPr rtl="1"/>
                      <a:endParaRPr lang="ar-EG"/>
                    </a:p>
                  </a:txBody>
                  <a:tcPr/>
                </a:tc>
                <a:tc>
                  <a:txBody>
                    <a:bodyPr/>
                    <a:lstStyle/>
                    <a:p>
                      <a:pPr algn="r" rtl="1">
                        <a:spcAft>
                          <a:spcPts val="0"/>
                        </a:spcAft>
                      </a:pPr>
                      <a:r>
                        <a:rPr lang="ar-SA" sz="1400">
                          <a:effectLst/>
                        </a:rPr>
                        <a:t>تمرينات اطالة للجسم</a:t>
                      </a:r>
                      <a:endParaRPr lang="en-US" sz="1200">
                        <a:effectLst/>
                        <a:latin typeface="Times New Roman"/>
                        <a:ea typeface="Times New Roman"/>
                      </a:endParaRPr>
                    </a:p>
                  </a:txBody>
                  <a:tcPr marL="67345" marR="67345" marT="0" marB="0"/>
                </a:tc>
                <a:tc>
                  <a:txBody>
                    <a:bodyPr/>
                    <a:lstStyle/>
                    <a:p>
                      <a:pPr marL="71755" marR="71755" algn="r" rtl="1">
                        <a:spcAft>
                          <a:spcPts val="0"/>
                        </a:spcAft>
                      </a:pPr>
                      <a:r>
                        <a:rPr lang="ar-SA" sz="1400">
                          <a:effectLst/>
                        </a:rPr>
                        <a:t>منخفض</a:t>
                      </a:r>
                      <a:endParaRPr lang="en-US" sz="1200">
                        <a:effectLst/>
                        <a:latin typeface="Times New Roman"/>
                        <a:ea typeface="Times New Roman"/>
                      </a:endParaRPr>
                    </a:p>
                  </a:txBody>
                  <a:tcPr marL="67345" marR="67345" marT="0" marB="0" vert="vert270"/>
                </a:tc>
                <a:tc>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nchor="ctr"/>
                </a:tc>
                <a:tc gridSpan="2">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nchor="ctr"/>
                </a:tc>
                <a:tc hMerge="1">
                  <a:txBody>
                    <a:bodyPr/>
                    <a:lstStyle/>
                    <a:p>
                      <a:pPr rtl="1"/>
                      <a:endParaRPr lang="ar-EG"/>
                    </a:p>
                  </a:txBody>
                  <a:tcPr/>
                </a:tc>
                <a:tc>
                  <a:txBody>
                    <a:bodyPr/>
                    <a:lstStyle/>
                    <a:p>
                      <a:pPr algn="ctr" rtl="1">
                        <a:spcAft>
                          <a:spcPts val="0"/>
                        </a:spcAft>
                      </a:pPr>
                      <a:r>
                        <a:rPr lang="ar-SA" sz="1400">
                          <a:effectLst/>
                        </a:rPr>
                        <a:t>-</a:t>
                      </a:r>
                      <a:endParaRPr lang="en-US" sz="1200">
                        <a:effectLst/>
                        <a:latin typeface="Times New Roman"/>
                        <a:ea typeface="Times New Roman"/>
                      </a:endParaRPr>
                    </a:p>
                  </a:txBody>
                  <a:tcPr marL="67345" marR="67345" marT="0" marB="0" anchor="ctr"/>
                </a:tc>
                <a:tc>
                  <a:txBody>
                    <a:bodyPr/>
                    <a:lstStyle/>
                    <a:p>
                      <a:pPr algn="ctr" rtl="1">
                        <a:spcAft>
                          <a:spcPts val="0"/>
                        </a:spcAft>
                      </a:pPr>
                      <a:r>
                        <a:rPr lang="ar-SA" sz="1400" dirty="0">
                          <a:effectLst/>
                        </a:rPr>
                        <a:t>-</a:t>
                      </a:r>
                      <a:endParaRPr lang="en-US" sz="1200" dirty="0">
                        <a:effectLst/>
                        <a:latin typeface="Times New Roman"/>
                        <a:ea typeface="Times New Roman"/>
                      </a:endParaRPr>
                    </a:p>
                  </a:txBody>
                  <a:tcPr marL="67345" marR="67345" marT="0" marB="0" anchor="ctr"/>
                </a:tc>
              </a:tr>
            </a:tbl>
          </a:graphicData>
        </a:graphic>
      </p:graphicFrame>
    </p:spTree>
    <p:extLst>
      <p:ext uri="{BB962C8B-B14F-4D97-AF65-F5344CB8AC3E}">
        <p14:creationId xmlns:p14="http://schemas.microsoft.com/office/powerpoint/2010/main" val="12764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62500" lnSpcReduction="20000"/>
          </a:bodyPr>
          <a:lstStyle/>
          <a:p>
            <a:r>
              <a:rPr lang="ar-SA" b="1" dirty="0" err="1"/>
              <a:t>إختبار</a:t>
            </a:r>
            <a:r>
              <a:rPr lang="ar-SA" b="1" dirty="0"/>
              <a:t> أقصى ثقل يمكن للاعب رفعه مرة واحدة </a:t>
            </a:r>
            <a:r>
              <a:rPr lang="en-US" b="1" dirty="0"/>
              <a:t>One Repetition Maximum IRM</a:t>
            </a:r>
            <a:r>
              <a:rPr lang="ar-SA" b="1" dirty="0"/>
              <a:t> ) </a:t>
            </a:r>
            <a:endParaRPr lang="en-US" dirty="0"/>
          </a:p>
          <a:p>
            <a:r>
              <a:rPr lang="ar-SA" dirty="0"/>
              <a:t>ويسمى واحد أقصى تكرار وذلك لكل تمرين من التمرينات المختارة ولكي يمكن تحديد أقصى ثقل يمكن للاعب رفعه لمرة واحدة </a:t>
            </a:r>
            <a:endParaRPr lang="en-US" dirty="0"/>
          </a:p>
          <a:p>
            <a:r>
              <a:rPr lang="ar-SA" b="1" dirty="0"/>
              <a:t>إجراء القياس </a:t>
            </a:r>
            <a:endParaRPr lang="en-US" dirty="0"/>
          </a:p>
          <a:p>
            <a:r>
              <a:rPr lang="ar-SA" dirty="0"/>
              <a:t>بعد الإحماء الجيد يقوم اللاعب بأداء مجموعة واحدة من 5 تكرارات بثقل خفيف ( باستخدام البار الأوليمبي بدون أثقال على سبيل المثال ) .وبعد حوالي دقيقة من الراحة وبعض </a:t>
            </a:r>
            <a:r>
              <a:rPr lang="ar-SA" dirty="0" err="1"/>
              <a:t>الإطالات</a:t>
            </a:r>
            <a:r>
              <a:rPr lang="ar-SA" dirty="0"/>
              <a:t> الخفيفة يقوم اللاعب بأداء مجموعة من </a:t>
            </a:r>
            <a:r>
              <a:rPr lang="fa-IR" dirty="0"/>
              <a:t>۳</a:t>
            </a:r>
            <a:r>
              <a:rPr lang="ar-SA" dirty="0"/>
              <a:t> تكرارات بثقل أزيد قليلا ( يزيد الثقل كل مرة من </a:t>
            </a:r>
            <a:r>
              <a:rPr lang="fa-IR" dirty="0"/>
              <a:t>۲ - 1۰</a:t>
            </a:r>
            <a:r>
              <a:rPr lang="ar-SA" dirty="0"/>
              <a:t> كجم ) . و بعد حوالي دقيقة أخرى من الراحة وبعض </a:t>
            </a:r>
            <a:r>
              <a:rPr lang="ar-SA" dirty="0" err="1"/>
              <a:t>الإطالات</a:t>
            </a:r>
            <a:r>
              <a:rPr lang="ar-SA" dirty="0"/>
              <a:t> الخفيفة يقوم اللاعب بمحاولة رفع ثقل أزيد لمرة واحدة ، وإذا نجحت الرفعة بطريقة فنية سليمة فإنه يجب على اللاعب عمل محاولات أخرى لرفع ثقل أزيد بين كل منها دقيقتان للراحة مع زيادة الثقل في كل مرة حتى لا يمكنه رفع الثقل التالي </a:t>
            </a:r>
            <a:endParaRPr lang="en-US" dirty="0"/>
          </a:p>
          <a:p>
            <a:r>
              <a:rPr lang="ar-SA" b="1" dirty="0"/>
              <a:t>طريقة الحساب</a:t>
            </a:r>
            <a:endParaRPr lang="en-US" dirty="0"/>
          </a:p>
          <a:p>
            <a:r>
              <a:rPr lang="ar-SA" dirty="0"/>
              <a:t>يحتسب للاعب آخر ثقل نجح في رفعه ، ويعتبر هذا هو أقصى ثقل يمكن للاعب رفعه لمرة واحدة أو 1 أقصى تكرار ( </a:t>
            </a:r>
            <a:r>
              <a:rPr lang="en-US" dirty="0"/>
              <a:t>IRM</a:t>
            </a:r>
            <a:r>
              <a:rPr lang="ar-SA" dirty="0"/>
              <a:t> ) وبعد تحديد أقصى ثقل يمكن للاعب ارفعه لمرة واحدة لكل مجموعة عضلية على حدة يمكن تحديد نسبة مئوية من هذا الثقل لكي يتدرب بها اللاعب ، وعلى سبيل المثال لو كان أقصى ثقل يمكن للاعب رفعه في تمرين القرفصاء نصفاً </a:t>
            </a:r>
            <a:r>
              <a:rPr lang="en-US" dirty="0"/>
              <a:t>Half Squat </a:t>
            </a:r>
            <a:r>
              <a:rPr lang="ar-SA" dirty="0"/>
              <a:t>هو </a:t>
            </a:r>
            <a:r>
              <a:rPr lang="fa-IR" dirty="0"/>
              <a:t>۱۲۰</a:t>
            </a:r>
            <a:r>
              <a:rPr lang="ar-SA" dirty="0"/>
              <a:t> كيلوجرام ، فإنه يمكن لهذا اللاعب أن يؤدي هذا التمرين بثقل قدره 96 كيلوجرام إذا كان المطلوب أن يتدرب بشدة قدرها </a:t>
            </a:r>
            <a:r>
              <a:rPr lang="fa-IR" dirty="0"/>
              <a:t>۸۰٪</a:t>
            </a:r>
            <a:r>
              <a:rPr lang="ar-SA" dirty="0"/>
              <a:t> ، كما يمكنه التدريب بثقل قدره 60 كيلوجرام إذا كان المطلوب أن يتدرب بشدة قدرها 50٪ وهكذا . انه امه مل 80 % </a:t>
            </a:r>
            <a:endParaRPr lang="en-US" dirty="0"/>
          </a:p>
          <a:p>
            <a:r>
              <a:rPr lang="ar-SA" dirty="0"/>
              <a:t> </a:t>
            </a:r>
            <a:endParaRPr lang="en-US" dirty="0"/>
          </a:p>
          <a:p>
            <a:endParaRPr lang="ar-EG" dirty="0"/>
          </a:p>
        </p:txBody>
      </p:sp>
    </p:spTree>
    <p:extLst>
      <p:ext uri="{BB962C8B-B14F-4D97-AF65-F5344CB8AC3E}">
        <p14:creationId xmlns:p14="http://schemas.microsoft.com/office/powerpoint/2010/main" val="152283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1230</Words>
  <Application>Microsoft Office PowerPoint</Application>
  <PresentationFormat>عرض على الشاشة (3:4)‏</PresentationFormat>
  <Paragraphs>717</Paragraphs>
  <Slides>12</Slides>
  <Notes>0</Notes>
  <HiddenSlides>0</HiddenSlides>
  <MMClips>5</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سمة Office</vt:lpstr>
      <vt:lpstr>تابع التخطيط الموسمي</vt:lpstr>
      <vt:lpstr>توزيع زمن الاعداد البدنى على كل صفة حسب اهميتها </vt:lpstr>
      <vt:lpstr>توزيع زمن الإعداد المهارى على المهارات </vt:lpstr>
      <vt:lpstr>توزيع الاعداد البدنى والمهارى على اسابيع البرنامج التدريبى </vt:lpstr>
      <vt:lpstr>عرض تقديمي في PowerPoint</vt:lpstr>
      <vt:lpstr>التوزيع الزمنى لمحتويات البرنامج خلال وحدات التدريب اليومية الاسبوع السادس فى البرنامج</vt:lpstr>
      <vt:lpstr>نموذج لوحدة تدريبية يومية</vt:lpstr>
      <vt:lpstr>الفترة الاعداد الخاص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تابع التخطيط الموسمي</dc:title>
  <cp:lastModifiedBy>لا اله الا الله</cp:lastModifiedBy>
  <cp:revision>5</cp:revision>
  <dcterms:modified xsi:type="dcterms:W3CDTF">2020-03-29T04:45:05Z</dcterms:modified>
</cp:coreProperties>
</file>