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4083" r:id="rId1"/>
  </p:sldMasterIdLst>
  <p:sldIdLst>
    <p:sldId id="257" r:id="rId2"/>
    <p:sldId id="258" r:id="rId3"/>
    <p:sldId id="323" r:id="rId4"/>
    <p:sldId id="291" r:id="rId5"/>
    <p:sldId id="322" r:id="rId6"/>
    <p:sldId id="302" r:id="rId7"/>
  </p:sldIdLst>
  <p:sldSz cx="12192000" cy="6858000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SKR HEAD1" pitchFamily="2" charset="-78"/>
      <p:regular r:id="rId12"/>
    </p:embeddedFont>
    <p:embeddedFont>
      <p:font typeface="Corbel" pitchFamily="34" charset="0"/>
      <p:regular r:id="rId13"/>
      <p:bold r:id="rId14"/>
      <p:italic r:id="rId15"/>
      <p:boldItalic r:id="rId16"/>
    </p:embeddedFont>
    <p:embeddedFont>
      <p:font typeface="Tahoma" pitchFamily="34" charset="0"/>
      <p:regular r:id="rId17"/>
      <p:bold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21" autoAdjust="0"/>
    <p:restoredTop sz="94660"/>
  </p:normalViewPr>
  <p:slideViewPr>
    <p:cSldViewPr snapToGrid="0">
      <p:cViewPr varScale="1">
        <p:scale>
          <a:sx n="54" d="100"/>
          <a:sy n="54" d="100"/>
        </p:scale>
        <p:origin x="-114" y="-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7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4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099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09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90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1765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2648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694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7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84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50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70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5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5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7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6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8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1767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  <p:sldLayoutId id="2147484097" r:id="rId14"/>
    <p:sldLayoutId id="2147484098" r:id="rId15"/>
    <p:sldLayoutId id="2147484099" r:id="rId16"/>
    <p:sldLayoutId id="2147484100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Administrator\Desktop\صصص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26" y="496576"/>
            <a:ext cx="9144000" cy="60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Documents and Settings\Administrator\Desktop\بييبيب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256" y="488637"/>
            <a:ext cx="2868714" cy="180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:\Documents and Settings\Administrator\Desktop\بلبلبلبل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90" y="4993964"/>
            <a:ext cx="3119437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8"/>
          <p:cNvSpPr txBox="1"/>
          <p:nvPr/>
        </p:nvSpPr>
        <p:spPr bwMode="auto">
          <a:xfrm>
            <a:off x="3293545" y="2520638"/>
            <a:ext cx="5313363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ar-EG" sz="28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SKR HEAD1" pitchFamily="2" charset="-78"/>
              </a:rPr>
              <a:t>إعداد</a:t>
            </a:r>
            <a:endParaRPr lang="en-US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cs typeface="SKR HEAD1" pitchFamily="2" charset="-78"/>
            </a:endParaRPr>
          </a:p>
          <a:p>
            <a:pPr algn="ctr" eaLnBrk="1" hangingPunct="1">
              <a:defRPr/>
            </a:pPr>
            <a:r>
              <a:rPr lang="ar-EG" sz="32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SKR HEAD1" pitchFamily="2" charset="-78"/>
              </a:rPr>
              <a:t>د/ م</a:t>
            </a:r>
            <a:r>
              <a:rPr lang="ar-EG" sz="32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SKR HEAD1" pitchFamily="2" charset="-78"/>
              </a:rPr>
              <a:t>حمد </a:t>
            </a:r>
            <a:r>
              <a:rPr lang="ar-EG" sz="3200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SKR HEAD1" pitchFamily="2" charset="-78"/>
              </a:rPr>
              <a:t>السيد سعيد </a:t>
            </a:r>
            <a:r>
              <a:rPr lang="ar-EG" sz="32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SKR HEAD1" pitchFamily="2" charset="-78"/>
              </a:rPr>
              <a:t>عشماوي</a:t>
            </a:r>
            <a:endParaRPr lang="ar-EG" sz="3200" b="1" cap="all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SKR HEAD1" pitchFamily="2" charset="-78"/>
            </a:endParaRPr>
          </a:p>
        </p:txBody>
      </p:sp>
      <p:sp>
        <p:nvSpPr>
          <p:cNvPr id="15" name="TextBox 18"/>
          <p:cNvSpPr txBox="1"/>
          <p:nvPr/>
        </p:nvSpPr>
        <p:spPr bwMode="auto">
          <a:xfrm>
            <a:off x="4959626" y="996638"/>
            <a:ext cx="3933885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ar-EG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SKR HEAD1" pitchFamily="2" charset="-78"/>
            </a:endParaRPr>
          </a:p>
          <a:p>
            <a:pPr algn="ctr" eaLnBrk="1" hangingPunct="1">
              <a:defRPr/>
            </a:pPr>
            <a:r>
              <a:rPr lang="ar-EG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SKR HEAD1" pitchFamily="2" charset="-78"/>
              </a:rPr>
              <a:t>تخصص مصارعة</a:t>
            </a:r>
          </a:p>
          <a:p>
            <a:pPr algn="ctr" eaLnBrk="1" hangingPunct="1">
              <a:defRPr/>
            </a:pPr>
            <a:r>
              <a:rPr lang="ar-EG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SKR HEAD1" pitchFamily="2" charset="-78"/>
              </a:rPr>
              <a:t>الفصل الدراسى الثانى</a:t>
            </a:r>
            <a:endParaRPr lang="ar-EG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SKR HEAD1" pitchFamily="2" charset="-78"/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01" y="4139261"/>
            <a:ext cx="3031517" cy="2419977"/>
          </a:xfrm>
          <a:prstGeom prst="rect">
            <a:avLst/>
          </a:prstGeom>
        </p:spPr>
      </p:pic>
      <p:pic>
        <p:nvPicPr>
          <p:cNvPr id="17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24" y="5420637"/>
            <a:ext cx="1346603" cy="1346603"/>
          </a:xfrm>
          <a:prstGeom prst="rect">
            <a:avLst/>
          </a:prstGeom>
        </p:spPr>
      </p:pic>
      <p:sp>
        <p:nvSpPr>
          <p:cNvPr id="18" name="TextBox 2"/>
          <p:cNvSpPr txBox="1"/>
          <p:nvPr/>
        </p:nvSpPr>
        <p:spPr>
          <a:xfrm>
            <a:off x="8474855" y="5909273"/>
            <a:ext cx="1651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/>
              <a:t>Please wait … </a:t>
            </a:r>
            <a:endParaRPr lang="ar-EG" dirty="0"/>
          </a:p>
        </p:txBody>
      </p:sp>
      <p:sp>
        <p:nvSpPr>
          <p:cNvPr id="19" name="TextBox 18"/>
          <p:cNvSpPr txBox="1"/>
          <p:nvPr/>
        </p:nvSpPr>
        <p:spPr>
          <a:xfrm>
            <a:off x="3935896" y="4280452"/>
            <a:ext cx="467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المحاضرة </a:t>
            </a:r>
            <a:r>
              <a:rPr lang="ar-EG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الثالثة</a:t>
            </a:r>
            <a:endParaRPr lang="ar-EG" b="1" dirty="0">
              <a:solidFill>
                <a:schemeClr val="bg1">
                  <a:lumMod val="95000"/>
                  <a:lumOff val="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325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C:\Documents and Settings\Administrator\Desktop\New Folder (3)\Untitled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566" y="2690709"/>
            <a:ext cx="3048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67926" y="975396"/>
            <a:ext cx="6532731" cy="48995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08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45693" y="327667"/>
            <a:ext cx="1988045" cy="50321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Low" rtl="1">
              <a:lnSpc>
                <a:spcPct val="115000"/>
              </a:lnSpc>
              <a:spcAft>
                <a:spcPts val="1000"/>
              </a:spcAft>
            </a:pPr>
            <a:r>
              <a:rPr lang="ar-EG" sz="2400" b="1" u="sng" dirty="0">
                <a:ln w="50800"/>
                <a:solidFill>
                  <a:schemeClr val="bg1">
                    <a:shade val="50000"/>
                  </a:schemeClr>
                </a:solidFill>
                <a:latin typeface="Simplified Arabic"/>
                <a:ea typeface="Calibri"/>
                <a:cs typeface="Simplified Arabic"/>
              </a:rPr>
              <a:t>بساط </a:t>
            </a:r>
            <a:r>
              <a:rPr lang="ar-EG" sz="2400" b="1" u="sng" dirty="0" smtClean="0">
                <a:ln w="50800"/>
                <a:solidFill>
                  <a:schemeClr val="bg1">
                    <a:shade val="50000"/>
                  </a:schemeClr>
                </a:solidFill>
                <a:latin typeface="Simplified Arabic"/>
                <a:ea typeface="Calibri"/>
                <a:cs typeface="Simplified Arabic"/>
              </a:rPr>
              <a:t>المصارعة</a:t>
            </a:r>
            <a:r>
              <a:rPr lang="ar-EG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implified Arabic"/>
                <a:ea typeface="Calibri"/>
                <a:cs typeface="Simplified Arabic"/>
              </a:rPr>
              <a:t>: </a:t>
            </a:r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  <a:latin typeface="Calibri"/>
              <a:ea typeface="Calibri"/>
              <a:cs typeface="Arial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0311"/>
            <a:ext cx="4009292" cy="37751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237893" y="990311"/>
            <a:ext cx="7795846" cy="486287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Low" rt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ar-EG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implified Arabic"/>
                <a:ea typeface="Calibri"/>
                <a:cs typeface="Simplified Arabic"/>
              </a:rPr>
              <a:t>     تشير </a:t>
            </a:r>
            <a:r>
              <a:rPr lang="ar-EG" sz="2000" b="1" dirty="0">
                <a:ln w="50800"/>
                <a:solidFill>
                  <a:schemeClr val="bg1">
                    <a:shade val="50000"/>
                  </a:schemeClr>
                </a:solidFill>
                <a:latin typeface="Simplified Arabic"/>
                <a:ea typeface="Calibri"/>
                <a:cs typeface="Simplified Arabic"/>
              </a:rPr>
              <a:t>الدائرة المركزية إلى منتصف البساط (قطر 1 متر) ، الجزء الداخلي من البساط الموجود داخل الدائرة البرتقالية هو السطح المركزي للمصارعة (قطر 7 م) ، ويبلغ عرض الشريط البرتقالي مترًا واحدًا، ويبلغ عرض منطقة الوقاية 1.50متر.</a:t>
            </a:r>
            <a:endParaRPr lang="en-US" sz="2000" b="1" dirty="0">
              <a:ln w="50800"/>
              <a:solidFill>
                <a:schemeClr val="bg1">
                  <a:shade val="50000"/>
                </a:schemeClr>
              </a:solidFill>
              <a:latin typeface="Calibri"/>
              <a:ea typeface="Calibri"/>
              <a:cs typeface="Arial"/>
            </a:endParaRPr>
          </a:p>
          <a:p>
            <a:pPr lvl="0" algn="justLow" rt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ar-EG" sz="2000" b="1" dirty="0">
                <a:ln w="50800"/>
                <a:solidFill>
                  <a:schemeClr val="bg1">
                    <a:shade val="50000"/>
                  </a:schemeClr>
                </a:solidFill>
                <a:latin typeface="Simplified Arabic"/>
                <a:ea typeface="Calibri"/>
                <a:cs typeface="Simplified Arabic"/>
              </a:rPr>
              <a:t>      بالنسبة لجميع الألعاب الأولمبية والبطولات العالمية والقارية ، يجب تثبيت البساط على منصة مرتفعة لا تزيد عن 1.10 متر أو أقل من 0.50متر ، وإذا كان تم وضع البساط على منصة مرتفعة وأن هامش الحماية (الغطاء والمساحة الخالية حول البساط) لا يصل إلى مترين ، فيجب تغطية جوانب المنصة بألواح مائلة بزاوية 45 </a:t>
            </a:r>
            <a:r>
              <a:rPr lang="ar-EG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implified Arabic"/>
                <a:ea typeface="Calibri"/>
                <a:cs typeface="Simplified Arabic"/>
              </a:rPr>
              <a:t>درجة </a:t>
            </a:r>
            <a:r>
              <a:rPr lang="ar-EG" sz="2000" b="1" dirty="0" smtClean="0">
                <a:ln w="50800"/>
                <a:solidFill>
                  <a:prstClr val="black">
                    <a:shade val="50000"/>
                  </a:prstClr>
                </a:solidFill>
                <a:latin typeface="Simplified Arabic"/>
                <a:ea typeface="Calibri"/>
                <a:cs typeface="Simplified Arabic"/>
              </a:rPr>
              <a:t>وفي </a:t>
            </a:r>
            <a:r>
              <a:rPr lang="ar-EG" sz="2000" b="1" dirty="0">
                <a:ln w="50800"/>
                <a:solidFill>
                  <a:prstClr val="black">
                    <a:shade val="50000"/>
                  </a:prstClr>
                </a:solidFill>
                <a:latin typeface="Simplified Arabic"/>
                <a:ea typeface="Calibri"/>
                <a:cs typeface="Simplified Arabic"/>
              </a:rPr>
              <a:t>جميع الحالات يجب أن يكون لون منطقة الحماية مختلفًا عن لون البساط ، ويجب تغطية الأرضية الخشبية القريبة من البساط بغطاء ناعم مثبت بقوة .</a:t>
            </a:r>
            <a:endParaRPr lang="en-US" sz="2000" b="1" dirty="0">
              <a:ln w="50800"/>
              <a:solidFill>
                <a:prstClr val="black">
                  <a:shade val="50000"/>
                </a:prstClr>
              </a:solidFill>
              <a:latin typeface="Calibri"/>
              <a:ea typeface="Calibri"/>
              <a:cs typeface="Arial"/>
            </a:endParaRPr>
          </a:p>
          <a:p>
            <a:pPr lvl="0" algn="r" rtl="1"/>
            <a:r>
              <a:rPr lang="ar-EG" sz="2000" b="1" dirty="0">
                <a:ln w="50800"/>
                <a:solidFill>
                  <a:prstClr val="black">
                    <a:shade val="50000"/>
                  </a:prstClr>
                </a:solidFill>
                <a:latin typeface="Simplified Arabic"/>
                <a:ea typeface="Calibri"/>
                <a:cs typeface="Simplified Arabic"/>
              </a:rPr>
              <a:t>ويجب أن ترسم الدائرة في منتصف البساط بقطر داخلي متر واحد وعرض محيط 10 سم ، وسيتواجد مدرب كل رياضي في نفس الجانب من البساط بحيث يكون المصارع الأحمر على اليسار والمصارع الأزرق على اليمين.</a:t>
            </a:r>
            <a:endParaRPr lang="en-US" sz="2000" dirty="0">
              <a:solidFill>
                <a:prstClr val="white"/>
              </a:solidFill>
            </a:endParaRPr>
          </a:p>
          <a:p>
            <a:pPr algn="justLow" rt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ar-EG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implified Arabic"/>
                <a:ea typeface="Calibri"/>
                <a:cs typeface="Simplified Arabic"/>
              </a:rPr>
              <a:t> </a:t>
            </a:r>
            <a:endParaRPr lang="en-US" sz="2000" b="1" dirty="0">
              <a:ln w="50800"/>
              <a:solidFill>
                <a:schemeClr val="bg1">
                  <a:shade val="50000"/>
                </a:schemeClr>
              </a:solidFill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033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5615" y="495296"/>
            <a:ext cx="9073661" cy="529991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Low" rt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ar-EG" b="1" dirty="0">
                <a:ln w="50800"/>
                <a:solidFill>
                  <a:schemeClr val="bg1">
                    <a:shade val="50000"/>
                  </a:schemeClr>
                </a:solidFill>
                <a:latin typeface="Simplified Arabic"/>
                <a:ea typeface="Calibri"/>
                <a:cs typeface="Simplified Arabic"/>
              </a:rPr>
              <a:t>ماده رقم ( 29 ) ممنوعات عامه (</a:t>
            </a: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  <a:latin typeface="Simplified Arabic"/>
                <a:ea typeface="Calibri"/>
                <a:cs typeface="Simplified Arabic"/>
              </a:rPr>
              <a:t>General Prohibitions )</a:t>
            </a:r>
          </a:p>
          <a:p>
            <a:pPr algn="justLow" rt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ar-EG" b="1" dirty="0">
                <a:ln w="50800"/>
                <a:solidFill>
                  <a:schemeClr val="bg1">
                    <a:shade val="50000"/>
                  </a:schemeClr>
                </a:solidFill>
                <a:latin typeface="Simplified Arabic"/>
                <a:ea typeface="Calibri"/>
                <a:cs typeface="Simplified Arabic"/>
              </a:rPr>
              <a:t>ممنوع على المصارعين :</a:t>
            </a:r>
          </a:p>
          <a:p>
            <a:pPr algn="justLow" rt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ar-EG" b="1" dirty="0">
                <a:ln w="50800"/>
                <a:solidFill>
                  <a:schemeClr val="bg1">
                    <a:shade val="50000"/>
                  </a:schemeClr>
                </a:solidFill>
                <a:latin typeface="Simplified Arabic"/>
                <a:ea typeface="Calibri"/>
                <a:cs typeface="Simplified Arabic"/>
              </a:rPr>
              <a:t>-	شد الشعر والأذنين والأعضاء التناسليه وقرض الجلد والعض ولى الأصابع و اليدين أو القدمين وبوجه عام أرتكاب أى فعل أو عمل أو مسكه بقصد تعذيب المنافس وايلامه لاجباره على التسليم .</a:t>
            </a:r>
          </a:p>
          <a:p>
            <a:pPr algn="justLow" rt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ar-EG" b="1" dirty="0">
                <a:ln w="50800"/>
                <a:solidFill>
                  <a:schemeClr val="bg1">
                    <a:shade val="50000"/>
                  </a:schemeClr>
                </a:solidFill>
                <a:latin typeface="Simplified Arabic"/>
                <a:ea typeface="Calibri"/>
                <a:cs typeface="Simplified Arabic"/>
              </a:rPr>
              <a:t>-	الرفس والنطح بالرأس والخنق والدفع وأستعمال مسكات تعرض حياة المنافس للخطر أو تسبب له كسر أو خلع أطرافه أو وطأ الجسم بالقدمين أو لمس الوجهين أسفل الحواجب أو خط الفم .</a:t>
            </a:r>
          </a:p>
          <a:p>
            <a:pPr algn="justLow" rt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ar-EG" b="1" dirty="0">
                <a:ln w="50800"/>
                <a:solidFill>
                  <a:schemeClr val="bg1">
                    <a:shade val="50000"/>
                  </a:schemeClr>
                </a:solidFill>
                <a:latin typeface="Simplified Arabic"/>
                <a:ea typeface="Calibri"/>
                <a:cs typeface="Simplified Arabic"/>
              </a:rPr>
              <a:t>-	وضع الكوع أو الركبه فى صدر أو بطن المنافس والقيام بأى حركات تشكل ألآم للمنافس .</a:t>
            </a:r>
          </a:p>
          <a:p>
            <a:pPr algn="justLow" rt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ar-EG" b="1" dirty="0">
                <a:ln w="50800"/>
                <a:solidFill>
                  <a:schemeClr val="bg1">
                    <a:shade val="50000"/>
                  </a:schemeClr>
                </a:solidFill>
                <a:latin typeface="Simplified Arabic"/>
                <a:ea typeface="Calibri"/>
                <a:cs typeface="Simplified Arabic"/>
              </a:rPr>
              <a:t>-	كما لايسمح بمسك المايوه أو شد المايوه .</a:t>
            </a:r>
          </a:p>
          <a:p>
            <a:pPr algn="justLow" rt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ar-EG" b="1" dirty="0">
                <a:ln w="50800"/>
                <a:solidFill>
                  <a:schemeClr val="bg1">
                    <a:shade val="50000"/>
                  </a:schemeClr>
                </a:solidFill>
                <a:latin typeface="Simplified Arabic"/>
                <a:ea typeface="Calibri"/>
                <a:cs typeface="Simplified Arabic"/>
              </a:rPr>
              <a:t>-	مسك البساط أو التشبث به .</a:t>
            </a:r>
          </a:p>
          <a:p>
            <a:pPr algn="justLow" rt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ar-EG" b="1" dirty="0">
                <a:ln w="50800"/>
                <a:solidFill>
                  <a:schemeClr val="bg1">
                    <a:shade val="50000"/>
                  </a:schemeClr>
                </a:solidFill>
                <a:latin typeface="Simplified Arabic"/>
                <a:ea typeface="Calibri"/>
                <a:cs typeface="Simplified Arabic"/>
              </a:rPr>
              <a:t>-	التحدث أثناء المباراة .</a:t>
            </a:r>
          </a:p>
          <a:p>
            <a:pPr algn="justLow" rt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ar-EG" b="1" dirty="0">
                <a:ln w="50800"/>
                <a:solidFill>
                  <a:schemeClr val="bg1">
                    <a:shade val="50000"/>
                  </a:schemeClr>
                </a:solidFill>
                <a:latin typeface="Simplified Arabic"/>
                <a:ea typeface="Calibri"/>
                <a:cs typeface="Simplified Arabic"/>
              </a:rPr>
              <a:t>-	مسك مشط قدم المنافس ، فقط مسك الجزء العلوى من القدم أو الكاحل مسموح به.</a:t>
            </a:r>
          </a:p>
          <a:p>
            <a:pPr algn="justLow" rt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ar-EG" b="1" dirty="0">
                <a:ln w="50800"/>
                <a:solidFill>
                  <a:schemeClr val="bg1">
                    <a:shade val="50000"/>
                  </a:schemeClr>
                </a:solidFill>
                <a:latin typeface="Simplified Arabic"/>
                <a:ea typeface="Calibri"/>
                <a:cs typeface="Simplified Arabic"/>
              </a:rPr>
              <a:t>-	الأتفاق على نتيجة المباراة بين اللاعبين 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1" y="4011369"/>
            <a:ext cx="3030537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DE8A1FA-1422-4684-B7D2-F574ADBEB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601" y="5202530"/>
            <a:ext cx="2759117" cy="16554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61846" y="260480"/>
            <a:ext cx="9390184" cy="57697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Low" rtl="1">
              <a:lnSpc>
                <a:spcPct val="115000"/>
              </a:lnSpc>
              <a:spcAft>
                <a:spcPts val="1000"/>
              </a:spcAft>
            </a:pPr>
            <a:r>
              <a:rPr lang="ar-EG" sz="2400" b="1" u="sng" dirty="0">
                <a:ln w="50800"/>
                <a:solidFill>
                  <a:schemeClr val="bg1">
                    <a:shade val="50000"/>
                  </a:schemeClr>
                </a:solidFill>
                <a:latin typeface="Simplified Arabic"/>
                <a:ea typeface="Calibri"/>
                <a:cs typeface="Simplified Arabic"/>
              </a:rPr>
              <a:t>ماده رقم ( 54 ) المساكات غير القانونية </a:t>
            </a:r>
            <a:r>
              <a:rPr lang="en-US" sz="2400" b="1" u="sng" dirty="0">
                <a:ln w="50800"/>
                <a:solidFill>
                  <a:schemeClr val="bg1">
                    <a:shade val="50000"/>
                  </a:schemeClr>
                </a:solidFill>
                <a:latin typeface="Simplified Arabic"/>
                <a:ea typeface="Calibri"/>
                <a:cs typeface="Arial"/>
              </a:rPr>
              <a:t>Illegal Holds</a:t>
            </a:r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  <a:latin typeface="Calibri"/>
              <a:ea typeface="Calibri"/>
              <a:cs typeface="Arial"/>
            </a:endParaRPr>
          </a:p>
          <a:p>
            <a:pPr algn="justLow" rtl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ar-EG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implified Arabic"/>
                <a:ea typeface="Calibri"/>
                <a:cs typeface="Simplified Arabic"/>
              </a:rPr>
              <a:t>      تعتبر </a:t>
            </a:r>
            <a:r>
              <a:rPr lang="ar-EG" sz="2000" b="1" dirty="0">
                <a:ln w="50800"/>
                <a:solidFill>
                  <a:schemeClr val="bg1">
                    <a:shade val="50000"/>
                  </a:schemeClr>
                </a:solidFill>
                <a:latin typeface="Simplified Arabic"/>
                <a:ea typeface="Calibri"/>
                <a:cs typeface="Simplified Arabic"/>
              </a:rPr>
              <a:t>المساكات الموضحة بعد غير قانونية وممنوعة بصفة قطعية :</a:t>
            </a:r>
            <a:endParaRPr lang="en-US" sz="2000" b="1" dirty="0">
              <a:ln w="50800"/>
              <a:solidFill>
                <a:schemeClr val="bg1">
                  <a:shade val="50000"/>
                </a:schemeClr>
              </a:solidFill>
              <a:latin typeface="Calibri"/>
              <a:ea typeface="Calibri"/>
              <a:cs typeface="Arial"/>
            </a:endParaRPr>
          </a:p>
          <a:p>
            <a:pPr marL="342900" lvl="0" indent="-342900" algn="justLow" rt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implified Arabic"/>
              <a:buChar char="-"/>
            </a:pPr>
            <a:r>
              <a:rPr lang="ar-EG" sz="2000" b="1" dirty="0">
                <a:ln w="50800"/>
                <a:solidFill>
                  <a:schemeClr val="bg1">
                    <a:shade val="50000"/>
                  </a:schemeClr>
                </a:solidFill>
                <a:latin typeface="Simplified Arabic"/>
                <a:ea typeface="Calibri"/>
                <a:cs typeface="Simplified Arabic"/>
              </a:rPr>
              <a:t>مسك الزور .</a:t>
            </a:r>
            <a:endParaRPr lang="en-US" sz="2000" b="1" dirty="0">
              <a:ln w="50800"/>
              <a:solidFill>
                <a:schemeClr val="bg1">
                  <a:shade val="50000"/>
                </a:schemeClr>
              </a:solidFill>
              <a:latin typeface="Simplified Arabic"/>
              <a:ea typeface="Calibri"/>
              <a:cs typeface="Arial"/>
            </a:endParaRPr>
          </a:p>
          <a:p>
            <a:pPr marL="342900" lvl="0" indent="-342900" algn="justLow" rt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implified Arabic"/>
              <a:buChar char="-"/>
            </a:pPr>
            <a:r>
              <a:rPr lang="ar-EG" sz="2000" b="1" dirty="0">
                <a:ln w="50800"/>
                <a:solidFill>
                  <a:schemeClr val="bg1">
                    <a:shade val="50000"/>
                  </a:schemeClr>
                </a:solidFill>
                <a:latin typeface="Simplified Arabic"/>
                <a:ea typeface="Calibri"/>
                <a:cs typeface="Simplified Arabic"/>
              </a:rPr>
              <a:t>لى الذراع الى الخلف بزاوية أكثر من90 درجة .</a:t>
            </a:r>
            <a:endParaRPr lang="en-US" sz="2000" b="1" dirty="0">
              <a:ln w="50800"/>
              <a:solidFill>
                <a:schemeClr val="bg1">
                  <a:shade val="50000"/>
                </a:schemeClr>
              </a:solidFill>
              <a:latin typeface="Simplified Arabic"/>
              <a:ea typeface="Calibri"/>
              <a:cs typeface="Arial"/>
            </a:endParaRPr>
          </a:p>
          <a:p>
            <a:pPr marL="342900" lvl="0" indent="-342900" algn="justLow" rt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implified Arabic"/>
              <a:buChar char="-"/>
            </a:pPr>
            <a:r>
              <a:rPr lang="ar-EG" sz="2000" b="1" dirty="0">
                <a:ln w="50800"/>
                <a:solidFill>
                  <a:schemeClr val="bg1">
                    <a:shade val="50000"/>
                  </a:schemeClr>
                </a:solidFill>
                <a:latin typeface="Simplified Arabic"/>
                <a:ea typeface="Calibri"/>
                <a:cs typeface="Simplified Arabic"/>
              </a:rPr>
              <a:t>تجميع الذراع من العضد بشكل يؤثر على مقدم الذراع حركة الأرم-لوك من تحت الكوع .</a:t>
            </a:r>
            <a:endParaRPr lang="en-US" sz="2000" b="1" dirty="0">
              <a:ln w="50800"/>
              <a:solidFill>
                <a:schemeClr val="bg1">
                  <a:shade val="50000"/>
                </a:schemeClr>
              </a:solidFill>
              <a:latin typeface="Simplified Arabic"/>
              <a:ea typeface="Calibri"/>
              <a:cs typeface="Arial"/>
            </a:endParaRPr>
          </a:p>
          <a:p>
            <a:pPr marL="342900" lvl="0" indent="-342900" algn="justLow" rt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implified Arabic"/>
              <a:buChar char="-"/>
            </a:pPr>
            <a:r>
              <a:rPr lang="ar-EG" sz="2000" b="1" dirty="0">
                <a:ln w="50800"/>
                <a:solidFill>
                  <a:schemeClr val="bg1">
                    <a:shade val="50000"/>
                  </a:schemeClr>
                </a:solidFill>
                <a:latin typeface="Simplified Arabic"/>
                <a:ea typeface="Calibri"/>
                <a:cs typeface="Simplified Arabic"/>
              </a:rPr>
              <a:t>مسكة الرأس أو الرقبه بكلتا الذراعين وجميع الأوضاع التى ينشأ عنها الخنق .</a:t>
            </a:r>
            <a:endParaRPr lang="en-US" sz="2000" b="1" dirty="0">
              <a:ln w="50800"/>
              <a:solidFill>
                <a:schemeClr val="bg1">
                  <a:shade val="50000"/>
                </a:schemeClr>
              </a:solidFill>
              <a:latin typeface="Simplified Arabic"/>
              <a:ea typeface="Calibri"/>
              <a:cs typeface="Arial"/>
            </a:endParaRPr>
          </a:p>
          <a:p>
            <a:pPr marL="342900" lvl="0" indent="-342900" algn="justLow" rt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implified Arabic"/>
              <a:buChar char="-"/>
            </a:pPr>
            <a:r>
              <a:rPr lang="ar-EG" sz="2000" b="1" dirty="0">
                <a:ln w="50800"/>
                <a:solidFill>
                  <a:schemeClr val="bg1">
                    <a:shade val="50000"/>
                  </a:schemeClr>
                </a:solidFill>
                <a:latin typeface="Simplified Arabic"/>
                <a:ea typeface="Calibri"/>
                <a:cs typeface="Simplified Arabic"/>
              </a:rPr>
              <a:t>مسكة الرأس المزدوجه( دوبل نلسون ) اذا لم تنفذ على أحد الجانبين ودون أى تدخل من الساقين على أى جزء من جسم المنافس .</a:t>
            </a:r>
            <a:endParaRPr lang="en-US" sz="2000" b="1" dirty="0">
              <a:ln w="50800"/>
              <a:solidFill>
                <a:schemeClr val="bg1">
                  <a:shade val="50000"/>
                </a:schemeClr>
              </a:solidFill>
              <a:latin typeface="Simplified Arabic"/>
              <a:ea typeface="Calibri"/>
              <a:cs typeface="Arial"/>
            </a:endParaRPr>
          </a:p>
          <a:p>
            <a:pPr marL="342900" lvl="0" indent="-342900" algn="justLow" rt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implified Arabic"/>
              <a:buChar char="-"/>
            </a:pPr>
            <a:r>
              <a:rPr lang="ar-EG" sz="2000" b="1" dirty="0">
                <a:ln w="50800"/>
                <a:solidFill>
                  <a:schemeClr val="bg1">
                    <a:shade val="50000"/>
                  </a:schemeClr>
                </a:solidFill>
                <a:latin typeface="Simplified Arabic"/>
                <a:ea typeface="Calibri"/>
                <a:cs typeface="Simplified Arabic"/>
              </a:rPr>
              <a:t>وضع ذراع المنافس خلف ظهره وتعرضه فى نفس الوقت للضغط فى وضع يكون فيه مقدم الذراع (الساعد) يصنع زاوية حادة .</a:t>
            </a:r>
            <a:endParaRPr lang="en-US" sz="2000" b="1" dirty="0">
              <a:ln w="50800"/>
              <a:solidFill>
                <a:schemeClr val="bg1">
                  <a:shade val="50000"/>
                </a:schemeClr>
              </a:solidFill>
              <a:latin typeface="Simplified Arabic"/>
              <a:ea typeface="Calibri"/>
              <a:cs typeface="Arial"/>
            </a:endParaRPr>
          </a:p>
          <a:p>
            <a:pPr marL="342900" lvl="0" indent="-342900" algn="justLow" rt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implified Arabic"/>
              <a:buChar char="-"/>
            </a:pPr>
            <a:r>
              <a:rPr lang="ar-EG" sz="2000" b="1" dirty="0">
                <a:ln w="50800"/>
                <a:solidFill>
                  <a:schemeClr val="bg1">
                    <a:shade val="50000"/>
                  </a:schemeClr>
                </a:solidFill>
                <a:latin typeface="Simplified Arabic"/>
                <a:ea typeface="Calibri"/>
                <a:cs typeface="Simplified Arabic"/>
              </a:rPr>
              <a:t>تنفيذ أى مسكه تعرض العمود الفقرى للخطر .</a:t>
            </a:r>
            <a:endParaRPr lang="en-US" sz="2000" b="1" dirty="0">
              <a:ln w="50800"/>
              <a:solidFill>
                <a:schemeClr val="bg1">
                  <a:shade val="50000"/>
                </a:schemeClr>
              </a:solidFill>
              <a:latin typeface="Simplified Arabic"/>
              <a:ea typeface="Calibri"/>
              <a:cs typeface="Arial"/>
            </a:endParaRPr>
          </a:p>
          <a:p>
            <a:pPr marL="342900" lvl="0" indent="-342900" algn="justLow" rt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implified Arabic"/>
              <a:buChar char="-"/>
            </a:pPr>
            <a:r>
              <a:rPr lang="ar-EG" sz="2000" b="1" dirty="0">
                <a:ln w="50800"/>
                <a:solidFill>
                  <a:schemeClr val="bg1">
                    <a:shade val="50000"/>
                  </a:schemeClr>
                </a:solidFill>
                <a:latin typeface="Simplified Arabic"/>
                <a:ea typeface="Calibri"/>
                <a:cs typeface="Simplified Arabic"/>
              </a:rPr>
              <a:t>مسك الرقبه وحدها ( الكرافات )  بكلتا الذراعين أو بذراع واحد مهما كان اتجاه تنفيذ المسكه .</a:t>
            </a:r>
            <a:endParaRPr lang="en-US" sz="2000" b="1" dirty="0">
              <a:ln w="50800"/>
              <a:solidFill>
                <a:schemeClr val="bg1">
                  <a:shade val="50000"/>
                </a:schemeClr>
              </a:solidFill>
              <a:latin typeface="Simplified Arabic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8489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770870C-3648-495C-9056-91C9DA604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819" y="1729822"/>
            <a:ext cx="5033962" cy="282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3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1115</TotalTime>
  <Words>334</Words>
  <Application>Microsoft Office PowerPoint</Application>
  <PresentationFormat>Custom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SKR HEAD1</vt:lpstr>
      <vt:lpstr>Corbel</vt:lpstr>
      <vt:lpstr>Simplified Arabic</vt:lpstr>
      <vt:lpstr>Tahoma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dr_AhmedElkot</dc:creator>
  <cp:lastModifiedBy>m</cp:lastModifiedBy>
  <cp:revision>93</cp:revision>
  <dcterms:created xsi:type="dcterms:W3CDTF">2017-03-20T14:07:05Z</dcterms:created>
  <dcterms:modified xsi:type="dcterms:W3CDTF">2020-03-28T14:44:26Z</dcterms:modified>
</cp:coreProperties>
</file>