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83" r:id="rId1"/>
  </p:sldMasterIdLst>
  <p:sldIdLst>
    <p:sldId id="257" r:id="rId2"/>
    <p:sldId id="258" r:id="rId3"/>
    <p:sldId id="323" r:id="rId4"/>
    <p:sldId id="291" r:id="rId5"/>
    <p:sldId id="322" r:id="rId6"/>
    <p:sldId id="292" r:id="rId7"/>
    <p:sldId id="293" r:id="rId8"/>
    <p:sldId id="295" r:id="rId9"/>
    <p:sldId id="294" r:id="rId10"/>
    <p:sldId id="302" r:id="rId11"/>
  </p:sldIdLst>
  <p:sldSz cx="12192000" cy="6858000"/>
  <p:notesSz cx="6858000" cy="9144000"/>
  <p:embeddedFontLst>
    <p:embeddedFont>
      <p:font typeface="Tahoma" pitchFamily="34" charset="0"/>
      <p:regular r:id="rId12"/>
      <p:bold r:id="rId13"/>
    </p:embeddedFont>
    <p:embeddedFont>
      <p:font typeface="SKR HEAD1" pitchFamily="2" charset="-78"/>
      <p:regular r:id="rId14"/>
    </p:embeddedFont>
    <p:embeddedFont>
      <p:font typeface="Calibri" pitchFamily="34" charset="0"/>
      <p:regular r:id="rId15"/>
      <p:bold r:id="rId16"/>
      <p:italic r:id="rId17"/>
      <p:boldItalic r:id="rId18"/>
    </p:embeddedFont>
    <p:embeddedFont>
      <p:font typeface="Corbel"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21" autoAdjust="0"/>
    <p:restoredTop sz="94660"/>
  </p:normalViewPr>
  <p:slideViewPr>
    <p:cSldViewPr snapToGrid="0">
      <p:cViewPr varScale="1">
        <p:scale>
          <a:sx n="54" d="100"/>
          <a:sy n="54" d="100"/>
        </p:scale>
        <p:origin x="-114"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657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234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109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0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89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21176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0026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2694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907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484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15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070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505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55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57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696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48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3/28/2020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0176719"/>
      </p:ext>
    </p:extLst>
  </p:cSld>
  <p:clrMap bg1="dk1" tx1="lt1" bg2="dk2"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N_58GH8HpO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Documents and Settings\Administrator\Desktop\صصص.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378226" y="496576"/>
            <a:ext cx="91440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Documents and Settings\Administrator\Desktop\بييبيب.png"/>
          <p:cNvPicPr>
            <a:picLocks noChangeAspect="1" noChangeArrowheads="1"/>
          </p:cNvPicPr>
          <p:nvPr/>
        </p:nvPicPr>
        <p:blipFill>
          <a:blip r:embed="rId3">
            <a:duotone>
              <a:prstClr val="black"/>
              <a:schemeClr val="tx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2405256" y="488637"/>
            <a:ext cx="2868714" cy="18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Administrator\Desktop\بلبلبلبل.png"/>
          <p:cNvPicPr>
            <a:picLocks noChangeAspect="1" noChangeArrowheads="1"/>
          </p:cNvPicPr>
          <p:nvPr/>
        </p:nvPicPr>
        <p:blipFill>
          <a:blip r:embed="rId4">
            <a:duotone>
              <a:prstClr val="black"/>
              <a:schemeClr val="tx2">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3592790" y="4993964"/>
            <a:ext cx="3119437"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p:nvPr/>
        </p:nvSpPr>
        <p:spPr bwMode="auto">
          <a:xfrm>
            <a:off x="3293545" y="2520638"/>
            <a:ext cx="5313363" cy="1015663"/>
          </a:xfrm>
          <a:prstGeom prst="rect">
            <a:avLst/>
          </a:prstGeom>
          <a:noFill/>
        </p:spPr>
        <p:txBody>
          <a:bodyPr>
            <a:spAutoFit/>
          </a:bodyPr>
          <a:lstStyle/>
          <a:p>
            <a:pPr algn="ctr" eaLnBrk="1" hangingPunct="1">
              <a:defRPr/>
            </a:pPr>
            <a:r>
              <a:rPr lang="ar-EG" sz="2800" dirty="0" smtClean="0">
                <a:solidFill>
                  <a:schemeClr val="bg1"/>
                </a:solidFill>
                <a:effectLst>
                  <a:glow rad="228600">
                    <a:schemeClr val="accent1">
                      <a:satMod val="175000"/>
                      <a:alpha val="40000"/>
                    </a:schemeClr>
                  </a:glow>
                </a:effectLst>
                <a:cs typeface="SKR HEAD1" pitchFamily="2" charset="-78"/>
              </a:rPr>
              <a:t>إعداد</a:t>
            </a:r>
            <a:endParaRPr lang="en-US" dirty="0">
              <a:solidFill>
                <a:schemeClr val="bg1"/>
              </a:solidFill>
              <a:effectLst>
                <a:glow rad="228600">
                  <a:schemeClr val="accent1">
                    <a:satMod val="175000"/>
                    <a:alpha val="40000"/>
                  </a:schemeClr>
                </a:glow>
              </a:effectLst>
              <a:cs typeface="SKR HEAD1" pitchFamily="2" charset="-78"/>
            </a:endParaRPr>
          </a:p>
          <a:p>
            <a:pPr algn="ctr" eaLnBrk="1" hangingPunct="1">
              <a:defRPr/>
            </a:pPr>
            <a:r>
              <a:rPr lang="ar-EG" sz="3200" b="1" cap="all" dirty="0" smtClean="0">
                <a:ln w="9000" cmpd="sng">
                  <a:solidFill>
                    <a:schemeClr val="bg1"/>
                  </a:solidFill>
                  <a:prstDash val="solid"/>
                </a:ln>
                <a:solidFill>
                  <a:schemeClr val="bg1"/>
                </a:solidFill>
                <a:effectLst>
                  <a:glow rad="228600">
                    <a:schemeClr val="accent1">
                      <a:satMod val="175000"/>
                      <a:alpha val="40000"/>
                    </a:schemeClr>
                  </a:glow>
                </a:effectLst>
                <a:cs typeface="SKR HEAD1" pitchFamily="2" charset="-78"/>
              </a:rPr>
              <a:t>د/ م</a:t>
            </a:r>
            <a:r>
              <a:rPr lang="ar-EG" sz="3200" b="1" cap="all" dirty="0" smtClean="0">
                <a:ln w="9000" cmpd="sng">
                  <a:solidFill>
                    <a:schemeClr val="bg1"/>
                  </a:solidFill>
                  <a:prstDash val="solid"/>
                </a:ln>
                <a:solidFill>
                  <a:schemeClr val="accent2">
                    <a:lumMod val="75000"/>
                  </a:schemeClr>
                </a:solidFill>
                <a:effectLst>
                  <a:reflection blurRad="12700" stA="28000" endPos="45000" dist="1000" dir="5400000" sy="-100000" algn="bl" rotWithShape="0"/>
                </a:effectLst>
                <a:cs typeface="SKR HEAD1" pitchFamily="2" charset="-78"/>
              </a:rPr>
              <a:t>حمد </a:t>
            </a:r>
            <a:r>
              <a:rPr lang="ar-EG" sz="3200" b="1" cap="all" dirty="0">
                <a:ln w="9000" cmpd="sng">
                  <a:solidFill>
                    <a:schemeClr val="bg1"/>
                  </a:solidFill>
                  <a:prstDash val="solid"/>
                </a:ln>
                <a:solidFill>
                  <a:schemeClr val="accent2">
                    <a:lumMod val="75000"/>
                  </a:schemeClr>
                </a:solidFill>
                <a:effectLst>
                  <a:reflection blurRad="12700" stA="28000" endPos="45000" dist="1000" dir="5400000" sy="-100000" algn="bl" rotWithShape="0"/>
                </a:effectLst>
                <a:cs typeface="SKR HEAD1" pitchFamily="2" charset="-78"/>
              </a:rPr>
              <a:t>السيد </a:t>
            </a:r>
            <a:r>
              <a:rPr lang="ar-EG" sz="3200" b="1" cap="all" dirty="0">
                <a:ln w="9000" cmpd="sng">
                  <a:solidFill>
                    <a:schemeClr val="bg1"/>
                  </a:solidFill>
                  <a:prstDash val="solid"/>
                </a:ln>
                <a:solidFill>
                  <a:schemeClr val="accent2">
                    <a:lumMod val="75000"/>
                  </a:schemeClr>
                </a:solidFill>
                <a:effectLst>
                  <a:reflection blurRad="12700" stA="28000" endPos="45000" dist="1000" dir="5400000" sy="-100000" algn="bl" rotWithShape="0"/>
                </a:effectLst>
                <a:cs typeface="SKR HEAD1" pitchFamily="2" charset="-78"/>
              </a:rPr>
              <a:t>سعيد </a:t>
            </a:r>
            <a:r>
              <a:rPr lang="ar-EG" sz="3200" b="1" cap="all" dirty="0" smtClean="0">
                <a:ln w="9000" cmpd="sng">
                  <a:solidFill>
                    <a:schemeClr val="bg1"/>
                  </a:solidFill>
                  <a:prstDash val="solid"/>
                </a:ln>
                <a:solidFill>
                  <a:schemeClr val="accent2">
                    <a:lumMod val="75000"/>
                  </a:schemeClr>
                </a:solidFill>
                <a:effectLst>
                  <a:reflection blurRad="12700" stA="28000" endPos="45000" dist="1000" dir="5400000" sy="-100000" algn="bl" rotWithShape="0"/>
                </a:effectLst>
                <a:cs typeface="SKR HEAD1" pitchFamily="2" charset="-78"/>
              </a:rPr>
              <a:t>عشماوي</a:t>
            </a:r>
            <a:endParaRPr lang="ar-EG" sz="3200" b="1" cap="all" dirty="0">
              <a:ln w="9000" cmpd="sng">
                <a:solidFill>
                  <a:schemeClr val="bg1"/>
                </a:solidFill>
                <a:prstDash val="solid"/>
              </a:ln>
              <a:solidFill>
                <a:schemeClr val="accent2">
                  <a:lumMod val="75000"/>
                </a:schemeClr>
              </a:solidFill>
              <a:effectLst>
                <a:reflection blurRad="12700" stA="28000" endPos="45000" dist="1000" dir="5400000" sy="-100000" algn="bl" rotWithShape="0"/>
              </a:effectLst>
              <a:cs typeface="SKR HEAD1" pitchFamily="2" charset="-78"/>
            </a:endParaRPr>
          </a:p>
        </p:txBody>
      </p:sp>
      <p:sp>
        <p:nvSpPr>
          <p:cNvPr id="15" name="TextBox 18"/>
          <p:cNvSpPr txBox="1"/>
          <p:nvPr/>
        </p:nvSpPr>
        <p:spPr bwMode="auto">
          <a:xfrm>
            <a:off x="4959626" y="996638"/>
            <a:ext cx="3933885" cy="1107996"/>
          </a:xfrm>
          <a:prstGeom prst="rect">
            <a:avLst/>
          </a:prstGeom>
          <a:noFill/>
        </p:spPr>
        <p:txBody>
          <a:bodyPr>
            <a:spAutoFit/>
          </a:bodyPr>
          <a:lstStyle/>
          <a:p>
            <a:pPr algn="ctr" eaLnBrk="1" hangingPunct="1">
              <a:defRPr/>
            </a:pPr>
            <a:endParaRPr lang="ar-EG"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cs typeface="SKR HEAD1" pitchFamily="2" charset="-78"/>
            </a:endParaRPr>
          </a:p>
          <a:p>
            <a:pPr algn="ctr" eaLnBrk="1" hangingPunct="1">
              <a:defRPr/>
            </a:pPr>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SKR HEAD1" pitchFamily="2" charset="-78"/>
              </a:rPr>
              <a:t>تخصص مصارعة</a:t>
            </a:r>
          </a:p>
          <a:p>
            <a:pPr algn="ctr" eaLnBrk="1" hangingPunct="1">
              <a:defRPr/>
            </a:pPr>
            <a:r>
              <a:rPr lang="ar-EG"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SKR HEAD1" pitchFamily="2" charset="-78"/>
              </a:rPr>
              <a:t>الفصل الدراسى الثانى</a:t>
            </a:r>
            <a:endParaRPr lang="ar-EG"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SKR HEAD1" pitchFamily="2" charset="-78"/>
            </a:endParaRPr>
          </a:p>
        </p:txBody>
      </p:sp>
      <p:pic>
        <p:nvPicPr>
          <p:cNvPr id="16" name="صورة 15"/>
          <p:cNvPicPr>
            <a:picLocks noChangeAspect="1"/>
          </p:cNvPicPr>
          <p:nvPr/>
        </p:nvPicPr>
        <p:blipFill>
          <a:blip r:embed="rId5"/>
          <a:stretch>
            <a:fillRect/>
          </a:stretch>
        </p:blipFill>
        <p:spPr>
          <a:xfrm>
            <a:off x="164901" y="4139261"/>
            <a:ext cx="3031517" cy="2419977"/>
          </a:xfrm>
          <a:prstGeom prst="rect">
            <a:avLst/>
          </a:prstGeom>
        </p:spPr>
      </p:pic>
      <p:pic>
        <p:nvPicPr>
          <p:cNvPr id="17"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8924" y="5420637"/>
            <a:ext cx="1346603" cy="1346603"/>
          </a:xfrm>
          <a:prstGeom prst="rect">
            <a:avLst/>
          </a:prstGeom>
        </p:spPr>
      </p:pic>
      <p:sp>
        <p:nvSpPr>
          <p:cNvPr id="18" name="TextBox 2"/>
          <p:cNvSpPr txBox="1"/>
          <p:nvPr/>
        </p:nvSpPr>
        <p:spPr>
          <a:xfrm>
            <a:off x="8474855" y="5909273"/>
            <a:ext cx="1651000" cy="369332"/>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dirty="0"/>
              <a:t>Please wait … </a:t>
            </a:r>
            <a:endParaRPr lang="ar-EG" dirty="0"/>
          </a:p>
        </p:txBody>
      </p:sp>
      <p:sp>
        <p:nvSpPr>
          <p:cNvPr id="19" name="TextBox 18"/>
          <p:cNvSpPr txBox="1"/>
          <p:nvPr/>
        </p:nvSpPr>
        <p:spPr>
          <a:xfrm>
            <a:off x="3935896" y="4280452"/>
            <a:ext cx="4671012" cy="369332"/>
          </a:xfrm>
          <a:prstGeom prst="rect">
            <a:avLst/>
          </a:prstGeom>
          <a:noFill/>
        </p:spPr>
        <p:txBody>
          <a:bodyPr wrap="square" rtlCol="0">
            <a:spAutoFit/>
          </a:bodyPr>
          <a:lstStyle/>
          <a:p>
            <a:pPr algn="ctr" rtl="1"/>
            <a:r>
              <a:rPr lang="ar-EG" b="1" dirty="0" smtClean="0">
                <a:solidFill>
                  <a:schemeClr val="bg1">
                    <a:lumMod val="95000"/>
                    <a:lumOff val="5000"/>
                  </a:schemeClr>
                </a:solidFill>
                <a:effectLst>
                  <a:glow rad="228600">
                    <a:schemeClr val="accent1">
                      <a:satMod val="175000"/>
                      <a:alpha val="40000"/>
                    </a:schemeClr>
                  </a:glow>
                </a:effectLst>
              </a:rPr>
              <a:t>المحاضرة الأولى</a:t>
            </a:r>
            <a:endParaRPr lang="ar-EG" b="1" dirty="0">
              <a:solidFill>
                <a:schemeClr val="bg1">
                  <a:lumMod val="95000"/>
                  <a:lumOff val="5000"/>
                </a:schemeClr>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1693252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14" presetClass="entr" presetSubtype="5"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vertical)">
                                      <p:cBhvr>
                                        <p:cTn id="28" dur="500"/>
                                        <p:tgtEl>
                                          <p:spTgt spid="15"/>
                                        </p:tgtEl>
                                      </p:cBhvr>
                                    </p:animEffect>
                                  </p:childTnLst>
                                </p:cTn>
                              </p:par>
                            </p:childTnLst>
                          </p:cTn>
                        </p:par>
                        <p:par>
                          <p:cTn id="29" fill="hold">
                            <p:stCondLst>
                              <p:cond delay="2000"/>
                            </p:stCondLst>
                            <p:childTnLst>
                              <p:par>
                                <p:cTn id="30" presetID="14" presetClass="entr" presetSubtype="5"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vertical)">
                                      <p:cBhvr>
                                        <p:cTn id="32" dur="500"/>
                                        <p:tgtEl>
                                          <p:spTgt spid="14"/>
                                        </p:tgtEl>
                                      </p:cBhvr>
                                    </p:animEffect>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770870C-3648-495C-9056-91C9DA6048BD}"/>
              </a:ext>
            </a:extLst>
          </p:cNvPr>
          <p:cNvPicPr>
            <a:picLocks noChangeAspect="1"/>
          </p:cNvPicPr>
          <p:nvPr/>
        </p:nvPicPr>
        <p:blipFill>
          <a:blip r:embed="rId2"/>
          <a:stretch>
            <a:fillRect/>
          </a:stretch>
        </p:blipFill>
        <p:spPr>
          <a:xfrm>
            <a:off x="3458819" y="1729822"/>
            <a:ext cx="5033962" cy="2821806"/>
          </a:xfrm>
          <a:prstGeom prst="rect">
            <a:avLst/>
          </a:prstGeom>
        </p:spPr>
      </p:pic>
    </p:spTree>
    <p:extLst>
      <p:ext uri="{BB962C8B-B14F-4D97-AF65-F5344CB8AC3E}">
        <p14:creationId xmlns:p14="http://schemas.microsoft.com/office/powerpoint/2010/main" val="37904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Documents and Settings\Administrator\Desktop\New Folder (3)\Untitled-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7566" y="2690709"/>
            <a:ext cx="3048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tretch>
            <a:fillRect/>
          </a:stretch>
        </p:blipFill>
        <p:spPr bwMode="auto">
          <a:xfrm>
            <a:off x="1067926" y="975396"/>
            <a:ext cx="6532731" cy="4899547"/>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408738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677" y="1274308"/>
            <a:ext cx="8053754" cy="4687181"/>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Low" rtl="1">
              <a:lnSpc>
                <a:spcPct val="115000"/>
              </a:lnSpc>
              <a:spcAft>
                <a:spcPts val="1000"/>
              </a:spcAft>
            </a:pPr>
            <a:r>
              <a:rPr lang="ar-EG" sz="2000" b="1" u="sng" dirty="0">
                <a:ln w="50800"/>
                <a:solidFill>
                  <a:schemeClr val="bg1">
                    <a:shade val="50000"/>
                  </a:schemeClr>
                </a:solidFill>
                <a:latin typeface="Simplified Arabic"/>
                <a:ea typeface="Calibri"/>
                <a:cs typeface="Simplified Arabic"/>
              </a:rPr>
              <a:t>ما هي المصارعة ؟</a:t>
            </a:r>
            <a:endParaRPr lang="en-US" sz="2000" b="1" dirty="0">
              <a:ln w="50800"/>
              <a:solidFill>
                <a:schemeClr val="bg1">
                  <a:shade val="50000"/>
                </a:schemeClr>
              </a:solidFill>
              <a:latin typeface="Calibri"/>
              <a:ea typeface="Calibri"/>
              <a:cs typeface="Arial"/>
            </a:endParaRPr>
          </a:p>
          <a:p>
            <a:pPr algn="justLow" rtl="1">
              <a:lnSpc>
                <a:spcPct val="115000"/>
              </a:lnSpc>
              <a:spcAft>
                <a:spcPts val="600"/>
              </a:spcAft>
            </a:pPr>
            <a:r>
              <a:rPr lang="ar-EG" sz="2000" b="1" dirty="0">
                <a:ln w="50800"/>
                <a:solidFill>
                  <a:schemeClr val="bg1">
                    <a:shade val="50000"/>
                  </a:schemeClr>
                </a:solidFill>
                <a:latin typeface="Simplified Arabic"/>
                <a:ea typeface="Calibri"/>
                <a:cs typeface="Simplified Arabic"/>
              </a:rPr>
              <a:t>      المصارعة هى رياضة قديمة جداً منذ قدم البشرية نفسها، فمنذ فجر التاريخ والناس يتصارعون مع بعضهم البعض فى قتال جسمانى مباشر مما يجعلها من أقدم الرياضات الأولمبية على الإطلاق.</a:t>
            </a:r>
            <a:endParaRPr lang="en-US" sz="2000" b="1" dirty="0">
              <a:ln w="50800"/>
              <a:solidFill>
                <a:schemeClr val="bg1">
                  <a:shade val="50000"/>
                </a:schemeClr>
              </a:solidFill>
              <a:latin typeface="Calibri"/>
              <a:ea typeface="Calibri"/>
              <a:cs typeface="Arial"/>
            </a:endParaRPr>
          </a:p>
          <a:p>
            <a:pPr algn="justLow" rtl="1">
              <a:lnSpc>
                <a:spcPct val="115000"/>
              </a:lnSpc>
              <a:spcAft>
                <a:spcPts val="600"/>
              </a:spcAft>
            </a:pPr>
            <a:r>
              <a:rPr lang="ar-EG" sz="2000" b="1" dirty="0">
                <a:ln w="50800"/>
                <a:solidFill>
                  <a:schemeClr val="bg1">
                    <a:shade val="50000"/>
                  </a:schemeClr>
                </a:solidFill>
                <a:latin typeface="Simplified Arabic"/>
                <a:ea typeface="Calibri"/>
                <a:cs typeface="Simplified Arabic"/>
              </a:rPr>
              <a:t>ويمكن توضيح رياضة المصارعة فى مفهوم بسيط بأنها صراع بين فردين يحاول كل منهما التغلب على الأخر حتى يتم الإعلان عن الفائز، وقدأصبحت مهارات المصارعة على مر السنين أكثر تعقيدًا ، والفائز في مباراة المصارعة بصفة عامة هو الشخص الذي يتمتع بمهارات وقوة ولياقة بدنية أفضل.</a:t>
            </a:r>
            <a:endParaRPr lang="en-US" sz="2000" b="1" dirty="0">
              <a:ln w="50800"/>
              <a:solidFill>
                <a:schemeClr val="bg1">
                  <a:shade val="50000"/>
                </a:schemeClr>
              </a:solidFill>
              <a:latin typeface="Calibri"/>
              <a:ea typeface="Calibri"/>
              <a:cs typeface="Arial"/>
            </a:endParaRPr>
          </a:p>
          <a:p>
            <a:pPr algn="justLow" rtl="1">
              <a:lnSpc>
                <a:spcPct val="115000"/>
              </a:lnSpc>
              <a:spcAft>
                <a:spcPts val="600"/>
              </a:spcAft>
            </a:pPr>
            <a:r>
              <a:rPr lang="ar-EG" sz="2000" b="1" dirty="0">
                <a:ln w="50800"/>
                <a:solidFill>
                  <a:schemeClr val="bg1">
                    <a:shade val="50000"/>
                  </a:schemeClr>
                </a:solidFill>
                <a:latin typeface="Simplified Arabic"/>
                <a:ea typeface="Calibri"/>
                <a:cs typeface="Simplified Arabic"/>
              </a:rPr>
              <a:t>شاهد الفيديو على هذا الرابط </a:t>
            </a:r>
            <a:r>
              <a:rPr lang="en-US" sz="2000" b="1" u="sng" dirty="0">
                <a:ln w="50800"/>
                <a:solidFill>
                  <a:schemeClr val="bg1">
                    <a:shade val="50000"/>
                  </a:schemeClr>
                </a:solidFill>
                <a:latin typeface="Simplified Arabic"/>
                <a:ea typeface="Calibri"/>
                <a:cs typeface="Arial"/>
                <a:hlinkClick r:id="rId2"/>
              </a:rPr>
              <a:t>https://youtu.be/N_58GH8HpOI</a:t>
            </a:r>
            <a:r>
              <a:rPr lang="ar-EG" sz="2000" b="1" dirty="0">
                <a:ln w="50800"/>
                <a:solidFill>
                  <a:schemeClr val="bg1">
                    <a:shade val="50000"/>
                  </a:schemeClr>
                </a:solidFill>
                <a:latin typeface="Simplified Arabic"/>
                <a:ea typeface="Calibri"/>
                <a:cs typeface="Simplified Arabic"/>
              </a:rPr>
              <a:t>  ثم أجب عن الأسئلة التالية :</a:t>
            </a:r>
            <a:endParaRPr lang="en-US" sz="2000" b="1" dirty="0">
              <a:ln w="50800"/>
              <a:solidFill>
                <a:schemeClr val="bg1">
                  <a:shade val="50000"/>
                </a:schemeClr>
              </a:solidFill>
              <a:latin typeface="Calibri"/>
              <a:ea typeface="Calibri"/>
              <a:cs typeface="Arial"/>
            </a:endParaRPr>
          </a:p>
          <a:p>
            <a:pPr algn="justLow" rtl="1">
              <a:lnSpc>
                <a:spcPct val="115000"/>
              </a:lnSpc>
              <a:spcAft>
                <a:spcPts val="600"/>
              </a:spcAft>
            </a:pPr>
            <a:r>
              <a:rPr lang="ar-EG" sz="2000" b="1" dirty="0">
                <a:ln w="50800"/>
                <a:solidFill>
                  <a:schemeClr val="bg1">
                    <a:shade val="50000"/>
                  </a:schemeClr>
                </a:solidFill>
                <a:latin typeface="Simplified Arabic"/>
                <a:ea typeface="Calibri"/>
                <a:cs typeface="Simplified Arabic"/>
              </a:rPr>
              <a:t>اختر أحد العبارات من الجانب الأيسر(الإجابات) بما يناسبها من عبارات الجانب الأيمن(الأسئلة) حتى تكون العبارة صحيحة :</a:t>
            </a:r>
            <a:endParaRPr lang="en-US" sz="2000" b="1" dirty="0">
              <a:ln w="50800"/>
              <a:solidFill>
                <a:schemeClr val="bg1">
                  <a:shade val="50000"/>
                </a:schemeClr>
              </a:solidFill>
              <a:latin typeface="Calibri"/>
              <a:ea typeface="Calibri"/>
              <a:cs typeface="Arial"/>
            </a:endParaRPr>
          </a:p>
        </p:txBody>
      </p:sp>
    </p:spTree>
    <p:extLst>
      <p:ext uri="{BB962C8B-B14F-4D97-AF65-F5344CB8AC3E}">
        <p14:creationId xmlns:p14="http://schemas.microsoft.com/office/powerpoint/2010/main" val="330033442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9204507"/>
              </p:ext>
            </p:extLst>
          </p:nvPr>
        </p:nvGraphicFramePr>
        <p:xfrm>
          <a:off x="1863967" y="596263"/>
          <a:ext cx="8475786" cy="5699028"/>
        </p:xfrm>
        <a:graphic>
          <a:graphicData uri="http://schemas.openxmlformats.org/drawingml/2006/table">
            <a:tbl>
              <a:tblPr rtl="1" firstRow="1" firstCol="1" bandRow="1"/>
              <a:tblGrid>
                <a:gridCol w="330777"/>
                <a:gridCol w="3935565"/>
                <a:gridCol w="4209444"/>
              </a:tblGrid>
              <a:tr h="365992">
                <a:tc>
                  <a:txBody>
                    <a:bodyPr/>
                    <a:lstStyle/>
                    <a:p>
                      <a:pPr algn="ctr" rtl="1">
                        <a:lnSpc>
                          <a:spcPct val="115000"/>
                        </a:lnSpc>
                        <a:spcAft>
                          <a:spcPts val="0"/>
                        </a:spcAft>
                      </a:pPr>
                      <a:r>
                        <a:rPr lang="ar-EG" sz="1400" b="1" dirty="0">
                          <a:effectLst/>
                          <a:latin typeface="Simplified Arabic"/>
                          <a:ea typeface="Calibri"/>
                          <a:cs typeface="Simplified Arabic"/>
                        </a:rPr>
                        <a:t>م</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EG" sz="2000" b="1" dirty="0" smtClean="0">
                          <a:solidFill>
                            <a:schemeClr val="bg1"/>
                          </a:solidFill>
                          <a:effectLst>
                            <a:glow rad="63500">
                              <a:schemeClr val="accent5">
                                <a:satMod val="175000"/>
                                <a:alpha val="40000"/>
                              </a:schemeClr>
                            </a:glow>
                          </a:effectLst>
                          <a:latin typeface="Simplified Arabic"/>
                          <a:ea typeface="Calibri"/>
                          <a:cs typeface="Simplified Arabic"/>
                        </a:rPr>
                        <a:t>السؤال:</a:t>
                      </a:r>
                      <a:endParaRPr lang="en-US" sz="2000" b="1" dirty="0">
                        <a:solidFill>
                          <a:schemeClr val="bg1"/>
                        </a:solidFill>
                        <a:effectLst>
                          <a:glow rad="63500">
                            <a:schemeClr val="accent5">
                              <a:satMod val="175000"/>
                              <a:alpha val="40000"/>
                            </a:schemeClr>
                          </a:glow>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Aft>
                          <a:spcPts val="0"/>
                        </a:spcAft>
                      </a:pPr>
                      <a:r>
                        <a:rPr lang="ar-EG" sz="2000" b="1" dirty="0" smtClean="0">
                          <a:solidFill>
                            <a:schemeClr val="bg1"/>
                          </a:solidFill>
                          <a:effectLst>
                            <a:glow rad="63500">
                              <a:schemeClr val="accent5">
                                <a:satMod val="175000"/>
                                <a:alpha val="40000"/>
                              </a:schemeClr>
                            </a:glow>
                          </a:effectLst>
                          <a:latin typeface="Simplified Arabic"/>
                          <a:ea typeface="Calibri"/>
                          <a:cs typeface="Simplified Arabic"/>
                        </a:rPr>
                        <a:t>الإجابة:</a:t>
                      </a:r>
                      <a:endParaRPr lang="en-US" sz="2000" b="1" dirty="0">
                        <a:solidFill>
                          <a:schemeClr val="bg1"/>
                        </a:solidFill>
                        <a:effectLst>
                          <a:glow rad="63500">
                            <a:schemeClr val="accent5">
                              <a:satMod val="175000"/>
                              <a:alpha val="40000"/>
                            </a:schemeClr>
                          </a:glow>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ما هي أهم قواعد المصارعة الأساسية جداً؟ </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a:solidFill>
                            <a:schemeClr val="bg1"/>
                          </a:solidFill>
                          <a:effectLst/>
                          <a:latin typeface="Simplified Arabic"/>
                          <a:ea typeface="Calibri"/>
                          <a:cs typeface="Simplified Arabic"/>
                        </a:rPr>
                        <a:t>أنك تسطيع فقط تنفيذ هجمات على المنافس من الخصر (الحوض) فأعلى. </a:t>
                      </a:r>
                      <a:endParaRPr lang="en-US" sz="1800" b="1">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313708">
                <a:tc>
                  <a:txBody>
                    <a:bodyPr/>
                    <a:lstStyle/>
                    <a:p>
                      <a:pPr algn="dist" rtl="1">
                        <a:lnSpc>
                          <a:spcPct val="115000"/>
                        </a:lnSpc>
                        <a:spcBef>
                          <a:spcPts val="300"/>
                        </a:spcBef>
                        <a:spcAft>
                          <a:spcPts val="300"/>
                        </a:spcAft>
                      </a:pPr>
                      <a:r>
                        <a:rPr lang="ar-EG" sz="1200">
                          <a:effectLst/>
                          <a:latin typeface="Simplified Arabic"/>
                          <a:ea typeface="Calibri"/>
                          <a:cs typeface="Simplified Arabic"/>
                        </a:rPr>
                        <a:t>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كيف يفوز اللاعب بمباراة المصارعة؟</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الحالة البدنية والمهارات الفنية والمهارات العقلية</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لماذا ينبغى على المصارعين البقاء قريبين من منتصف بساط المصارعة ؟</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2 نقطة للإجلاس ، 2 نقطة للإقلاب فى وضع الخطر</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ما هى السمة الرئيسية المميزة للمصارعة الرومانية ؟</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عن طريق تثبيت كتفي المنافس أو تسجيل نقاط فنية أكثر من منافسه فى نهاية وقت المباراة</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ما هي الجوانب الرئيسية الثلاثة المطلوبة للنجاح في المصارعة؟</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لأن تثبيت الكتفين ينهى المباراة فى الحال حتى لو كنت مهزوم بفارق النقاط خلال ذلك الوقت </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لماذا تلقب المصارعة فى بعض الأحيان بالشطرنج الجسمانى ؟</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عندما يخسر اللاعب بفارق 8 نقاط فى المصارعة الرومانية و 10 نقاط فى المصارعة الحرة والنسائية</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a:solidFill>
                            <a:schemeClr val="bg1"/>
                          </a:solidFill>
                          <a:effectLst/>
                          <a:latin typeface="Simplified Arabic"/>
                          <a:ea typeface="Calibri"/>
                          <a:cs typeface="Simplified Arabic"/>
                        </a:rPr>
                        <a:t>ما هو الهدف الأساسى أو الأقصى فى المصارعة ؟</a:t>
                      </a:r>
                      <a:endParaRPr lang="en-US" sz="1800" b="1">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تثبيت الكتفين</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a:solidFill>
                            <a:schemeClr val="bg1"/>
                          </a:solidFill>
                          <a:effectLst/>
                          <a:latin typeface="Simplified Arabic"/>
                          <a:ea typeface="Calibri"/>
                          <a:cs typeface="Simplified Arabic"/>
                        </a:rPr>
                        <a:t>لماذا يمكن تشبيه تثبيت الكتفين فى المصارعة بأخذ  الملك فى الشطرنج ؟</a:t>
                      </a:r>
                      <a:endParaRPr lang="en-US" sz="1800" b="1">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لأنه توجد العديد من الإستراتيجيات التى يمكن استخدامها لتحقيق الفوز</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627416">
                <a:tc>
                  <a:txBody>
                    <a:bodyPr/>
                    <a:lstStyle/>
                    <a:p>
                      <a:pPr algn="dist" rtl="1">
                        <a:lnSpc>
                          <a:spcPct val="115000"/>
                        </a:lnSpc>
                        <a:spcBef>
                          <a:spcPts val="300"/>
                        </a:spcBef>
                        <a:spcAft>
                          <a:spcPts val="300"/>
                        </a:spcAft>
                      </a:pPr>
                      <a:r>
                        <a:rPr lang="ar-EG" sz="1200">
                          <a:effectLst/>
                          <a:latin typeface="Simplified Arabic"/>
                          <a:ea typeface="Calibri"/>
                          <a:cs typeface="Simplified Arabic"/>
                        </a:rPr>
                        <a:t>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300"/>
                        </a:spcBef>
                        <a:spcAft>
                          <a:spcPts val="300"/>
                        </a:spcAft>
                      </a:pPr>
                      <a:r>
                        <a:rPr lang="ar-EG" sz="1800" b="1">
                          <a:solidFill>
                            <a:schemeClr val="bg1"/>
                          </a:solidFill>
                          <a:effectLst/>
                          <a:latin typeface="Simplified Arabic"/>
                          <a:ea typeface="Calibri"/>
                          <a:cs typeface="Simplified Arabic"/>
                        </a:rPr>
                        <a:t>ما هو " التفوق الفنى " ؟</a:t>
                      </a:r>
                      <a:endParaRPr lang="en-US" sz="1800" b="1">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just" rtl="1">
                        <a:lnSpc>
                          <a:spcPct val="115000"/>
                        </a:lnSpc>
                        <a:spcBef>
                          <a:spcPts val="300"/>
                        </a:spcBef>
                        <a:spcAft>
                          <a:spcPts val="300"/>
                        </a:spcAft>
                      </a:pPr>
                      <a:r>
                        <a:rPr lang="ar-EG" sz="1800" b="1" dirty="0">
                          <a:solidFill>
                            <a:schemeClr val="bg1"/>
                          </a:solidFill>
                          <a:effectLst/>
                          <a:latin typeface="Simplified Arabic"/>
                          <a:ea typeface="Calibri"/>
                          <a:cs typeface="Simplified Arabic"/>
                        </a:rPr>
                        <a:t>لأنه إذا خرجت قدم اللاعب عن الدائرة الرئيسية للبساط فإنه يخسر نقطة</a:t>
                      </a:r>
                      <a:endParaRPr lang="en-US" sz="18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bl>
          </a:graphicData>
        </a:graphic>
      </p:graphicFrame>
    </p:spTree>
    <p:extLst>
      <p:ext uri="{BB962C8B-B14F-4D97-AF65-F5344CB8AC3E}">
        <p14:creationId xmlns:p14="http://schemas.microsoft.com/office/powerpoint/2010/main" val="30071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F5319DD1-DD9C-454B-A84C-387F582752B8}"/>
              </a:ext>
            </a:extLst>
          </p:cNvPr>
          <p:cNvSpPr txBox="1"/>
          <p:nvPr/>
        </p:nvSpPr>
        <p:spPr>
          <a:xfrm>
            <a:off x="596350" y="1596383"/>
            <a:ext cx="10992222" cy="92333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rtl="1"/>
            <a:r>
              <a:rPr lang="ar-EG"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من أجل التفريق بين نوعى المصارعة الأولمبية توجد ثلاث أدلة مرئية سهلة الفهم يمكن التفريق بها بين نوعى المصارعة الأولمبية :</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 rtl="1"/>
            <a:endParaRPr lang="ar-EG"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4" name="Picture 13">
            <a:extLst>
              <a:ext uri="{FF2B5EF4-FFF2-40B4-BE49-F238E27FC236}">
                <a16:creationId xmlns="" xmlns:a16="http://schemas.microsoft.com/office/drawing/2014/main" id="{4DE8A1FA-1422-4684-B7D2-F574ADBEB880}"/>
              </a:ext>
            </a:extLst>
          </p:cNvPr>
          <p:cNvPicPr>
            <a:picLocks noChangeAspect="1"/>
          </p:cNvPicPr>
          <p:nvPr/>
        </p:nvPicPr>
        <p:blipFill>
          <a:blip r:embed="rId2"/>
          <a:stretch>
            <a:fillRect/>
          </a:stretch>
        </p:blipFill>
        <p:spPr>
          <a:xfrm>
            <a:off x="-136601" y="5202530"/>
            <a:ext cx="2759117" cy="1655470"/>
          </a:xfrm>
          <a:prstGeom prst="rect">
            <a:avLst/>
          </a:prstGeom>
        </p:spPr>
      </p:pic>
      <p:sp>
        <p:nvSpPr>
          <p:cNvPr id="3" name="Rectangle 2"/>
          <p:cNvSpPr/>
          <p:nvPr/>
        </p:nvSpPr>
        <p:spPr>
          <a:xfrm>
            <a:off x="6082193" y="703330"/>
            <a:ext cx="6022803" cy="40011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rtl="1"/>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كيف يمكن التفريق بين أنواع المصارعة الأولمبية ؟</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596350" y="2673510"/>
            <a:ext cx="10992222"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ar-E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التفريق بين أنواع المصارعة : من حيث منطقة الهجوم على جسم </a:t>
            </a:r>
            <a:r>
              <a:rPr lang="ar-E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المنافس:</a:t>
            </a:r>
          </a:p>
          <a:p>
            <a:pPr algn="just" rtl="1"/>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الفرق </a:t>
            </a:r>
            <a:r>
              <a:rPr lang="ar-E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الرئيسي بين المصارعة الحرة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FS</a:t>
            </a:r>
            <a:r>
              <a:rPr lang="ar-E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والمصارعة اليونانية الرومانية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t>
            </a:r>
            <a:r>
              <a:rPr lang="ar-E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هو منطقة الاتصال الهجومية لجسم الخصم المسموح بها ، ففي المصارعة اليونانية الرومانية يُمنع منعاً باتاً الإمساك بالخصم تحت خط الحزام (تحت الخصر) ، بينما في المصارعة الحرة والنسائية فيُسمح بإمساك أرجل الخصم.</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6848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658" y="2262187"/>
            <a:ext cx="2438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230" y="2247900"/>
            <a:ext cx="2543175" cy="1819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03858" y="308908"/>
            <a:ext cx="71569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التفريق بين أنواع المصارعة : من حيث وقفة الإستعداد </a:t>
            </a:r>
            <a:r>
              <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Position or Stance</a:t>
            </a:r>
            <a:endPar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وتنقسم إلى:</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الوقفة المربعة </a:t>
            </a:r>
            <a:r>
              <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Square Stance</a:t>
            </a: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والوقفة المتتابعة (الهجومية) </a:t>
            </a:r>
            <a:r>
              <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Staggered Stance</a:t>
            </a:r>
            <a:endPar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
        <p:nvSpPr>
          <p:cNvPr id="5" name="Rectangle 4"/>
          <p:cNvSpPr>
            <a:spLocks noChangeArrowheads="1"/>
          </p:cNvSpPr>
          <p:nvPr/>
        </p:nvSpPr>
        <p:spPr bwMode="auto">
          <a:xfrm>
            <a:off x="0" y="224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dist" defTabSz="914400" rtl="1" eaLnBrk="1" fontAlgn="base" latinLnBrk="0" hangingPunct="1">
              <a:lnSpc>
                <a:spcPct val="100000"/>
              </a:lnSpc>
              <a:spcBef>
                <a:spcPct val="0"/>
              </a:spcBef>
              <a:spcAft>
                <a:spcPct val="0"/>
              </a:spcAft>
              <a:buClrTx/>
              <a:buSzTx/>
              <a:buFontTx/>
              <a:buNone/>
              <a:tabLst/>
            </a:pPr>
            <a:r>
              <a:rPr kumimoji="0" lang="ar-EG" sz="1400" b="1" i="0" u="none" strike="noStrike" cap="none" normalizeH="0" baseline="0" smtClean="0">
                <a:ln>
                  <a:noFill/>
                </a:ln>
                <a:solidFill>
                  <a:schemeClr val="tx1"/>
                </a:solidFill>
                <a:effectLst/>
                <a:latin typeface="Simplified Arabic" pitchFamily="2" charset="-78"/>
                <a:ea typeface="Calibri" pitchFamily="34" charset="0"/>
                <a:cs typeface="Arial" pitchFamily="34" charset="0"/>
              </a:rPr>
              <a:t>     </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1055077" y="4297915"/>
            <a:ext cx="107500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20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المصارعة الحرة (</a:t>
            </a:r>
            <a:r>
              <a:rPr kumimoji="0" lang="en-US" sz="20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FS</a:t>
            </a:r>
            <a:r>
              <a:rPr kumimoji="0" lang="ar-EG" sz="20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a:t>
            </a: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يقضي مصارعوا الحرة </a:t>
            </a:r>
            <a:r>
              <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FS </a:t>
            </a: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الكثير من الوقت فى وقفة استعداد منخفضة ، يحافظون على أرجلهم خلف رؤوسهم وجذعهم وذراعيهم من أجل الاستعداد للدفاع عن الهجوم على الرجلين أثناء الوقوف ، ومن النادر مشاهدة أرجل مصارع الحرة </a:t>
            </a:r>
            <a:r>
              <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FS </a:t>
            </a: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قريبة جدًا من أرجل الخصم في وضع الوقوف إلا أثناء تنفيذ الحركات الفنية.( اللاعب الأزرق على اليسار)</a:t>
            </a:r>
            <a:endParaRPr kumimoji="0" lang="en-US"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EG" sz="20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المصارعة اليونانية الرومانية </a:t>
            </a:r>
            <a:r>
              <a:rPr kumimoji="0" lang="en-US" sz="20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GR)</a:t>
            </a:r>
            <a:r>
              <a:rPr kumimoji="0" lang="ar-EG" sz="2000" b="1" i="0" u="sng"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a:t>
            </a:r>
            <a:r>
              <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implified Arabic" pitchFamily="2" charset="-78"/>
                <a:ea typeface="Calibri" pitchFamily="34" charset="0"/>
                <a:cs typeface="Arial" pitchFamily="34" charset="0"/>
              </a:rPr>
              <a:t>: تشجع القواعد المصارعين على زيادة الإلتحام بالصدر والكتفين ، وغالبًا ما تتحرك رؤوسهم من جانب إلى آخر ، وعادة ما يتصارعون لوضع أقدامهم في أفضل وضع ، حتى يتم اجتياح والسيطرة على وضع وقفة المنافس. ( اللاعب الأحمر على اليمين)</a:t>
            </a:r>
            <a:endParaRPr kumimoji="0" lang="ar-EG"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Tree>
    <p:extLst>
      <p:ext uri="{BB962C8B-B14F-4D97-AF65-F5344CB8AC3E}">
        <p14:creationId xmlns:p14="http://schemas.microsoft.com/office/powerpoint/2010/main" val="188645338"/>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2185" y="1191125"/>
            <a:ext cx="8053754" cy="501675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التفريق بين أنواع المصارعة : من حيث الفنيات </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المختلفة</a:t>
            </a:r>
          </a:p>
          <a:p>
            <a:pPr algn="just" rtl="1"/>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المصارعة </a:t>
            </a:r>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الحرة (</a:t>
            </a:r>
            <a:r>
              <a:rPr lang="en-US"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FS</a:t>
            </a:r>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 </a:t>
            </a:r>
            <a:endParaRPr lang="ar-EG" sz="2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endPar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يتم </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تنفيذ حركات من خلال مسك رجل واحدة أو مسك الرجلين معاً للمنافس ، أو عندما يقوم المصارع بعرقلة أو تعليق أو منع أرجل الخصم باستخدام أرجله ، وذلك كله لا يسمح به إلا فى المصارعة الحرة</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just" rtl="1"/>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المصارعة اليونانية الرومانية </a:t>
            </a:r>
            <a:r>
              <a:rPr lang="en-US"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t>
            </a:r>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EG" sz="2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just" rtl="1"/>
            <a:endPar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ولأنه غير مسموح للمصارع باستخدام الأرجل سواء فى الهجوم أو الدفاع فى المصارعة الرومانية</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(GR)</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فقد ظهر ما يسمى بمجموعة حركات الرفع من الوضع أرضاً ، وبعض رميات الجزء العلوي من الجسم من وضع الوقوف ويتم رؤيتها بشكل متكرر وأكثر فائدة من المصارعة الحرة </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FS</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0811275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154" y="373247"/>
            <a:ext cx="10445261" cy="317009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ما هى طريقة الفوز فى المصارعة </a:t>
            </a:r>
            <a:r>
              <a:rPr lang="ar-EG" sz="2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just" rtl="1"/>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هناك </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طريقتان رئيسيتان للفوز في مباراة المصارعة هما</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just" rtl="1"/>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الطريقة الأولى</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 هى عن طريق ما يسمى "الإسقاط </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fall</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أو أحيانًا يسمى "تثبيت الكتفين</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pin </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وهو يعتبر الهدف الأساسى والأسمى في المصارعة ويتحقق ذلك الوضع عندما يمسك المصارع منافسه بحيث يتلامس حافتى كتفي المنافس البساط لفترة كافية للسماح للحكم بملاحظة السيطرة الكاملة على هذا الوضع فإذا كان الخصم يتدحرج على ظهره ، أو إذا لم يكن كلا الكتفين يلامسا البساط في نفس الوقت ، فهذا لا يعتبر تثبيت أو لمس أكتاف حيث يجب تثبيت لوحى الكتفين في آن واحد.</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descr="D:\كتف.PNG"/>
          <p:cNvPicPr/>
          <p:nvPr/>
        </p:nvPicPr>
        <p:blipFill>
          <a:blip r:embed="rId2">
            <a:extLst>
              <a:ext uri="{28A0092B-C50C-407E-A947-70E740481C1C}">
                <a14:useLocalDpi xmlns:a14="http://schemas.microsoft.com/office/drawing/2010/main" val="0"/>
              </a:ext>
            </a:extLst>
          </a:blip>
          <a:srcRect/>
          <a:stretch>
            <a:fillRect/>
          </a:stretch>
        </p:blipFill>
        <p:spPr bwMode="auto">
          <a:xfrm>
            <a:off x="6189784" y="3684024"/>
            <a:ext cx="2057401" cy="1679285"/>
          </a:xfrm>
          <a:prstGeom prst="rect">
            <a:avLst/>
          </a:prstGeom>
          <a:noFill/>
          <a:ln>
            <a:noFill/>
          </a:ln>
        </p:spPr>
      </p:pic>
      <p:pic>
        <p:nvPicPr>
          <p:cNvPr id="5" name="Picture 4" descr="D:\كتف3.PNG"/>
          <p:cNvPicPr/>
          <p:nvPr/>
        </p:nvPicPr>
        <p:blipFill>
          <a:blip r:embed="rId3">
            <a:extLst>
              <a:ext uri="{28A0092B-C50C-407E-A947-70E740481C1C}">
                <a14:useLocalDpi xmlns:a14="http://schemas.microsoft.com/office/drawing/2010/main" val="0"/>
              </a:ext>
            </a:extLst>
          </a:blip>
          <a:srcRect/>
          <a:stretch>
            <a:fillRect/>
          </a:stretch>
        </p:blipFill>
        <p:spPr bwMode="auto">
          <a:xfrm>
            <a:off x="3006968" y="3684024"/>
            <a:ext cx="2746619" cy="1679285"/>
          </a:xfrm>
          <a:prstGeom prst="rect">
            <a:avLst/>
          </a:prstGeom>
          <a:noFill/>
          <a:ln>
            <a:noFill/>
          </a:ln>
        </p:spPr>
      </p:pic>
      <p:sp>
        <p:nvSpPr>
          <p:cNvPr id="6" name="Rectangle 5"/>
          <p:cNvSpPr/>
          <p:nvPr/>
        </p:nvSpPr>
        <p:spPr>
          <a:xfrm>
            <a:off x="967154" y="5534579"/>
            <a:ext cx="10445261"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ar-EG"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ويؤدي </a:t>
            </a:r>
            <a:r>
              <a:rPr lang="ar-EG"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لمس أو تثبيت الكتفين  إلى الإنتصار المطلق للمصارع الذي يضع خصمه في مثل هذا الوضع وهو يشابه الضربة القاضية في الملاكمة حيث تنتهي المباراة عندما يتم تأكيد السقوط من قبل المحكمين.</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014789248"/>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415" y="1714308"/>
            <a:ext cx="9267093" cy="317009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ar-EG"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الطريقة الثانية</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 </a:t>
            </a:r>
            <a:endPar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endPar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هى </a:t>
            </a:r>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تسجيل نقاط فنية أكثر من الخصم ، وحيث أن زمن المباراة للمصارعين الذين تزيد أعمارهم عن 18 عامًا هى عبارة عن 6 دقائق مقسمة الى فترتين مدتهما 3 دقائق بفاصل زمنى 30 ثانية يحاول خلالها المصارعون تثبيت حافة أكتاف منافسيهم </a:t>
            </a:r>
            <a:r>
              <a:rPr lang="ar-EG"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just" rtl="1"/>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just" rtl="1"/>
            <a:r>
              <a:rPr lang="ar-EG"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وحيث ان الدفاع لدى المصارعين يهدف أساساً إلى تجنب السقوط على الكتفين ، فإذا لم يحقق المصارعون التثبيت في نهاية الوقت القانونى للمباراة فإن الطريقة الثانية للفوز هي تسجيل نقاط أكثر من الخصم.</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0206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1051</TotalTime>
  <Words>854</Words>
  <Application>Microsoft Office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Tahoma</vt:lpstr>
      <vt:lpstr>SKR HEAD1</vt:lpstr>
      <vt:lpstr>Calibri</vt:lpstr>
      <vt:lpstr>Corbel</vt:lpstr>
      <vt:lpstr>Simplified Arabic</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dr_AhmedElkot</dc:creator>
  <cp:lastModifiedBy>m</cp:lastModifiedBy>
  <cp:revision>80</cp:revision>
  <dcterms:created xsi:type="dcterms:W3CDTF">2017-03-20T14:07:05Z</dcterms:created>
  <dcterms:modified xsi:type="dcterms:W3CDTF">2020-03-28T13:37:02Z</dcterms:modified>
</cp:coreProperties>
</file>