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7" r:id="rId5"/>
    <p:sldId id="268" r:id="rId6"/>
    <p:sldId id="269" r:id="rId7"/>
    <p:sldId id="270" r:id="rId8"/>
    <p:sldId id="274" r:id="rId9"/>
    <p:sldId id="275" r:id="rId10"/>
    <p:sldId id="271" r:id="rId11"/>
    <p:sldId id="272" r:id="rId12"/>
    <p:sldId id="273"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470025"/>
          </a:xfrm>
        </p:spPr>
        <p:txBody>
          <a:bodyPr/>
          <a:lstStyle/>
          <a:p>
            <a:pPr algn="ctr"/>
            <a:r>
              <a:rPr lang="ar-EG" b="1" dirty="0"/>
              <a:t>تطبيقات طرق </a:t>
            </a:r>
            <a:r>
              <a:rPr lang="ar-EG" b="1" dirty="0" smtClean="0"/>
              <a:t>تدريس</a:t>
            </a:r>
            <a:br>
              <a:rPr lang="ar-EG" b="1" dirty="0" smtClean="0"/>
            </a:br>
            <a:r>
              <a:rPr lang="ar-EG" b="1" dirty="0" smtClean="0"/>
              <a:t> </a:t>
            </a:r>
            <a:r>
              <a:rPr lang="ar-EG" b="1" dirty="0"/>
              <a:t>المنازلات الفردية</a:t>
            </a:r>
            <a:endParaRPr lang="ar-EG" dirty="0"/>
          </a:p>
        </p:txBody>
      </p:sp>
      <p:sp>
        <p:nvSpPr>
          <p:cNvPr id="3" name="Subtitle 2"/>
          <p:cNvSpPr>
            <a:spLocks noGrp="1"/>
          </p:cNvSpPr>
          <p:nvPr>
            <p:ph type="subTitle" idx="1"/>
          </p:nvPr>
        </p:nvSpPr>
        <p:spPr/>
        <p:txBody>
          <a:bodyPr/>
          <a:lstStyle/>
          <a:p>
            <a:pPr algn="ctr" rtl="0"/>
            <a:r>
              <a:rPr lang="ar-EG" sz="4800" b="1" dirty="0" err="1" smtClean="0"/>
              <a:t>ا.م.د</a:t>
            </a:r>
            <a:r>
              <a:rPr lang="ar-EG" sz="4800" b="1" smtClean="0"/>
              <a:t>/ هيثم زلط</a:t>
            </a:r>
          </a:p>
          <a:p>
            <a:pPr algn="ctr"/>
            <a:r>
              <a:rPr lang="ar-EG" sz="4800" b="1" dirty="0" smtClean="0"/>
              <a:t>دكتور </a:t>
            </a:r>
            <a:r>
              <a:rPr lang="ar-EG" sz="4800" b="1" dirty="0"/>
              <a:t>/ حاتم محمد حسني</a:t>
            </a:r>
            <a:endParaRPr lang="en-US" sz="4800" b="1" dirty="0"/>
          </a:p>
          <a:p>
            <a:endParaRPr lang="ar-EG" dirty="0"/>
          </a:p>
        </p:txBody>
      </p:sp>
    </p:spTree>
    <p:extLst>
      <p:ext uri="{BB962C8B-B14F-4D97-AF65-F5344CB8AC3E}">
        <p14:creationId xmlns:p14="http://schemas.microsoft.com/office/powerpoint/2010/main" val="606005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الادوات المساعده فى رياضه القوس والسهم</a:t>
            </a:r>
            <a:endParaRPr lang="ar-EG" dirty="0"/>
          </a:p>
        </p:txBody>
      </p:sp>
      <p:sp>
        <p:nvSpPr>
          <p:cNvPr id="3" name="Content Placeholder 2"/>
          <p:cNvSpPr>
            <a:spLocks noGrp="1"/>
          </p:cNvSpPr>
          <p:nvPr>
            <p:ph idx="1"/>
          </p:nvPr>
        </p:nvSpPr>
        <p:spPr/>
        <p:txBody>
          <a:bodyPr>
            <a:normAutofit fontScale="92500" lnSpcReduction="20000"/>
          </a:bodyPr>
          <a:lstStyle/>
          <a:p>
            <a:r>
              <a:rPr lang="en-US" sz="3200" dirty="0"/>
              <a:t>- </a:t>
            </a:r>
            <a:r>
              <a:rPr lang="ar-SA" sz="3200" dirty="0"/>
              <a:t>القوس</a:t>
            </a:r>
            <a:r>
              <a:rPr lang="en-US" sz="3200" dirty="0"/>
              <a:t> Bow </a:t>
            </a:r>
            <a:br>
              <a:rPr lang="en-US" sz="3200" dirty="0"/>
            </a:br>
            <a:r>
              <a:rPr lang="ar-SA" sz="3200" dirty="0"/>
              <a:t>هو أداة مكونة من عدة اجزاء وهي المقبض والاطراف</a:t>
            </a:r>
            <a:endParaRPr lang="en-US" sz="3200" dirty="0"/>
          </a:p>
          <a:p>
            <a:r>
              <a:rPr lang="en-US" sz="3200" dirty="0"/>
              <a:t>- </a:t>
            </a:r>
            <a:r>
              <a:rPr lang="ar-SA" sz="3200" dirty="0"/>
              <a:t>يد القوس</a:t>
            </a:r>
            <a:r>
              <a:rPr lang="en-US" sz="3200" dirty="0"/>
              <a:t> Bow Handle </a:t>
            </a:r>
            <a:br>
              <a:rPr lang="en-US" sz="3200" dirty="0"/>
            </a:br>
            <a:r>
              <a:rPr lang="ar-SA" sz="3200" dirty="0"/>
              <a:t>هو جسم مصنوعة من الخشب أو من الماغنسيوم ويكون طوله للرجال 25 بوصة وللسيدات 23 بوصة و به مكان مجوف ليضع اللاعب به يده لحمل القوس</a:t>
            </a:r>
            <a:endParaRPr lang="en-US" sz="3200" dirty="0"/>
          </a:p>
          <a:p>
            <a:r>
              <a:rPr lang="ar-SA" sz="3200" dirty="0"/>
              <a:t>المقبض</a:t>
            </a:r>
            <a:r>
              <a:rPr lang="en-US" sz="3200" dirty="0"/>
              <a:t> Grip</a:t>
            </a:r>
            <a:br>
              <a:rPr lang="en-US" sz="3200" dirty="0"/>
            </a:br>
            <a:r>
              <a:rPr lang="ar-SA" sz="3200" dirty="0"/>
              <a:t>هو تجويف محاط بمادة البلاستيك في منتصف يد القوس تقريبا ومخصص ليضع فيه اللاعب يده لحمل القوس</a:t>
            </a:r>
            <a:endParaRPr lang="en-US" sz="3200" dirty="0"/>
          </a:p>
          <a:p>
            <a:r>
              <a:rPr lang="ar-SA" sz="3200" dirty="0"/>
              <a:t>ذراع القوس</a:t>
            </a:r>
            <a:r>
              <a:rPr lang="en-US" sz="3200" dirty="0"/>
              <a:t> Limb </a:t>
            </a:r>
          </a:p>
          <a:p>
            <a:r>
              <a:rPr lang="ar-SA" sz="3200" dirty="0"/>
              <a:t>هي اطراف القوس ومصنوعة من مادة الكربون والفيبر و الخشب تلتحم بالمقبض وتتحدد قوة القوس بقوة الأذرع ومرونتها</a:t>
            </a:r>
            <a:endParaRPr lang="en-US" sz="3200" dirty="0"/>
          </a:p>
          <a:p>
            <a:endParaRPr lang="ar-EG" dirty="0"/>
          </a:p>
        </p:txBody>
      </p:sp>
    </p:spTree>
    <p:extLst>
      <p:ext uri="{BB962C8B-B14F-4D97-AF65-F5344CB8AC3E}">
        <p14:creationId xmlns:p14="http://schemas.microsoft.com/office/powerpoint/2010/main" val="808192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Autofit/>
          </a:bodyPr>
          <a:lstStyle/>
          <a:p>
            <a:r>
              <a:rPr lang="en-US" sz="3000" dirty="0"/>
              <a:t>- </a:t>
            </a:r>
            <a:r>
              <a:rPr lang="ar-SA" sz="3000" dirty="0"/>
              <a:t>الوتر</a:t>
            </a:r>
            <a:r>
              <a:rPr lang="en-US" sz="3000" dirty="0"/>
              <a:t> String </a:t>
            </a:r>
            <a:br>
              <a:rPr lang="en-US" sz="3000" dirty="0"/>
            </a:br>
            <a:r>
              <a:rPr lang="ar-SA" sz="3000" dirty="0"/>
              <a:t>هو مجموعة من الخيوط مصنوعة من مادة الداكرون ومثبتة في طرفي </a:t>
            </a:r>
            <a:r>
              <a:rPr lang="ar-SA" sz="3000" dirty="0" smtClean="0"/>
              <a:t>القوس</a:t>
            </a:r>
            <a:endParaRPr lang="en-US" sz="3000" dirty="0"/>
          </a:p>
          <a:p>
            <a:r>
              <a:rPr lang="ar-SA" sz="3000" dirty="0"/>
              <a:t>منظار القوس</a:t>
            </a:r>
            <a:r>
              <a:rPr lang="en-US" sz="3000" dirty="0"/>
              <a:t> Bow Sight </a:t>
            </a:r>
            <a:br>
              <a:rPr lang="en-US" sz="3000" dirty="0"/>
            </a:br>
            <a:r>
              <a:rPr lang="ar-SA" sz="3000" dirty="0"/>
              <a:t>أداة توضع علي القوس لتساعد الرامي علي التصويب علي الهدف مثل النشانكاة في الأسلحة </a:t>
            </a:r>
            <a:r>
              <a:rPr lang="ar-SA" sz="3000" dirty="0" smtClean="0"/>
              <a:t>النارية</a:t>
            </a:r>
            <a:endParaRPr lang="en-US" sz="3000" dirty="0"/>
          </a:p>
          <a:p>
            <a:r>
              <a:rPr lang="en-US" sz="3000" dirty="0"/>
              <a:t>- </a:t>
            </a:r>
            <a:r>
              <a:rPr lang="ar-SA" sz="3000" dirty="0"/>
              <a:t>مسند السهم</a:t>
            </a:r>
            <a:r>
              <a:rPr lang="en-US" sz="3000" dirty="0"/>
              <a:t> Arrow Rest</a:t>
            </a:r>
            <a:br>
              <a:rPr lang="en-US" sz="3000" dirty="0"/>
            </a:br>
            <a:r>
              <a:rPr lang="ar-SA" sz="3000" dirty="0"/>
              <a:t>عبارة عن قطعة من البلاستيك أو المعدن توضع علي صفيحة السهم وذلك ليوضع عليها السهم لحظة وضع قاعدة السهم في </a:t>
            </a:r>
            <a:r>
              <a:rPr lang="ar-SA" sz="3000" dirty="0" smtClean="0"/>
              <a:t>الوتر</a:t>
            </a:r>
            <a:endParaRPr lang="en-US" sz="3000" dirty="0"/>
          </a:p>
          <a:p>
            <a:r>
              <a:rPr lang="en-US" sz="3000" dirty="0"/>
              <a:t>- </a:t>
            </a:r>
            <a:r>
              <a:rPr lang="ar-SA" sz="3000" dirty="0"/>
              <a:t>نقطة التثبيت</a:t>
            </a:r>
            <a:r>
              <a:rPr lang="en-US" sz="3000" dirty="0"/>
              <a:t> Nock Point </a:t>
            </a:r>
            <a:br>
              <a:rPr lang="en-US" sz="3000" dirty="0"/>
            </a:br>
            <a:r>
              <a:rPr lang="ar-SA" sz="3000" dirty="0"/>
              <a:t>هي المنطقة التي يثبت فيها قاعدة السهم أثناء وضعة في الوتر</a:t>
            </a:r>
            <a:endParaRPr lang="ar-EG" sz="3000" dirty="0"/>
          </a:p>
        </p:txBody>
      </p:sp>
    </p:spTree>
    <p:extLst>
      <p:ext uri="{BB962C8B-B14F-4D97-AF65-F5344CB8AC3E}">
        <p14:creationId xmlns:p14="http://schemas.microsoft.com/office/powerpoint/2010/main" val="326425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r>
              <a:rPr lang="ar-SA" sz="3000" dirty="0"/>
              <a:t>عصا الاتزان الا مامية</a:t>
            </a:r>
            <a:r>
              <a:rPr lang="en-US" sz="3000" dirty="0"/>
              <a:t> Stabilizer </a:t>
            </a:r>
            <a:br>
              <a:rPr lang="en-US" sz="3000" dirty="0"/>
            </a:br>
            <a:r>
              <a:rPr lang="ar-SA" sz="3000" dirty="0"/>
              <a:t>تثبت في الجهة الامامية في يد القوس و مصنوعة من مادة الكربون او الالمونيوم وتعمل علي الحد من عزم التدوير للسهم في لحظة الاطلاق</a:t>
            </a:r>
            <a:endParaRPr lang="ar-EG" sz="3000" dirty="0"/>
          </a:p>
          <a:p>
            <a:r>
              <a:rPr lang="ar-SA" sz="3000" dirty="0"/>
              <a:t>عصا الاتزان الجانبية</a:t>
            </a:r>
            <a:r>
              <a:rPr lang="en-US" sz="3000" dirty="0"/>
              <a:t> Side Rod Stabilizer </a:t>
            </a:r>
            <a:br>
              <a:rPr lang="en-US" sz="3000" dirty="0"/>
            </a:br>
            <a:r>
              <a:rPr lang="ar-SA" sz="3000" dirty="0"/>
              <a:t>هما عبارة عن عصاتين مثبتين في الجهة الامامية اسفل عصا عن طريق عصا قصير اخر يسمي امتداد عصا الاتزان و الوصلة علي شكل</a:t>
            </a:r>
            <a:r>
              <a:rPr lang="en-US" sz="3000" dirty="0"/>
              <a:t> v </a:t>
            </a:r>
            <a:r>
              <a:rPr lang="ar-SA" sz="3000" dirty="0"/>
              <a:t>مع عصا الاتزان الامامية وتكون قصيرة وتعمل زاوية 45 و مصنوعة من مادة الكربون او الالمونيوم وتعمل علي الحد من عزم التدوير للسهم بجانب عصا الاتزان الامامية في لحظة الاطلاق</a:t>
            </a:r>
            <a:endParaRPr lang="en-US" sz="3000" dirty="0"/>
          </a:p>
          <a:p>
            <a:endParaRPr lang="en-US" dirty="0"/>
          </a:p>
          <a:p>
            <a:endParaRPr lang="ar-EG" dirty="0"/>
          </a:p>
        </p:txBody>
      </p:sp>
    </p:spTree>
    <p:extLst>
      <p:ext uri="{BB962C8B-B14F-4D97-AF65-F5344CB8AC3E}">
        <p14:creationId xmlns:p14="http://schemas.microsoft.com/office/powerpoint/2010/main" val="2400670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5400" dirty="0"/>
              <a:t>التطبيق العملي لوحدة تدريسية </a:t>
            </a:r>
          </a:p>
        </p:txBody>
      </p:sp>
      <p:sp>
        <p:nvSpPr>
          <p:cNvPr id="3" name="Content Placeholder 2"/>
          <p:cNvSpPr>
            <a:spLocks noGrp="1"/>
          </p:cNvSpPr>
          <p:nvPr>
            <p:ph idx="1"/>
          </p:nvPr>
        </p:nvSpPr>
        <p:spPr/>
        <p:txBody>
          <a:bodyPr>
            <a:normAutofit/>
          </a:bodyPr>
          <a:lstStyle/>
          <a:p>
            <a:pPr algn="just"/>
            <a:r>
              <a:rPr lang="ar-EG" sz="3600" dirty="0" smtClean="0"/>
              <a:t>تقوم المجموعة رقم عشرة من الطلاب (الطالب المعلم) بتنفيذ الوحدة التعليمية الخاصة بها والتي تتناول تعليم </a:t>
            </a:r>
            <a:r>
              <a:rPr lang="ar-EG" sz="3600" smtClean="0"/>
              <a:t>مهارة الركلة الجانبية في رياضة الكاراتية.</a:t>
            </a:r>
            <a:endParaRPr lang="ar-EG" sz="3600" dirty="0" smtClean="0"/>
          </a:p>
          <a:p>
            <a:pPr algn="just"/>
            <a:r>
              <a:rPr lang="ar-EG" sz="3600" dirty="0" smtClean="0"/>
              <a:t>مستغلين مجموعة من زملائهم ليقوموا بدور المتعلمين ويكون دور باقي الطلاب هو النقد لاظهار الايجابيات والسلبيات اثناء تنفيذ الوحدة التعليمية.</a:t>
            </a:r>
            <a:endParaRPr lang="ar-EG" sz="3600" dirty="0"/>
          </a:p>
        </p:txBody>
      </p:sp>
    </p:spTree>
    <p:extLst>
      <p:ext uri="{BB962C8B-B14F-4D97-AF65-F5344CB8AC3E}">
        <p14:creationId xmlns:p14="http://schemas.microsoft.com/office/powerpoint/2010/main" val="4219476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6000" dirty="0" smtClean="0"/>
              <a:t>المحاضرة الحادية عشر</a:t>
            </a:r>
            <a:endParaRPr lang="ar-EG" sz="6000" dirty="0"/>
          </a:p>
        </p:txBody>
      </p:sp>
      <p:sp>
        <p:nvSpPr>
          <p:cNvPr id="3" name="Content Placeholder 2"/>
          <p:cNvSpPr>
            <a:spLocks noGrp="1"/>
          </p:cNvSpPr>
          <p:nvPr>
            <p:ph idx="1"/>
          </p:nvPr>
        </p:nvSpPr>
        <p:spPr>
          <a:xfrm>
            <a:off x="457200" y="2514600"/>
            <a:ext cx="8229600" cy="3124200"/>
          </a:xfrm>
        </p:spPr>
        <p:txBody>
          <a:bodyPr>
            <a:normAutofit/>
          </a:bodyPr>
          <a:lstStyle/>
          <a:p>
            <a:pPr marL="0" indent="0" algn="ctr">
              <a:buNone/>
            </a:pPr>
            <a:r>
              <a:rPr lang="ar-EG" sz="4400" b="1" dirty="0" smtClean="0">
                <a:solidFill>
                  <a:srgbClr val="FF0000"/>
                </a:solidFill>
              </a:rPr>
              <a:t>  </a:t>
            </a:r>
            <a:r>
              <a:rPr lang="ar-EG" sz="6600" b="1" dirty="0" smtClean="0">
                <a:solidFill>
                  <a:srgbClr val="FF0000"/>
                </a:solidFill>
              </a:rPr>
              <a:t>الادوات والاجهزة اللازمة لتعليم الرياضات النزالية</a:t>
            </a:r>
            <a:endParaRPr lang="ar-EG" sz="5400" dirty="0">
              <a:solidFill>
                <a:srgbClr val="FF0000"/>
              </a:solidFill>
            </a:endParaRPr>
          </a:p>
        </p:txBody>
      </p:sp>
    </p:spTree>
    <p:extLst>
      <p:ext uri="{BB962C8B-B14F-4D97-AF65-F5344CB8AC3E}">
        <p14:creationId xmlns:p14="http://schemas.microsoft.com/office/powerpoint/2010/main" val="2524835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SA" sz="3600" dirty="0"/>
              <a:t>لا يمكن نجاح البرامج </a:t>
            </a:r>
            <a:r>
              <a:rPr lang="ar-EG" sz="3600" dirty="0"/>
              <a:t>التعليمية وايضا التدريبية لرياضات المنازلات </a:t>
            </a:r>
            <a:r>
              <a:rPr lang="ar-SA" sz="3600" dirty="0"/>
              <a:t>مهما </a:t>
            </a:r>
            <a:r>
              <a:rPr lang="ar-EG" sz="3600" dirty="0"/>
              <a:t>كانت </a:t>
            </a:r>
            <a:r>
              <a:rPr lang="ar-SA" sz="3600" dirty="0"/>
              <a:t>دقة التخطيط وحسن ا</a:t>
            </a:r>
            <a:r>
              <a:rPr lang="ar-EG" sz="3600" dirty="0"/>
              <a:t>لانتقاء للمواهب </a:t>
            </a:r>
            <a:r>
              <a:rPr lang="ar-SA" sz="3600" dirty="0"/>
              <a:t>بدون توافر مستلزمات </a:t>
            </a:r>
            <a:r>
              <a:rPr lang="ar-EG" sz="3600" dirty="0"/>
              <a:t>التعليم و</a:t>
            </a:r>
            <a:r>
              <a:rPr lang="ar-SA" sz="3600" dirty="0"/>
              <a:t>التدريب</a:t>
            </a:r>
            <a:r>
              <a:rPr lang="en-US" sz="3600" dirty="0"/>
              <a:t/>
            </a:r>
            <a:br>
              <a:rPr lang="en-US" sz="3600" dirty="0"/>
            </a:br>
            <a:r>
              <a:rPr lang="ar-SA" sz="3600" dirty="0"/>
              <a:t>والادوات المساعدة لضمان تنفيذ هذه البرامج بفاعلية مؤكدة وادارة سليمة</a:t>
            </a:r>
            <a:endParaRPr lang="ar-EG" sz="3600" dirty="0"/>
          </a:p>
        </p:txBody>
      </p:sp>
    </p:spTree>
    <p:extLst>
      <p:ext uri="{BB962C8B-B14F-4D97-AF65-F5344CB8AC3E}">
        <p14:creationId xmlns:p14="http://schemas.microsoft.com/office/powerpoint/2010/main" val="167762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a:bodyPr>
          <a:lstStyle/>
          <a:p>
            <a:r>
              <a:rPr lang="ar-SA" sz="3600" dirty="0"/>
              <a:t>ان </a:t>
            </a:r>
            <a:r>
              <a:rPr lang="ar-EG" sz="3600" dirty="0"/>
              <a:t>ال</a:t>
            </a:r>
            <a:r>
              <a:rPr lang="ar-SA" sz="3600" dirty="0"/>
              <a:t>ادوات والاجهزة التي تستخدم هي عامل مساعد لبناء اللياقة البدنية العامة والخاصة </a:t>
            </a:r>
            <a:r>
              <a:rPr lang="ar-EG" sz="3600" dirty="0"/>
              <a:t>للمتعليمين </a:t>
            </a:r>
            <a:r>
              <a:rPr lang="ar-SA" sz="3600" dirty="0"/>
              <a:t>وهنا لابد </a:t>
            </a:r>
            <a:r>
              <a:rPr lang="ar-EG" sz="3600" dirty="0"/>
              <a:t>من </a:t>
            </a:r>
            <a:r>
              <a:rPr lang="ar-SA" sz="3600" dirty="0"/>
              <a:t>فهم و</a:t>
            </a:r>
            <a:r>
              <a:rPr lang="ar-EG" sz="3600" dirty="0"/>
              <a:t>ا</a:t>
            </a:r>
            <a:r>
              <a:rPr lang="ar-SA" sz="3600" dirty="0"/>
              <a:t>ست</a:t>
            </a:r>
            <a:r>
              <a:rPr lang="ar-EG" sz="3600" dirty="0"/>
              <a:t>ي</a:t>
            </a:r>
            <a:r>
              <a:rPr lang="ar-SA" sz="3600" dirty="0"/>
              <a:t>ع</a:t>
            </a:r>
            <a:r>
              <a:rPr lang="ar-EG" sz="3600" dirty="0"/>
              <a:t>ا</a:t>
            </a:r>
            <a:r>
              <a:rPr lang="ar-SA" sz="3600" dirty="0"/>
              <a:t>ب فائدة كل الادوات التي تستخدم، </a:t>
            </a:r>
            <a:r>
              <a:rPr lang="ar-EG" sz="3600" dirty="0"/>
              <a:t>مع ملاحظة </a:t>
            </a:r>
            <a:r>
              <a:rPr lang="ar-SA" sz="3600" dirty="0"/>
              <a:t>عدم </a:t>
            </a:r>
            <a:r>
              <a:rPr lang="ar-EG" sz="3600" dirty="0"/>
              <a:t>ال</a:t>
            </a:r>
            <a:r>
              <a:rPr lang="ar-SA" sz="3600" dirty="0"/>
              <a:t>افراط </a:t>
            </a:r>
            <a:r>
              <a:rPr lang="ar-EG" sz="3600" dirty="0"/>
              <a:t>في استخدام </a:t>
            </a:r>
            <a:r>
              <a:rPr lang="ar-SA" sz="3600" dirty="0"/>
              <a:t>الاجهزة والادوات </a:t>
            </a:r>
            <a:r>
              <a:rPr lang="ar-EG" sz="3600" dirty="0"/>
              <a:t>بدون مواجهة </a:t>
            </a:r>
            <a:r>
              <a:rPr lang="ar-EG" sz="3600" dirty="0" smtClean="0"/>
              <a:t>الخصم.</a:t>
            </a:r>
          </a:p>
          <a:p>
            <a:endParaRPr lang="ar-EG" sz="3600" dirty="0"/>
          </a:p>
          <a:p>
            <a:r>
              <a:rPr lang="ar-EG" sz="3600" dirty="0" smtClean="0"/>
              <a:t>وهناك الكثير من الادوات ويمكن استخدامها في العديد من رياضات الدفاع عن النفس، وهنا سوف يتم عرض مجموعة من تلك الادوات ويرجع استخدامها حسب المهارة المراد تعلمها ونوع الرياضة النزالية ايضاً.</a:t>
            </a:r>
            <a:endParaRPr lang="ar-EG" sz="3600" dirty="0"/>
          </a:p>
        </p:txBody>
      </p:sp>
    </p:spTree>
    <p:extLst>
      <p:ext uri="{BB962C8B-B14F-4D97-AF65-F5344CB8AC3E}">
        <p14:creationId xmlns:p14="http://schemas.microsoft.com/office/powerpoint/2010/main" val="363503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حبال الوثب</a:t>
            </a:r>
            <a:endParaRPr lang="ar-EG" dirty="0"/>
          </a:p>
        </p:txBody>
      </p:sp>
      <p:sp>
        <p:nvSpPr>
          <p:cNvPr id="3" name="Content Placeholder 2"/>
          <p:cNvSpPr>
            <a:spLocks noGrp="1"/>
          </p:cNvSpPr>
          <p:nvPr>
            <p:ph idx="1"/>
          </p:nvPr>
        </p:nvSpPr>
        <p:spPr/>
        <p:txBody>
          <a:bodyPr>
            <a:normAutofit/>
          </a:bodyPr>
          <a:lstStyle/>
          <a:p>
            <a:r>
              <a:rPr lang="ar-SA" sz="3200" dirty="0"/>
              <a:t>تعتبر حبال الوثب من </a:t>
            </a:r>
            <a:r>
              <a:rPr lang="ar-EG" sz="3200" dirty="0" smtClean="0"/>
              <a:t>ال</a:t>
            </a:r>
            <a:r>
              <a:rPr lang="ar-SA" sz="3200" dirty="0" smtClean="0"/>
              <a:t>ادوات المهمة </a:t>
            </a:r>
            <a:r>
              <a:rPr lang="ar-SA" sz="3200" dirty="0"/>
              <a:t>، </a:t>
            </a:r>
            <a:r>
              <a:rPr lang="ar-EG" sz="3200" dirty="0" smtClean="0"/>
              <a:t>لانها </a:t>
            </a:r>
            <a:r>
              <a:rPr lang="ar-SA" sz="3200" dirty="0" smtClean="0"/>
              <a:t>تجعل </a:t>
            </a:r>
            <a:r>
              <a:rPr lang="ar-EG" sz="3200" dirty="0" smtClean="0"/>
              <a:t>الرياضيين </a:t>
            </a:r>
            <a:r>
              <a:rPr lang="ar-SA" sz="3200" dirty="0" smtClean="0"/>
              <a:t>الذي </a:t>
            </a:r>
            <a:r>
              <a:rPr lang="ar-SA" sz="3200" dirty="0"/>
              <a:t>يتدرب عليها تجعله ان يتحرك بسرعة </a:t>
            </a:r>
            <a:r>
              <a:rPr lang="ar-SA" sz="3200" dirty="0" smtClean="0"/>
              <a:t>ورشاقة</a:t>
            </a:r>
            <a:r>
              <a:rPr lang="en-US" sz="3200" dirty="0"/>
              <a:t/>
            </a:r>
            <a:br>
              <a:rPr lang="en-US" sz="3200" dirty="0"/>
            </a:br>
            <a:r>
              <a:rPr lang="en-US" sz="3200" dirty="0"/>
              <a:t/>
            </a:r>
            <a:br>
              <a:rPr lang="en-US" sz="3200" dirty="0"/>
            </a:br>
            <a:r>
              <a:rPr lang="ar-SA" sz="3200" dirty="0" smtClean="0"/>
              <a:t>فوائد </a:t>
            </a:r>
            <a:r>
              <a:rPr lang="ar-SA" sz="3200" dirty="0"/>
              <a:t>الحبل - كما قلنا السرعة والرشاقة وتناسق حركات القدم وتقوية عضلات الرجلين وخاصة تنمية التوافق العضلي العصبي واخيرا" التحمل </a:t>
            </a:r>
            <a:r>
              <a:rPr lang="en-US" sz="3200" dirty="0"/>
              <a:t/>
            </a:r>
            <a:br>
              <a:rPr lang="en-US" sz="3200" dirty="0"/>
            </a:br>
            <a:endParaRPr lang="ar-EG" sz="3200" dirty="0"/>
          </a:p>
        </p:txBody>
      </p:sp>
    </p:spTree>
    <p:extLst>
      <p:ext uri="{BB962C8B-B14F-4D97-AF65-F5344CB8AC3E}">
        <p14:creationId xmlns:p14="http://schemas.microsoft.com/office/powerpoint/2010/main" val="421091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كيس اللكم </a:t>
            </a:r>
            <a:endParaRPr lang="ar-EG" dirty="0"/>
          </a:p>
        </p:txBody>
      </p:sp>
      <p:sp>
        <p:nvSpPr>
          <p:cNvPr id="3" name="Content Placeholder 2"/>
          <p:cNvSpPr>
            <a:spLocks noGrp="1"/>
          </p:cNvSpPr>
          <p:nvPr>
            <p:ph idx="1"/>
          </p:nvPr>
        </p:nvSpPr>
        <p:spPr/>
        <p:txBody>
          <a:bodyPr>
            <a:noAutofit/>
          </a:bodyPr>
          <a:lstStyle/>
          <a:p>
            <a:r>
              <a:rPr lang="ar-SA" sz="3600" dirty="0"/>
              <a:t>من </a:t>
            </a:r>
            <a:r>
              <a:rPr lang="ar-EG" sz="3600" dirty="0" smtClean="0"/>
              <a:t>ال</a:t>
            </a:r>
            <a:r>
              <a:rPr lang="ar-SA" sz="3600" dirty="0" smtClean="0"/>
              <a:t>ادوات الهامة </a:t>
            </a:r>
            <a:r>
              <a:rPr lang="ar-SA" sz="3600" dirty="0"/>
              <a:t>وخاصة لفئة المبتدئين </a:t>
            </a:r>
            <a:r>
              <a:rPr lang="ar-SA" sz="3600" dirty="0" smtClean="0"/>
              <a:t>ويعتبر </a:t>
            </a:r>
            <a:r>
              <a:rPr lang="ar-SA" sz="3600" dirty="0"/>
              <a:t>الكيس من اهم الادات لتطبيق اللكمات </a:t>
            </a:r>
            <a:r>
              <a:rPr lang="ar-EG" sz="3600" dirty="0" smtClean="0"/>
              <a:t>والركلات</a:t>
            </a:r>
            <a:r>
              <a:rPr lang="ar-SA" sz="3600" dirty="0" smtClean="0"/>
              <a:t>، </a:t>
            </a:r>
            <a:r>
              <a:rPr lang="ar-SA" sz="3600" dirty="0"/>
              <a:t>وفي بداية التعلم على الكيس يتطلب التعلم في حالة الثبات اولا</a:t>
            </a:r>
            <a:r>
              <a:rPr lang="en-US" sz="3600" dirty="0"/>
              <a:t> " </a:t>
            </a:r>
            <a:r>
              <a:rPr lang="ar-SA" sz="3600" dirty="0"/>
              <a:t>والتدرج باللعب على الكيس حسب </a:t>
            </a:r>
            <a:r>
              <a:rPr lang="ar-EG" sz="3600" dirty="0" smtClean="0"/>
              <a:t>ال</a:t>
            </a:r>
            <a:r>
              <a:rPr lang="ar-SA" sz="3600" dirty="0" smtClean="0"/>
              <a:t>توجيهات </a:t>
            </a:r>
            <a:r>
              <a:rPr lang="ar-EG" sz="3600" dirty="0" smtClean="0"/>
              <a:t>باستخدام اللكمات او الركلات</a:t>
            </a:r>
            <a:r>
              <a:rPr lang="en-US" sz="3600" dirty="0"/>
              <a:t/>
            </a:r>
            <a:br>
              <a:rPr lang="en-US" sz="3600" dirty="0"/>
            </a:br>
            <a:r>
              <a:rPr lang="ar-EG" sz="3600" dirty="0" smtClean="0"/>
              <a:t>و</a:t>
            </a:r>
            <a:r>
              <a:rPr lang="ar-SA" sz="3600" dirty="0" smtClean="0"/>
              <a:t>يساعد </a:t>
            </a:r>
            <a:r>
              <a:rPr lang="ar-EG" sz="3600" dirty="0" smtClean="0"/>
              <a:t>كيس اللكم </a:t>
            </a:r>
            <a:r>
              <a:rPr lang="ar-SA" sz="3600" dirty="0" smtClean="0"/>
              <a:t>على </a:t>
            </a:r>
            <a:r>
              <a:rPr lang="ar-SA" sz="3600" dirty="0"/>
              <a:t>تقوية </a:t>
            </a:r>
            <a:r>
              <a:rPr lang="ar-EG" sz="3600" dirty="0" smtClean="0"/>
              <a:t>اللكمات والركلات،و</a:t>
            </a:r>
            <a:r>
              <a:rPr lang="ar-SA" sz="3600" dirty="0" smtClean="0"/>
              <a:t>ينمي </a:t>
            </a:r>
            <a:r>
              <a:rPr lang="ar-SA" sz="3600" dirty="0"/>
              <a:t>التوافق بين عمل الذراعين والقدمين </a:t>
            </a:r>
            <a:r>
              <a:rPr lang="ar-EG" sz="3600" dirty="0" smtClean="0"/>
              <a:t>، و</a:t>
            </a:r>
            <a:r>
              <a:rPr lang="ar-SA" sz="3600" dirty="0" smtClean="0"/>
              <a:t>يساعد </a:t>
            </a:r>
            <a:r>
              <a:rPr lang="ar-SA" sz="3600" dirty="0"/>
              <a:t>على دقة التصويب </a:t>
            </a:r>
            <a:r>
              <a:rPr lang="en-US" sz="3600" dirty="0"/>
              <a:t/>
            </a:r>
            <a:br>
              <a:rPr lang="en-US" sz="3600" dirty="0"/>
            </a:br>
            <a:endParaRPr lang="ar-EG" sz="3600" dirty="0"/>
          </a:p>
        </p:txBody>
      </p:sp>
    </p:spTree>
    <p:extLst>
      <p:ext uri="{BB962C8B-B14F-4D97-AF65-F5344CB8AC3E}">
        <p14:creationId xmlns:p14="http://schemas.microsoft.com/office/powerpoint/2010/main" val="138986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صديري الاثقال</a:t>
            </a:r>
            <a:endParaRPr lang="ar-EG" dirty="0"/>
          </a:p>
        </p:txBody>
      </p:sp>
      <p:sp>
        <p:nvSpPr>
          <p:cNvPr id="3" name="Content Placeholder 2"/>
          <p:cNvSpPr>
            <a:spLocks noGrp="1"/>
          </p:cNvSpPr>
          <p:nvPr>
            <p:ph idx="1"/>
          </p:nvPr>
        </p:nvSpPr>
        <p:spPr/>
        <p:txBody>
          <a:bodyPr>
            <a:normAutofit/>
          </a:bodyPr>
          <a:lstStyle/>
          <a:p>
            <a:r>
              <a:rPr lang="ar-SA" sz="3200" dirty="0"/>
              <a:t>عبارة عن قميص من القماش قلع المراكب أو الجلد الطبيعى وبه جيوب يوضع بها شرائح من الاثقال ويمكن التحكم فى وزنها وفق قدرات </a:t>
            </a:r>
            <a:r>
              <a:rPr lang="ar-EG" sz="3200" dirty="0"/>
              <a:t>اللاعب </a:t>
            </a:r>
            <a:r>
              <a:rPr lang="ar-SA" sz="3200" dirty="0"/>
              <a:t>ويستخدم لتنمية الجلد الدورى التنفسي وتحمل</a:t>
            </a:r>
            <a:r>
              <a:rPr lang="en-US" sz="3200" dirty="0"/>
              <a:t> </a:t>
            </a:r>
            <a:r>
              <a:rPr lang="ar-EG" sz="3200" dirty="0" smtClean="0"/>
              <a:t>القوة </a:t>
            </a:r>
            <a:r>
              <a:rPr lang="ar-SA" sz="3200" dirty="0" smtClean="0"/>
              <a:t>لعضلات </a:t>
            </a:r>
            <a:r>
              <a:rPr lang="ar-EG" sz="3200" dirty="0"/>
              <a:t>الرجلين </a:t>
            </a:r>
            <a:r>
              <a:rPr lang="ar-SA" sz="3200" dirty="0"/>
              <a:t>كما يمكن ارتدائه أثناء أداء </a:t>
            </a:r>
            <a:r>
              <a:rPr lang="ar-EG" sz="3200" dirty="0"/>
              <a:t>اللاعب </a:t>
            </a:r>
            <a:r>
              <a:rPr lang="ar-SA" sz="3200" dirty="0"/>
              <a:t>على الأداوت والأجهزة مثل أكياس اللكم – وسائد الحائط</a:t>
            </a:r>
            <a:r>
              <a:rPr lang="en-US" sz="3200" dirty="0"/>
              <a:t> – </a:t>
            </a:r>
            <a:r>
              <a:rPr lang="ar-SA" sz="3200" dirty="0"/>
              <a:t>الكرات المترددة – الشواخص – الوثب بالحبال </a:t>
            </a:r>
            <a:endParaRPr lang="ar-EG" sz="3200" dirty="0"/>
          </a:p>
        </p:txBody>
      </p:sp>
    </p:spTree>
    <p:extLst>
      <p:ext uri="{BB962C8B-B14F-4D97-AF65-F5344CB8AC3E}">
        <p14:creationId xmlns:p14="http://schemas.microsoft.com/office/powerpoint/2010/main" val="2195410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الحبل المطاطى</a:t>
            </a:r>
            <a:endParaRPr lang="ar-EG" dirty="0"/>
          </a:p>
        </p:txBody>
      </p:sp>
      <p:sp>
        <p:nvSpPr>
          <p:cNvPr id="3" name="Content Placeholder 2"/>
          <p:cNvSpPr>
            <a:spLocks noGrp="1"/>
          </p:cNvSpPr>
          <p:nvPr>
            <p:ph idx="1"/>
          </p:nvPr>
        </p:nvSpPr>
        <p:spPr/>
        <p:txBody>
          <a:bodyPr/>
          <a:lstStyle/>
          <a:p>
            <a:r>
              <a:rPr lang="ar-SA" sz="3200" dirty="0"/>
              <a:t>يمكن استخدام هذه الأداة فى تدريب اللاعبين على اللكمات أو الركلات مع ربط الجزء المؤدى للمهارة بهذا الحبل المطاطى، هذا يفيدنا جداً فى التدريب على المقاومة وبالتالى ننمى لدى اللاعب القوة المميزة </a:t>
            </a:r>
            <a:r>
              <a:rPr lang="ar-SA" sz="3200" dirty="0" smtClean="0"/>
              <a:t>بالسرعة</a:t>
            </a:r>
            <a:r>
              <a:rPr lang="ar-EG" sz="3200" dirty="0" smtClean="0"/>
              <a:t>.</a:t>
            </a:r>
            <a:endParaRPr lang="ar-EG" sz="3200" dirty="0"/>
          </a:p>
        </p:txBody>
      </p:sp>
    </p:spTree>
    <p:extLst>
      <p:ext uri="{BB962C8B-B14F-4D97-AF65-F5344CB8AC3E}">
        <p14:creationId xmlns:p14="http://schemas.microsoft.com/office/powerpoint/2010/main" val="3360662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مُجسَّم أو دُمية التدريب</a:t>
            </a:r>
            <a:endParaRPr lang="ar-EG" dirty="0"/>
          </a:p>
        </p:txBody>
      </p:sp>
      <p:sp>
        <p:nvSpPr>
          <p:cNvPr id="3" name="Content Placeholder 2"/>
          <p:cNvSpPr>
            <a:spLocks noGrp="1"/>
          </p:cNvSpPr>
          <p:nvPr>
            <p:ph idx="1"/>
          </p:nvPr>
        </p:nvSpPr>
        <p:spPr/>
        <p:txBody>
          <a:bodyPr>
            <a:normAutofit/>
          </a:bodyPr>
          <a:lstStyle/>
          <a:p>
            <a:r>
              <a:rPr lang="ar-SA" sz="3600" dirty="0"/>
              <a:t>وسيلة تفاعلية أخرى وأداة تدريب جيدة، تساعد اللاعب على تخيل الخصم وتنفيذ المهارة بدقة أكثر، وأيضاً تقلل من إحتمال حدوث إصابات إذا ما تم تنفيذ المهارة على لاعب زميل (أنصح بإستخدامها مع اللاعبين المبتدئين قبل تطبيق المهارة فى القتال الحر مع الزميل). وفيما يلى بعض النماذج والأشكال لدمية التدريب</a:t>
            </a:r>
            <a:endParaRPr lang="ar-EG" sz="3600" dirty="0"/>
          </a:p>
        </p:txBody>
      </p:sp>
    </p:spTree>
    <p:extLst>
      <p:ext uri="{BB962C8B-B14F-4D97-AF65-F5344CB8AC3E}">
        <p14:creationId xmlns:p14="http://schemas.microsoft.com/office/powerpoint/2010/main" val="1220345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152</TotalTime>
  <Words>378</Words>
  <Application>Microsoft Office PowerPoint</Application>
  <PresentationFormat>عرض على الشاشة (3:4)‏</PresentationFormat>
  <Paragraphs>34</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Clarity</vt:lpstr>
      <vt:lpstr>تطبيقات طرق تدريس  المنازلات الفردية</vt:lpstr>
      <vt:lpstr>المحاضرة الحادية عشر</vt:lpstr>
      <vt:lpstr>عرض تقديمي في PowerPoint</vt:lpstr>
      <vt:lpstr>عرض تقديمي في PowerPoint</vt:lpstr>
      <vt:lpstr>حبال الوثب</vt:lpstr>
      <vt:lpstr>كيس اللكم </vt:lpstr>
      <vt:lpstr>صديري الاثقال</vt:lpstr>
      <vt:lpstr>الحبل المطاطى</vt:lpstr>
      <vt:lpstr>مُجسَّم أو دُمية التدريب</vt:lpstr>
      <vt:lpstr>الادوات المساعده فى رياضه القوس والسهم</vt:lpstr>
      <vt:lpstr>عرض تقديمي في PowerPoint</vt:lpstr>
      <vt:lpstr>عرض تقديمي في PowerPoint</vt:lpstr>
      <vt:lpstr>التطبيق العملي لوحدة تدريسية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طرق تدريس  المنازلات الفردية</dc:title>
  <dc:creator>Masria</dc:creator>
  <cp:lastModifiedBy>Llian</cp:lastModifiedBy>
  <cp:revision>26</cp:revision>
  <dcterms:created xsi:type="dcterms:W3CDTF">2006-08-16T00:00:00Z</dcterms:created>
  <dcterms:modified xsi:type="dcterms:W3CDTF">2020-03-24T23:21:33Z</dcterms:modified>
</cp:coreProperties>
</file>