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470025"/>
          </a:xfrm>
        </p:spPr>
        <p:txBody>
          <a:bodyPr/>
          <a:lstStyle/>
          <a:p>
            <a:pPr algn="ctr"/>
            <a:r>
              <a:rPr lang="ar-EG" b="1" dirty="0"/>
              <a:t>تطبيقات طرق </a:t>
            </a:r>
            <a:r>
              <a:rPr lang="ar-EG" b="1" dirty="0" smtClean="0"/>
              <a:t>تدريس</a:t>
            </a:r>
            <a:br>
              <a:rPr lang="ar-EG" b="1" dirty="0" smtClean="0"/>
            </a:br>
            <a:r>
              <a:rPr lang="ar-EG" b="1" dirty="0" smtClean="0"/>
              <a:t> </a:t>
            </a:r>
            <a:r>
              <a:rPr lang="ar-EG" b="1" dirty="0"/>
              <a:t>المنازلات الفردية</a:t>
            </a:r>
            <a:endParaRPr lang="ar-EG" dirty="0"/>
          </a:p>
        </p:txBody>
      </p:sp>
      <p:sp>
        <p:nvSpPr>
          <p:cNvPr id="3" name="Subtitle 2"/>
          <p:cNvSpPr>
            <a:spLocks noGrp="1"/>
          </p:cNvSpPr>
          <p:nvPr>
            <p:ph type="subTitle" idx="1"/>
          </p:nvPr>
        </p:nvSpPr>
        <p:spPr/>
        <p:txBody>
          <a:bodyPr/>
          <a:lstStyle/>
          <a:p>
            <a:pPr algn="ctr"/>
            <a:r>
              <a:rPr lang="ar-EG" sz="4800" b="1" smtClean="0"/>
              <a:t>أ.م.د/ هيثم زلط</a:t>
            </a:r>
          </a:p>
          <a:p>
            <a:pPr algn="ctr"/>
            <a:r>
              <a:rPr lang="ar-EG" sz="4800" b="1" dirty="0" smtClean="0"/>
              <a:t>دكتور </a:t>
            </a:r>
            <a:r>
              <a:rPr lang="ar-EG" sz="4800" b="1" dirty="0"/>
              <a:t>/ حاتم محمد حسني</a:t>
            </a:r>
            <a:endParaRPr lang="en-US" sz="4800" b="1" dirty="0"/>
          </a:p>
          <a:p>
            <a:endParaRPr lang="ar-EG" dirty="0"/>
          </a:p>
        </p:txBody>
      </p:sp>
    </p:spTree>
    <p:extLst>
      <p:ext uri="{BB962C8B-B14F-4D97-AF65-F5344CB8AC3E}">
        <p14:creationId xmlns:p14="http://schemas.microsoft.com/office/powerpoint/2010/main" val="606005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الأسس التى يجب مراعاتها عند إختيار الوسائط</a:t>
            </a:r>
            <a:endParaRPr lang="ar-EG" dirty="0"/>
          </a:p>
        </p:txBody>
      </p:sp>
      <p:sp>
        <p:nvSpPr>
          <p:cNvPr id="3" name="Content Placeholder 2"/>
          <p:cNvSpPr>
            <a:spLocks noGrp="1"/>
          </p:cNvSpPr>
          <p:nvPr>
            <p:ph idx="1"/>
          </p:nvPr>
        </p:nvSpPr>
        <p:spPr/>
        <p:txBody>
          <a:bodyPr/>
          <a:lstStyle/>
          <a:p>
            <a:pPr lvl="0"/>
            <a:r>
              <a:rPr lang="ar-SA" sz="3200" dirty="0"/>
              <a:t>الإبتعاد عن كل ما يشتت إنتباه التلميذ أثناء دراسته للبرنامج حتى وإن كانت تلك الوسيلة أو السمة جذابة ومقبولة شكلاً.</a:t>
            </a:r>
            <a:endParaRPr lang="en-US" sz="3200" dirty="0"/>
          </a:p>
          <a:p>
            <a:pPr lvl="0"/>
            <a:r>
              <a:rPr lang="ar-SA" sz="3200" dirty="0"/>
              <a:t>الإبتعاد عن كل ما يسبب الضيق للتلميذ أثناء عرض البرنامج.</a:t>
            </a:r>
            <a:endParaRPr lang="en-US" sz="3200" dirty="0"/>
          </a:p>
          <a:p>
            <a:pPr lvl="0"/>
            <a:r>
              <a:rPr lang="ar-SA" sz="3200" dirty="0"/>
              <a:t>معرفة طبيعة التلاميذ وقدراتهم وعددهم ومعرفتهم وحاجاتهم وميولهم وخبراتهم السابقة.</a:t>
            </a:r>
            <a:endParaRPr lang="en-US" sz="3200" dirty="0"/>
          </a:p>
          <a:p>
            <a:pPr lvl="0"/>
            <a:r>
              <a:rPr lang="ar-SA" sz="3200" dirty="0"/>
              <a:t>تخطيط ووعى المدرس لاستخدام الوسائط متعددة فى الموقف التعليمى حتى يؤدى إلى نتائج مرجوه.</a:t>
            </a:r>
            <a:endParaRPr lang="en-US" sz="3200" dirty="0"/>
          </a:p>
          <a:p>
            <a:pPr lvl="0"/>
            <a:r>
              <a:rPr lang="ar-SA" sz="3200" dirty="0"/>
              <a:t>إختيار المدرس الوسائط المتعددة بدقة وعناية، بحيث تكون متصلة بموضوع الدرس وأهدافه</a:t>
            </a:r>
            <a:r>
              <a:rPr lang="ar-SA" sz="3200" dirty="0" smtClean="0"/>
              <a:t>.</a:t>
            </a:r>
            <a:endParaRPr lang="ar-EG" dirty="0"/>
          </a:p>
        </p:txBody>
      </p:sp>
    </p:spTree>
    <p:extLst>
      <p:ext uri="{BB962C8B-B14F-4D97-AF65-F5344CB8AC3E}">
        <p14:creationId xmlns:p14="http://schemas.microsoft.com/office/powerpoint/2010/main" val="1680844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lstStyle/>
          <a:p>
            <a:pPr lvl="0"/>
            <a:r>
              <a:rPr lang="ar-SA" sz="3600" dirty="0"/>
              <a:t>أن يلتزم المدرس بتحديد المحتوى العلمى للمادة التعليمية ثم إجراء تحليل لمحتوى الموضوع وتحديد جوانب التعلم المختلفة لإختيار الوسائط المناسبة له .</a:t>
            </a:r>
            <a:endParaRPr lang="en-US" sz="3600" dirty="0"/>
          </a:p>
          <a:p>
            <a:pPr lvl="0"/>
            <a:r>
              <a:rPr lang="ar-SA" sz="3600" dirty="0"/>
              <a:t>تقويم مكونات الوسائط التعليمية المستخدمة فى الوحدة التعليمية لتحديد وقياس مدى فاعليتها فى تحقيق الأهداف التعليمية المحددة وإجراء عمليات المراجعة اللازمة لإجادة هذه الوسائط قبل إستخدامها.</a:t>
            </a:r>
            <a:endParaRPr lang="en-US" sz="3600" dirty="0"/>
          </a:p>
          <a:p>
            <a:pPr lvl="0"/>
            <a:r>
              <a:rPr lang="ar-SA" sz="3600" dirty="0"/>
              <a:t>تجربة الوسائط والاستعداد المسبق وإطلاع المتعلمين على الوسائط قبل إستخدامها.</a:t>
            </a:r>
            <a:endParaRPr lang="en-US" sz="3600" dirty="0"/>
          </a:p>
          <a:p>
            <a:endParaRPr lang="ar-EG" dirty="0"/>
          </a:p>
        </p:txBody>
      </p:sp>
    </p:spTree>
    <p:extLst>
      <p:ext uri="{BB962C8B-B14F-4D97-AF65-F5344CB8AC3E}">
        <p14:creationId xmlns:p14="http://schemas.microsoft.com/office/powerpoint/2010/main" val="938218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fontScale="92500" lnSpcReduction="20000"/>
          </a:bodyPr>
          <a:lstStyle/>
          <a:p>
            <a:pPr lvl="0"/>
            <a:r>
              <a:rPr lang="ar-SA" sz="3900" dirty="0"/>
              <a:t>لا تنجرف نحو ملأ البرنامج بالموسيقى والأجراس والصفير، وتنسى أهداف البرنامج التعليمية، وحتى وإن كانت تضيف متعة على تعلم التلميذ.</a:t>
            </a:r>
            <a:endParaRPr lang="en-US" sz="3900" dirty="0"/>
          </a:p>
          <a:p>
            <a:pPr lvl="0"/>
            <a:r>
              <a:rPr lang="ar-SA" sz="3900" dirty="0"/>
              <a:t>استخدام الوسيط فى الزمن المناسب والتحكم فى زمن عرض عناصر المعلومات المختلفة على الشاشة، من حيث متى تظهر الحركة ومتى تتوقف.</a:t>
            </a:r>
            <a:endParaRPr lang="en-US" sz="3900" dirty="0"/>
          </a:p>
          <a:p>
            <a:pPr lvl="0"/>
            <a:r>
              <a:rPr lang="ar-SA" sz="3900" dirty="0"/>
              <a:t>تحكم فى زمن عرض عناصر المعلومات المختلفة على الشاشة، من حيث متى تظهر    الحركة ومتى تتوقف.</a:t>
            </a:r>
            <a:endParaRPr lang="en-US" sz="3900" dirty="0"/>
          </a:p>
          <a:p>
            <a:pPr lvl="0"/>
            <a:r>
              <a:rPr lang="ar-SA" sz="3900" dirty="0"/>
              <a:t>أن يتوفر فى المكان الذى تعرض فيه الوسيلة عدة شروط مثل الإضاءة، والتهوية، والاتساع، وإمكان رؤية الوسيط من قبل المتعلمين.</a:t>
            </a:r>
            <a:endParaRPr lang="en-US" sz="3900" dirty="0"/>
          </a:p>
          <a:p>
            <a:endParaRPr lang="ar-EG" dirty="0"/>
          </a:p>
        </p:txBody>
      </p:sp>
    </p:spTree>
    <p:extLst>
      <p:ext uri="{BB962C8B-B14F-4D97-AF65-F5344CB8AC3E}">
        <p14:creationId xmlns:p14="http://schemas.microsoft.com/office/powerpoint/2010/main" val="4046305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EG" b="1" dirty="0"/>
              <a:t>أسس بناء برنامج لمنظومة وسائط متعددة </a:t>
            </a:r>
            <a:r>
              <a:rPr lang="ar-EG" b="1" dirty="0" smtClean="0"/>
              <a:t/>
            </a:r>
            <a:br>
              <a:rPr lang="ar-EG" b="1" dirty="0" smtClean="0"/>
            </a:br>
            <a:r>
              <a:rPr lang="ar-EG" b="1" dirty="0" smtClean="0"/>
              <a:t>لتعلم المهارات الحركية</a:t>
            </a:r>
            <a:endParaRPr lang="ar-EG" dirty="0"/>
          </a:p>
        </p:txBody>
      </p:sp>
      <p:sp>
        <p:nvSpPr>
          <p:cNvPr id="3" name="Content Placeholder 2"/>
          <p:cNvSpPr>
            <a:spLocks noGrp="1"/>
          </p:cNvSpPr>
          <p:nvPr>
            <p:ph idx="1"/>
          </p:nvPr>
        </p:nvSpPr>
        <p:spPr/>
        <p:txBody>
          <a:bodyPr/>
          <a:lstStyle/>
          <a:p>
            <a:pPr lvl="0"/>
            <a:r>
              <a:rPr lang="ar-SA" sz="3200" dirty="0"/>
              <a:t>تحديد الأهداف المراد تحقيقها مع صياغتها " الهدف العام – الأهداف التعليمية ".</a:t>
            </a:r>
            <a:endParaRPr lang="en-US" sz="3200" dirty="0"/>
          </a:p>
          <a:p>
            <a:pPr lvl="0"/>
            <a:r>
              <a:rPr lang="ar-SA" sz="3200" dirty="0"/>
              <a:t>التعرف على خصائص المتعلمين " السن – الذكاء – الخصائص الجسمية والحركية ".</a:t>
            </a:r>
            <a:endParaRPr lang="en-US" sz="3200" dirty="0"/>
          </a:p>
          <a:p>
            <a:pPr lvl="0"/>
            <a:r>
              <a:rPr lang="ar-SA" sz="3200" dirty="0"/>
              <a:t>تحديد المستوى العلمى للمهارة المراد تدريسها "جمع المادة العلمية اللازمة لبناء البرنامج".</a:t>
            </a:r>
            <a:endParaRPr lang="en-US" sz="3200" dirty="0"/>
          </a:p>
          <a:p>
            <a:pPr lvl="0"/>
            <a:r>
              <a:rPr lang="ar-SA" sz="3200" dirty="0"/>
              <a:t>التعرف على الخصائص المختلفة للوسائط التعليمية التى سوف تستخدم فى البرنامج.</a:t>
            </a:r>
            <a:endParaRPr lang="en-US" sz="3200" dirty="0"/>
          </a:p>
          <a:p>
            <a:endParaRPr lang="ar-EG" dirty="0"/>
          </a:p>
        </p:txBody>
      </p:sp>
    </p:spTree>
    <p:extLst>
      <p:ext uri="{BB962C8B-B14F-4D97-AF65-F5344CB8AC3E}">
        <p14:creationId xmlns:p14="http://schemas.microsoft.com/office/powerpoint/2010/main" val="3283635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a:bodyPr>
          <a:lstStyle/>
          <a:p>
            <a:pPr lvl="0"/>
            <a:r>
              <a:rPr lang="ar-SA" sz="3600" dirty="0" smtClean="0"/>
              <a:t>بناء </a:t>
            </a:r>
            <a:r>
              <a:rPr lang="ar-SA" sz="3600" dirty="0"/>
              <a:t>المواقف التعليمية التى سوف يمر بها المتعلم.</a:t>
            </a:r>
            <a:endParaRPr lang="en-US" sz="3600" dirty="0"/>
          </a:p>
          <a:p>
            <a:pPr lvl="0"/>
            <a:r>
              <a:rPr lang="ar-SA" sz="3600" dirty="0"/>
              <a:t>الإلمام بالإمكانات المتاحة " المكان – أجهزة وآلات تعليمية – التجهيزات – النواحى المالية – تعاون المسئولين ... ".</a:t>
            </a:r>
            <a:endParaRPr lang="en-US" sz="3600" dirty="0"/>
          </a:p>
          <a:p>
            <a:r>
              <a:rPr lang="ar-SA" sz="3600" dirty="0"/>
              <a:t>تقويم البرنامج فى المراحل التالية: " مرحلة التصميم – مرحلة الإنتاج والتجريب على عينة مماثلة – مرحلة التنفيذ بعد اكتمال أعداد البرنامج ". </a:t>
            </a:r>
            <a:endParaRPr lang="ar-EG" sz="3600" dirty="0"/>
          </a:p>
        </p:txBody>
      </p:sp>
    </p:spTree>
    <p:extLst>
      <p:ext uri="{BB962C8B-B14F-4D97-AF65-F5344CB8AC3E}">
        <p14:creationId xmlns:p14="http://schemas.microsoft.com/office/powerpoint/2010/main" val="912784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EG" b="1" dirty="0"/>
              <a:t>مواصفات برامج الوسائط المتعددة وإمكاناتها</a:t>
            </a:r>
            <a:r>
              <a:rPr lang="en-US" dirty="0"/>
              <a:t/>
            </a:r>
            <a:br>
              <a:rPr lang="en-US" dirty="0"/>
            </a:br>
            <a:endParaRPr lang="ar-EG" dirty="0"/>
          </a:p>
        </p:txBody>
      </p:sp>
      <p:sp>
        <p:nvSpPr>
          <p:cNvPr id="3" name="Content Placeholder 2"/>
          <p:cNvSpPr>
            <a:spLocks noGrp="1"/>
          </p:cNvSpPr>
          <p:nvPr>
            <p:ph idx="1"/>
          </p:nvPr>
        </p:nvSpPr>
        <p:spPr/>
        <p:txBody>
          <a:bodyPr>
            <a:normAutofit fontScale="92500" lnSpcReduction="10000"/>
          </a:bodyPr>
          <a:lstStyle/>
          <a:p>
            <a:pPr marL="0" indent="0">
              <a:buNone/>
            </a:pPr>
            <a:r>
              <a:rPr lang="ar-EG" sz="4000" b="1" dirty="0"/>
              <a:t>1- </a:t>
            </a:r>
            <a:r>
              <a:rPr lang="ar-EG" sz="4000" b="1" dirty="0" smtClean="0"/>
              <a:t>الحركة    </a:t>
            </a:r>
            <a:r>
              <a:rPr lang="en-US" sz="4000" b="1" dirty="0" smtClean="0"/>
              <a:t>Animation</a:t>
            </a:r>
            <a:endParaRPr lang="ar-EG" sz="4000" b="1" dirty="0" smtClean="0"/>
          </a:p>
          <a:p>
            <a:pPr lvl="0"/>
            <a:r>
              <a:rPr lang="ar-EG" sz="4000" dirty="0" smtClean="0"/>
              <a:t>يمكن وضع </a:t>
            </a:r>
            <a:r>
              <a:rPr lang="ar-SA" sz="4000" dirty="0" smtClean="0"/>
              <a:t>ترتيب </a:t>
            </a:r>
            <a:r>
              <a:rPr lang="ar-SA" sz="4000" dirty="0"/>
              <a:t>حركى من بسيط إلى مركب.</a:t>
            </a:r>
            <a:endParaRPr lang="en-US" sz="4000" dirty="0"/>
          </a:p>
          <a:p>
            <a:pPr lvl="0"/>
            <a:r>
              <a:rPr lang="ar-SA" sz="4000" dirty="0"/>
              <a:t>يمكن تحريك معظم الصور والرسوم لتوضيح نقاط ولشرح حقائق أو مفاهيم وتشجيع التلاميذ وشرح الخطوات المختلفة.</a:t>
            </a:r>
            <a:endParaRPr lang="en-US" sz="4000" dirty="0"/>
          </a:p>
          <a:p>
            <a:pPr lvl="0"/>
            <a:r>
              <a:rPr lang="ar-SA" sz="4000" dirty="0"/>
              <a:t>الحركة هنا تمثل قوة دافعة وليست مجرد تشويش.</a:t>
            </a:r>
            <a:endParaRPr lang="en-US" sz="4000" dirty="0"/>
          </a:p>
          <a:p>
            <a:pPr lvl="0"/>
            <a:r>
              <a:rPr lang="ar-SA" sz="4000" dirty="0"/>
              <a:t>يمكن للحركة أن تزود بالصوت أو النص وتصوير الفيديو يمكن أن يتم جلب الحركة من برامج أخرى.</a:t>
            </a:r>
            <a:endParaRPr lang="en-US" sz="4000" dirty="0"/>
          </a:p>
          <a:p>
            <a:pPr marL="0" indent="0">
              <a:buNone/>
            </a:pPr>
            <a:endParaRPr lang="ar-EG" sz="4000" dirty="0"/>
          </a:p>
        </p:txBody>
      </p:sp>
    </p:spTree>
    <p:extLst>
      <p:ext uri="{BB962C8B-B14F-4D97-AF65-F5344CB8AC3E}">
        <p14:creationId xmlns:p14="http://schemas.microsoft.com/office/powerpoint/2010/main" val="1377592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b="1" dirty="0"/>
              <a:t>2- </a:t>
            </a:r>
            <a:r>
              <a:rPr lang="ar-EG" b="1" dirty="0" smtClean="0"/>
              <a:t>التحكم    </a:t>
            </a:r>
            <a:r>
              <a:rPr lang="en-US" b="1" dirty="0" smtClean="0"/>
              <a:t>Control</a:t>
            </a:r>
            <a:endParaRPr lang="ar-EG" dirty="0"/>
          </a:p>
        </p:txBody>
      </p:sp>
      <p:sp>
        <p:nvSpPr>
          <p:cNvPr id="3" name="Content Placeholder 2"/>
          <p:cNvSpPr>
            <a:spLocks noGrp="1"/>
          </p:cNvSpPr>
          <p:nvPr>
            <p:ph idx="1"/>
          </p:nvPr>
        </p:nvSpPr>
        <p:spPr/>
        <p:txBody>
          <a:bodyPr/>
          <a:lstStyle/>
          <a:p>
            <a:pPr lvl="0"/>
            <a:r>
              <a:rPr lang="ar-SA" sz="3600" dirty="0"/>
              <a:t>يمكن للمتعلمين أن يبحروا عبر البرامج فى ضوء مستوى قدراتهم.</a:t>
            </a:r>
            <a:endParaRPr lang="en-US" sz="3600" dirty="0"/>
          </a:p>
          <a:p>
            <a:pPr lvl="0"/>
            <a:r>
              <a:rPr lang="ar-SA" sz="3600" dirty="0"/>
              <a:t>نظام الوسائط المتعددة يمكن الكمبيوتر أن يتحكم أو يسيطر على الوسائط الأخرى من شرائط فيديو واسطوانات.</a:t>
            </a:r>
            <a:endParaRPr lang="en-US" sz="3600" dirty="0"/>
          </a:p>
          <a:p>
            <a:pPr lvl="0"/>
            <a:r>
              <a:rPr lang="ar-SA" sz="3600" dirty="0"/>
              <a:t>السيطرة على الوسائط الأخرى يساعد على تطوير استراتيجيات المعرفة.</a:t>
            </a:r>
            <a:endParaRPr lang="en-US" sz="3600" dirty="0"/>
          </a:p>
          <a:p>
            <a:endParaRPr lang="ar-EG" dirty="0"/>
          </a:p>
        </p:txBody>
      </p:sp>
    </p:spTree>
    <p:extLst>
      <p:ext uri="{BB962C8B-B14F-4D97-AF65-F5344CB8AC3E}">
        <p14:creationId xmlns:p14="http://schemas.microsoft.com/office/powerpoint/2010/main" val="3272989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b="1" dirty="0"/>
              <a:t>3- قاعدة </a:t>
            </a:r>
            <a:r>
              <a:rPr lang="ar-EG" b="1" dirty="0" smtClean="0"/>
              <a:t>البيانات    </a:t>
            </a:r>
            <a:r>
              <a:rPr lang="en-US" b="1" dirty="0" smtClean="0"/>
              <a:t>Data </a:t>
            </a:r>
            <a:r>
              <a:rPr lang="en-US" b="1" dirty="0"/>
              <a:t>base</a:t>
            </a:r>
            <a:endParaRPr lang="ar-EG" dirty="0"/>
          </a:p>
        </p:txBody>
      </p:sp>
      <p:sp>
        <p:nvSpPr>
          <p:cNvPr id="3" name="Content Placeholder 2"/>
          <p:cNvSpPr>
            <a:spLocks noGrp="1"/>
          </p:cNvSpPr>
          <p:nvPr>
            <p:ph idx="1"/>
          </p:nvPr>
        </p:nvSpPr>
        <p:spPr/>
        <p:txBody>
          <a:bodyPr>
            <a:normAutofit lnSpcReduction="10000"/>
          </a:bodyPr>
          <a:lstStyle/>
          <a:p>
            <a:pPr lvl="0"/>
            <a:r>
              <a:rPr lang="ar-SA" sz="3200" dirty="0"/>
              <a:t>يمكن تخزين المعلومات على الكمبيوتر فى ملفات مقسمة إلى مجموعة من السجلات ذات مجالات محددة.</a:t>
            </a:r>
            <a:endParaRPr lang="en-US" sz="3200" dirty="0"/>
          </a:p>
          <a:p>
            <a:pPr lvl="0"/>
            <a:r>
              <a:rPr lang="ar-SA" sz="3200" dirty="0"/>
              <a:t>قواعد البيانات تجعل من السهل إدخال والبحث عن المعلومات واسترجاعها.</a:t>
            </a:r>
            <a:endParaRPr lang="en-US" sz="3200" dirty="0"/>
          </a:p>
          <a:p>
            <a:pPr lvl="0"/>
            <a:r>
              <a:rPr lang="ar-SA" sz="3200" dirty="0"/>
              <a:t>تطبيقات الوسائط المتعددة يمكن إستخدامها مع قواعد بيانات أخرى على اسطوانات </a:t>
            </a:r>
            <a:r>
              <a:rPr lang="en-US" sz="3200" dirty="0"/>
              <a:t>CD</a:t>
            </a:r>
            <a:r>
              <a:rPr lang="ar-SA" sz="3200" dirty="0"/>
              <a:t> أو شرائط فيديو.</a:t>
            </a:r>
            <a:endParaRPr lang="en-US" sz="3200" dirty="0"/>
          </a:p>
          <a:p>
            <a:pPr lvl="0"/>
            <a:r>
              <a:rPr lang="ar-SA" sz="3200" dirty="0"/>
              <a:t>غالباً ما يستطيع التلاميذ من إدخال تركيبات منظمة لقاعدة البيانات.</a:t>
            </a:r>
            <a:endParaRPr lang="en-US" sz="3200" dirty="0"/>
          </a:p>
          <a:p>
            <a:pPr lvl="0"/>
            <a:r>
              <a:rPr lang="ar-SA" sz="3200" dirty="0"/>
              <a:t>البحث فى قاعدة البيانات هو مهارة اتصال معلوماتية منذ زمن بعيد.</a:t>
            </a:r>
            <a:endParaRPr lang="en-US" sz="3200" dirty="0"/>
          </a:p>
          <a:p>
            <a:endParaRPr lang="ar-EG" dirty="0"/>
          </a:p>
        </p:txBody>
      </p:sp>
    </p:spTree>
    <p:extLst>
      <p:ext uri="{BB962C8B-B14F-4D97-AF65-F5344CB8AC3E}">
        <p14:creationId xmlns:p14="http://schemas.microsoft.com/office/powerpoint/2010/main" val="889306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b="1" dirty="0" smtClean="0"/>
              <a:t>4-الرسومــات      </a:t>
            </a:r>
            <a:r>
              <a:rPr lang="en-US" b="1" dirty="0" smtClean="0"/>
              <a:t>Graphics</a:t>
            </a:r>
            <a:endParaRPr lang="ar-EG" dirty="0"/>
          </a:p>
        </p:txBody>
      </p:sp>
      <p:sp>
        <p:nvSpPr>
          <p:cNvPr id="3" name="Content Placeholder 2"/>
          <p:cNvSpPr>
            <a:spLocks noGrp="1"/>
          </p:cNvSpPr>
          <p:nvPr>
            <p:ph idx="1"/>
          </p:nvPr>
        </p:nvSpPr>
        <p:spPr/>
        <p:txBody>
          <a:bodyPr/>
          <a:lstStyle/>
          <a:p>
            <a:pPr lvl="0"/>
            <a:r>
              <a:rPr lang="ar-SA" sz="3200" dirty="0"/>
              <a:t>نظام الوسائط المتعددة له قدرات على الإبداع التصويرى.</a:t>
            </a:r>
            <a:endParaRPr lang="en-US" sz="3200" dirty="0"/>
          </a:p>
          <a:p>
            <a:pPr lvl="0"/>
            <a:r>
              <a:rPr lang="ar-SA" sz="3200" dirty="0"/>
              <a:t>يوجد الكثير من الصور المعلوماتية، ولكن ليس كلها يمكن إستخدامها مع برامج الوسائط المتعددة.</a:t>
            </a:r>
            <a:endParaRPr lang="en-US" sz="3200" dirty="0"/>
          </a:p>
          <a:p>
            <a:pPr lvl="0"/>
            <a:r>
              <a:rPr lang="ar-SA" sz="3200" dirty="0"/>
              <a:t>الصور يمكن أن تكون ملونة، وذات ظلال رمادية أو بيضاء </a:t>
            </a:r>
            <a:br>
              <a:rPr lang="ar-SA" sz="3200" dirty="0"/>
            </a:br>
            <a:r>
              <a:rPr lang="ar-SA" sz="3200" dirty="0"/>
              <a:t>أو سوداء.</a:t>
            </a:r>
            <a:endParaRPr lang="en-US" sz="3200" dirty="0"/>
          </a:p>
          <a:p>
            <a:pPr lvl="0"/>
            <a:r>
              <a:rPr lang="ar-SA" sz="3200" dirty="0"/>
              <a:t>الصور الفوتوغرافى والخيالية يمكن إستخدامها فى هذا النظام.</a:t>
            </a:r>
            <a:endParaRPr lang="en-US" sz="3200" dirty="0"/>
          </a:p>
          <a:p>
            <a:pPr lvl="0"/>
            <a:r>
              <a:rPr lang="ar-SA" sz="3200" dirty="0"/>
              <a:t>الصور والرسومات يمكن إستخدامها لشرح أى حقيقة أو مفهوم أو خطوة.</a:t>
            </a:r>
            <a:endParaRPr lang="en-US" sz="3200" dirty="0"/>
          </a:p>
          <a:p>
            <a:endParaRPr lang="ar-EG" dirty="0"/>
          </a:p>
        </p:txBody>
      </p:sp>
    </p:spTree>
    <p:extLst>
      <p:ext uri="{BB962C8B-B14F-4D97-AF65-F5344CB8AC3E}">
        <p14:creationId xmlns:p14="http://schemas.microsoft.com/office/powerpoint/2010/main" val="1534874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b="1" dirty="0" smtClean="0"/>
              <a:t>5- الصوت    </a:t>
            </a:r>
            <a:r>
              <a:rPr lang="en-US" b="1" dirty="0" smtClean="0"/>
              <a:t>Audio</a:t>
            </a:r>
            <a:endParaRPr lang="ar-EG" dirty="0"/>
          </a:p>
        </p:txBody>
      </p:sp>
      <p:sp>
        <p:nvSpPr>
          <p:cNvPr id="3" name="Content Placeholder 2"/>
          <p:cNvSpPr>
            <a:spLocks noGrp="1"/>
          </p:cNvSpPr>
          <p:nvPr>
            <p:ph idx="1"/>
          </p:nvPr>
        </p:nvSpPr>
        <p:spPr/>
        <p:txBody>
          <a:bodyPr>
            <a:normAutofit/>
          </a:bodyPr>
          <a:lstStyle/>
          <a:p>
            <a:pPr lvl="0"/>
            <a:r>
              <a:rPr lang="ar-SA" sz="3600" dirty="0"/>
              <a:t>تحتاج أجهزة الكمبيوتر لأدوات خاصة لتقديم الصوت.</a:t>
            </a:r>
            <a:endParaRPr lang="en-US" sz="3600" dirty="0"/>
          </a:p>
          <a:p>
            <a:r>
              <a:rPr lang="ar-SA" sz="3600" dirty="0"/>
              <a:t>الشرائط السمعية والمؤثرات الصوتية، والتميز الصوتى والتآلف الصوتى من الممكن إستخدامها مع برامج الوسائط المتعددة.</a:t>
            </a:r>
            <a:endParaRPr lang="ar-EG" sz="3600" dirty="0"/>
          </a:p>
        </p:txBody>
      </p:sp>
    </p:spTree>
    <p:extLst>
      <p:ext uri="{BB962C8B-B14F-4D97-AF65-F5344CB8AC3E}">
        <p14:creationId xmlns:p14="http://schemas.microsoft.com/office/powerpoint/2010/main" val="3894581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6000" dirty="0" smtClean="0"/>
              <a:t>المحاضرة الثانية عشر</a:t>
            </a:r>
            <a:endParaRPr lang="ar-EG" sz="6000" dirty="0"/>
          </a:p>
        </p:txBody>
      </p:sp>
      <p:sp>
        <p:nvSpPr>
          <p:cNvPr id="3" name="Content Placeholder 2"/>
          <p:cNvSpPr>
            <a:spLocks noGrp="1"/>
          </p:cNvSpPr>
          <p:nvPr>
            <p:ph idx="1"/>
          </p:nvPr>
        </p:nvSpPr>
        <p:spPr>
          <a:xfrm>
            <a:off x="457200" y="2514600"/>
            <a:ext cx="8229600" cy="3124200"/>
          </a:xfrm>
        </p:spPr>
        <p:txBody>
          <a:bodyPr>
            <a:normAutofit/>
          </a:bodyPr>
          <a:lstStyle/>
          <a:p>
            <a:pPr marL="0" indent="0" algn="ctr">
              <a:buNone/>
            </a:pPr>
            <a:r>
              <a:rPr lang="ar-EG" sz="4400" b="1" dirty="0" smtClean="0">
                <a:solidFill>
                  <a:srgbClr val="FF0000"/>
                </a:solidFill>
              </a:rPr>
              <a:t>  </a:t>
            </a:r>
            <a:r>
              <a:rPr lang="ar-SA" sz="6600" b="1" dirty="0" smtClean="0">
                <a:solidFill>
                  <a:srgbClr val="FF0000"/>
                </a:solidFill>
              </a:rPr>
              <a:t>الوسائط المتعددة</a:t>
            </a:r>
            <a:endParaRPr lang="en-US" sz="6600" b="1" dirty="0" smtClean="0">
              <a:solidFill>
                <a:srgbClr val="FF0000"/>
              </a:solidFill>
            </a:endParaRPr>
          </a:p>
          <a:p>
            <a:pPr marL="0" indent="0" algn="ctr">
              <a:buNone/>
            </a:pPr>
            <a:r>
              <a:rPr lang="en-US" sz="5400" b="1" dirty="0"/>
              <a:t>Multi - Media</a:t>
            </a:r>
            <a:endParaRPr lang="ar-EG" sz="5400" dirty="0">
              <a:solidFill>
                <a:srgbClr val="FF0000"/>
              </a:solidFill>
            </a:endParaRPr>
          </a:p>
        </p:txBody>
      </p:sp>
    </p:spTree>
    <p:extLst>
      <p:ext uri="{BB962C8B-B14F-4D97-AF65-F5344CB8AC3E}">
        <p14:creationId xmlns:p14="http://schemas.microsoft.com/office/powerpoint/2010/main" val="25248358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b="1" dirty="0" smtClean="0"/>
              <a:t>6- النــص    </a:t>
            </a:r>
            <a:r>
              <a:rPr lang="en-US" b="1" dirty="0" smtClean="0"/>
              <a:t>Text</a:t>
            </a:r>
            <a:endParaRPr lang="ar-EG" dirty="0"/>
          </a:p>
        </p:txBody>
      </p:sp>
      <p:sp>
        <p:nvSpPr>
          <p:cNvPr id="3" name="Content Placeholder 2"/>
          <p:cNvSpPr>
            <a:spLocks noGrp="1"/>
          </p:cNvSpPr>
          <p:nvPr>
            <p:ph idx="1"/>
          </p:nvPr>
        </p:nvSpPr>
        <p:spPr/>
        <p:txBody>
          <a:bodyPr>
            <a:normAutofit lnSpcReduction="10000"/>
          </a:bodyPr>
          <a:lstStyle/>
          <a:p>
            <a:pPr lvl="0" algn="just"/>
            <a:r>
              <a:rPr lang="ar-SA" sz="3600" dirty="0"/>
              <a:t>من السهل فى برامج الوسائط المتعددة الدخول والبحث عن نص معين.</a:t>
            </a:r>
            <a:endParaRPr lang="en-US" sz="3600" dirty="0"/>
          </a:p>
          <a:p>
            <a:pPr lvl="0" algn="just"/>
            <a:r>
              <a:rPr lang="ar-SA" sz="3600" dirty="0"/>
              <a:t>من السهل جلب النص من أى تطبيق آخر على الكمبيوتر.</a:t>
            </a:r>
            <a:endParaRPr lang="en-US" sz="3600" dirty="0"/>
          </a:p>
          <a:p>
            <a:pPr lvl="0" algn="just"/>
            <a:r>
              <a:rPr lang="ar-SA" sz="3600" dirty="0"/>
              <a:t>الكلمات والجمل المفرودة يمكن ربطها بأخرى فى النص.</a:t>
            </a:r>
            <a:endParaRPr lang="en-US" sz="3600" dirty="0"/>
          </a:p>
          <a:p>
            <a:pPr lvl="0" algn="just"/>
            <a:r>
              <a:rPr lang="ar-SA" sz="3600" dirty="0"/>
              <a:t>يوجد العديد من اللغات والخطوط المتنوعة.</a:t>
            </a:r>
            <a:endParaRPr lang="en-US" sz="3600" dirty="0"/>
          </a:p>
          <a:p>
            <a:pPr lvl="0" algn="just"/>
            <a:r>
              <a:rPr lang="ar-SA" sz="3600" dirty="0"/>
              <a:t>يمكن عرض النص بطرق شيقة محفزة.</a:t>
            </a:r>
            <a:endParaRPr lang="en-US" sz="3600" dirty="0"/>
          </a:p>
          <a:p>
            <a:endParaRPr lang="ar-EG" dirty="0"/>
          </a:p>
        </p:txBody>
      </p:sp>
    </p:spTree>
    <p:extLst>
      <p:ext uri="{BB962C8B-B14F-4D97-AF65-F5344CB8AC3E}">
        <p14:creationId xmlns:p14="http://schemas.microsoft.com/office/powerpoint/2010/main" val="3220103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EG" b="1" dirty="0" smtClean="0"/>
              <a:t>7- الفيديــو    </a:t>
            </a:r>
            <a:r>
              <a:rPr lang="en-US" b="1" dirty="0" smtClean="0"/>
              <a:t>Video</a:t>
            </a:r>
            <a:endParaRPr lang="ar-EG" dirty="0"/>
          </a:p>
        </p:txBody>
      </p:sp>
      <p:sp>
        <p:nvSpPr>
          <p:cNvPr id="3" name="Content Placeholder 2"/>
          <p:cNvSpPr>
            <a:spLocks noGrp="1"/>
          </p:cNvSpPr>
          <p:nvPr>
            <p:ph idx="1"/>
          </p:nvPr>
        </p:nvSpPr>
        <p:spPr/>
        <p:txBody>
          <a:bodyPr>
            <a:normAutofit/>
          </a:bodyPr>
          <a:lstStyle/>
          <a:p>
            <a:pPr lvl="0" algn="just"/>
            <a:r>
              <a:rPr lang="ar-SA" sz="3600" dirty="0"/>
              <a:t>يحتاج الكمبيوتر لأدوات معينة لعرض الفيديو.</a:t>
            </a:r>
            <a:endParaRPr lang="en-US" sz="3600" dirty="0"/>
          </a:p>
          <a:p>
            <a:pPr lvl="0" algn="just"/>
            <a:r>
              <a:rPr lang="ar-SA" sz="3600" dirty="0"/>
              <a:t>ملفات الفيديو تشغل مساحة تخزين أكبر من الحركة.</a:t>
            </a:r>
            <a:endParaRPr lang="en-US" sz="3600" dirty="0"/>
          </a:p>
          <a:p>
            <a:pPr lvl="0" algn="just"/>
            <a:r>
              <a:rPr lang="ar-SA" sz="3600" dirty="0"/>
              <a:t>وحدات إدخال الفيديو يمكن أن تكون شرائط تجارية أو سينمائية أو منزلية.</a:t>
            </a:r>
            <a:endParaRPr lang="en-US" sz="3600" dirty="0"/>
          </a:p>
          <a:p>
            <a:pPr algn="just"/>
            <a:r>
              <a:rPr lang="ar-SA" sz="3600" dirty="0"/>
              <a:t>يمكن عرض الفيديو فى نظام الوسائط المتعددة بإستخدام وسائل ربط بسيطة.</a:t>
            </a:r>
            <a:endParaRPr lang="ar-EG" sz="3600" dirty="0"/>
          </a:p>
        </p:txBody>
      </p:sp>
    </p:spTree>
    <p:extLst>
      <p:ext uri="{BB962C8B-B14F-4D97-AF65-F5344CB8AC3E}">
        <p14:creationId xmlns:p14="http://schemas.microsoft.com/office/powerpoint/2010/main" val="1423174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5400" dirty="0"/>
              <a:t>التطبيق العملي لوحدة تدريسية </a:t>
            </a:r>
          </a:p>
        </p:txBody>
      </p:sp>
      <p:sp>
        <p:nvSpPr>
          <p:cNvPr id="3" name="Content Placeholder 2"/>
          <p:cNvSpPr>
            <a:spLocks noGrp="1"/>
          </p:cNvSpPr>
          <p:nvPr>
            <p:ph idx="1"/>
          </p:nvPr>
        </p:nvSpPr>
        <p:spPr/>
        <p:txBody>
          <a:bodyPr>
            <a:normAutofit/>
          </a:bodyPr>
          <a:lstStyle/>
          <a:p>
            <a:pPr algn="just"/>
            <a:r>
              <a:rPr lang="ar-EG" sz="3600" dirty="0" smtClean="0"/>
              <a:t>تقوم المجموعة </a:t>
            </a:r>
            <a:r>
              <a:rPr lang="ar-EG" sz="3600" smtClean="0"/>
              <a:t>رقم الحادية عشر </a:t>
            </a:r>
            <a:r>
              <a:rPr lang="ar-EG" sz="3600" dirty="0" smtClean="0"/>
              <a:t>من الطلاب (الطالب المعلم) بتنفيذ الوحدة التعليمية الخاصة بها والتي تتناول تعليم مهارة ماي جري في رياضة الكاراتية.</a:t>
            </a:r>
          </a:p>
          <a:p>
            <a:pPr algn="just"/>
            <a:r>
              <a:rPr lang="ar-EG" sz="3600" dirty="0" smtClean="0"/>
              <a:t>مستغلين مجموعة من زملائهم ليقوموا بدور المتعلمين ويكون دور باقي الطلاب هو النقد لاظهار الايجابيات والسلبيات اثناء تنفيذ الوحدة التعليمية.</a:t>
            </a:r>
            <a:endParaRPr lang="ar-EG" sz="3600" dirty="0"/>
          </a:p>
        </p:txBody>
      </p:sp>
    </p:spTree>
    <p:extLst>
      <p:ext uri="{BB962C8B-B14F-4D97-AF65-F5344CB8AC3E}">
        <p14:creationId xmlns:p14="http://schemas.microsoft.com/office/powerpoint/2010/main" val="4219476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019800"/>
          </a:xfrm>
        </p:spPr>
        <p:txBody>
          <a:bodyPr>
            <a:noAutofit/>
          </a:bodyPr>
          <a:lstStyle/>
          <a:p>
            <a:pPr algn="ctr"/>
            <a:r>
              <a:rPr lang="ar-SA" dirty="0"/>
              <a:t>نحن نعيش </a:t>
            </a:r>
            <a:r>
              <a:rPr lang="ar-SA" dirty="0" smtClean="0"/>
              <a:t>عصر </a:t>
            </a:r>
            <a:r>
              <a:rPr lang="ar-SA" dirty="0"/>
              <a:t>الإنفجار </a:t>
            </a:r>
            <a:r>
              <a:rPr lang="ar-SA" dirty="0" smtClean="0"/>
              <a:t>المعرفى</a:t>
            </a:r>
            <a:r>
              <a:rPr lang="ar-EG" dirty="0" smtClean="0"/>
              <a:t> والتكنولوجي</a:t>
            </a:r>
            <a:r>
              <a:rPr lang="ar-SA" dirty="0" smtClean="0"/>
              <a:t>، </a:t>
            </a:r>
            <a:r>
              <a:rPr lang="ar-SA" dirty="0"/>
              <a:t>فلكى يمكننا الإستفادة من </a:t>
            </a:r>
            <a:r>
              <a:rPr lang="ar-EG" dirty="0" smtClean="0"/>
              <a:t>ذلك </a:t>
            </a:r>
            <a:r>
              <a:rPr lang="ar-SA" dirty="0" smtClean="0"/>
              <a:t>يجب البحث </a:t>
            </a:r>
            <a:r>
              <a:rPr lang="ar-SA" dirty="0"/>
              <a:t>عن وسائل تمكننا من ادراك هذه المعارف بسرعة حتى لا يضيع فكر ولا تهمل معلومة، وبذلك يمكننا ملاحظة وادراك الحقائق العلمية التى يتم اكتشافها يومياً بقدر الإمكان، واعتقد أن سبيلنا فى هذا هو الوسائط المتعددة حيث أن هذه الوسائط تزيد من فاعلية وكفاءة العملية التعليمية التربوية فى مجالاتها العديدة</a:t>
            </a:r>
            <a:endParaRPr lang="ar-EG" dirty="0"/>
          </a:p>
        </p:txBody>
      </p:sp>
    </p:spTree>
    <p:extLst>
      <p:ext uri="{BB962C8B-B14F-4D97-AF65-F5344CB8AC3E}">
        <p14:creationId xmlns:p14="http://schemas.microsoft.com/office/powerpoint/2010/main" val="124949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Autofit/>
          </a:bodyPr>
          <a:lstStyle/>
          <a:p>
            <a:r>
              <a:rPr lang="ar-SA" sz="3600" dirty="0" smtClean="0"/>
              <a:t>أسلوب </a:t>
            </a:r>
            <a:r>
              <a:rPr lang="ar-SA" sz="3600" dirty="0"/>
              <a:t>الوسائط التعليمية المتعددة </a:t>
            </a:r>
            <a:r>
              <a:rPr lang="ar-EG" sz="3600" dirty="0" smtClean="0"/>
              <a:t>تمتلك </a:t>
            </a:r>
            <a:r>
              <a:rPr lang="ar-SA" sz="3600" dirty="0" smtClean="0"/>
              <a:t>امكانيات </a:t>
            </a:r>
            <a:r>
              <a:rPr lang="ar-SA" sz="3600" dirty="0"/>
              <a:t>متنوعة ومتغيرة كأجهزة السينما، أجهزة العرض المختلفة – الكاميرا – التليفزيون – الشرائح – الأفلام – النماذج – الصور – الكتاب المبرمج، </a:t>
            </a:r>
            <a:r>
              <a:rPr lang="ar-SA" sz="3600" dirty="0" smtClean="0"/>
              <a:t>تزيد </a:t>
            </a:r>
            <a:r>
              <a:rPr lang="ar-SA" sz="3600" dirty="0"/>
              <a:t>من فاعلية </a:t>
            </a:r>
            <a:r>
              <a:rPr lang="ar-EG" sz="3600" dirty="0" smtClean="0"/>
              <a:t>العملية </a:t>
            </a:r>
            <a:r>
              <a:rPr lang="ar-SA" sz="3600" dirty="0" smtClean="0"/>
              <a:t>التدريسى</a:t>
            </a:r>
            <a:r>
              <a:rPr lang="ar-EG" sz="3600" dirty="0" smtClean="0"/>
              <a:t>ة</a:t>
            </a:r>
            <a:r>
              <a:rPr lang="ar-SA" sz="3600" dirty="0" smtClean="0"/>
              <a:t> </a:t>
            </a:r>
            <a:r>
              <a:rPr lang="ar-EG" sz="3600" dirty="0" smtClean="0"/>
              <a:t>و</a:t>
            </a:r>
            <a:r>
              <a:rPr lang="ar-SA" sz="3600" dirty="0" smtClean="0"/>
              <a:t>تعمل </a:t>
            </a:r>
            <a:r>
              <a:rPr lang="ar-SA" sz="3600" dirty="0"/>
              <a:t>على جذب الإنتباه وتشويق المتعلمين وجعل التعليم أبقى أثراً، وكذلك تحفز المتعلمين وتزيد من نشاطهم وتفاعلهم وتجعل الموقف التدريسى (الدرس) أكثر حيوية الأمر الذى يؤكد على أهمية الوسائط المتعددة كأسلوب للتدريس</a:t>
            </a:r>
            <a:endParaRPr lang="ar-EG" sz="3600" dirty="0"/>
          </a:p>
        </p:txBody>
      </p:sp>
    </p:spTree>
    <p:extLst>
      <p:ext uri="{BB962C8B-B14F-4D97-AF65-F5344CB8AC3E}">
        <p14:creationId xmlns:p14="http://schemas.microsoft.com/office/powerpoint/2010/main" val="322963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SA" sz="4000" dirty="0" smtClean="0"/>
              <a:t>الوسائط </a:t>
            </a:r>
            <a:r>
              <a:rPr lang="ar-SA" sz="4000" dirty="0"/>
              <a:t>المتعددة </a:t>
            </a:r>
            <a:r>
              <a:rPr lang="en-US" sz="4000" b="1" dirty="0"/>
              <a:t>Multi - Media</a:t>
            </a:r>
            <a:r>
              <a:rPr lang="ar-SA" sz="4000" dirty="0"/>
              <a:t>  تتكون من كلمة متعددة </a:t>
            </a:r>
            <a:r>
              <a:rPr lang="en-US" sz="4000" b="1" dirty="0"/>
              <a:t>Multi </a:t>
            </a:r>
            <a:r>
              <a:rPr lang="ar-SA" sz="4000" dirty="0"/>
              <a:t>، وكلمة وسائل أو وسائط  </a:t>
            </a:r>
            <a:r>
              <a:rPr lang="en-US" sz="4000" b="1" dirty="0"/>
              <a:t>Media</a:t>
            </a:r>
            <a:r>
              <a:rPr lang="ar-SA" sz="4000" dirty="0"/>
              <a:t>  والمعنى هو استخدام جملة من وسائط الإتصال مثل الصوت </a:t>
            </a:r>
            <a:r>
              <a:rPr lang="en-US" sz="4000" b="1" dirty="0"/>
              <a:t>Audio</a:t>
            </a:r>
            <a:r>
              <a:rPr lang="ar-SA" sz="4000" dirty="0"/>
              <a:t>  والصورة </a:t>
            </a:r>
            <a:r>
              <a:rPr lang="en-US" sz="4000" b="1" dirty="0"/>
              <a:t>Visual</a:t>
            </a:r>
            <a:r>
              <a:rPr lang="ar-SA" sz="4000" dirty="0"/>
              <a:t>  أو فيلم فيديو بصورة مندمجمة متكاملة من أجل تحقيق الفاعلية فى عملية التدريس والتعليم.</a:t>
            </a:r>
            <a:endParaRPr lang="ar-EG" sz="4000" dirty="0"/>
          </a:p>
        </p:txBody>
      </p:sp>
    </p:spTree>
    <p:extLst>
      <p:ext uri="{BB962C8B-B14F-4D97-AF65-F5344CB8AC3E}">
        <p14:creationId xmlns:p14="http://schemas.microsoft.com/office/powerpoint/2010/main" val="3190206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ar-EG" b="1" dirty="0">
                <a:solidFill>
                  <a:schemeClr val="tx1"/>
                </a:solidFill>
                <a:latin typeface="Simplified Arabic" pitchFamily="18" charset="-78"/>
                <a:ea typeface="Times New Roman" pitchFamily="18" charset="0"/>
                <a:cs typeface="Simplified Arabic" pitchFamily="18" charset="-78"/>
              </a:rPr>
              <a:t>عناصر الوسائط المتعددة</a:t>
            </a:r>
            <a:r>
              <a:rPr lang="en-US" sz="1800" dirty="0">
                <a:solidFill>
                  <a:schemeClr val="tx1"/>
                </a:solidFill>
                <a:latin typeface="Arial" pitchFamily="34" charset="0"/>
                <a:cs typeface="Arial" pitchFamily="34" charset="0"/>
              </a:rPr>
              <a:t/>
            </a:r>
            <a:br>
              <a:rPr lang="en-US" sz="1800" dirty="0">
                <a:solidFill>
                  <a:schemeClr val="tx1"/>
                </a:solidFill>
                <a:latin typeface="Arial" pitchFamily="34" charset="0"/>
                <a:cs typeface="Arial" pitchFamily="34" charset="0"/>
              </a:rPr>
            </a:br>
            <a:endParaRPr lang="ar-E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36426647"/>
              </p:ext>
            </p:extLst>
          </p:nvPr>
        </p:nvGraphicFramePr>
        <p:xfrm>
          <a:off x="304801" y="1219200"/>
          <a:ext cx="8000999" cy="5105399"/>
        </p:xfrm>
        <a:graphic>
          <a:graphicData uri="http://schemas.openxmlformats.org/drawingml/2006/table">
            <a:tbl>
              <a:tblPr rtl="1" firstRow="1" firstCol="1" lastRow="1" lastCol="1" bandRow="1" bandCol="1">
                <a:tableStyleId>{5C22544A-7EE6-4342-B048-85BDC9FD1C3A}</a:tableStyleId>
              </a:tblPr>
              <a:tblGrid>
                <a:gridCol w="1941017"/>
                <a:gridCol w="1941017"/>
                <a:gridCol w="1941928"/>
                <a:gridCol w="2177037"/>
              </a:tblGrid>
              <a:tr h="332961">
                <a:tc>
                  <a:txBody>
                    <a:bodyPr/>
                    <a:lstStyle/>
                    <a:p>
                      <a:pPr algn="ctr" rtl="1">
                        <a:spcBef>
                          <a:spcPts val="600"/>
                        </a:spcBef>
                        <a:spcAft>
                          <a:spcPts val="0"/>
                        </a:spcAft>
                      </a:pPr>
                      <a:r>
                        <a:rPr lang="ar-EG" sz="2000" dirty="0">
                          <a:solidFill>
                            <a:srgbClr val="FF0000"/>
                          </a:solidFill>
                          <a:effectLst/>
                        </a:rPr>
                        <a:t>النصوص   </a:t>
                      </a:r>
                      <a:r>
                        <a:rPr lang="en-US" sz="2000" dirty="0">
                          <a:solidFill>
                            <a:srgbClr val="FF0000"/>
                          </a:solidFill>
                          <a:effectLst/>
                        </a:rPr>
                        <a:t>Text</a:t>
                      </a:r>
                      <a:endParaRPr lang="en-US" sz="2000" dirty="0">
                        <a:solidFill>
                          <a:srgbClr val="FF0000"/>
                        </a:solidFill>
                        <a:effectLst/>
                        <a:latin typeface="Times New Roman"/>
                        <a:ea typeface="Times New Roman"/>
                      </a:endParaRPr>
                    </a:p>
                  </a:txBody>
                  <a:tcPr marL="68580" marR="68580" marT="0" marB="0"/>
                </a:tc>
                <a:tc>
                  <a:txBody>
                    <a:bodyPr/>
                    <a:lstStyle/>
                    <a:p>
                      <a:pPr algn="ctr" rtl="1">
                        <a:spcBef>
                          <a:spcPts val="600"/>
                        </a:spcBef>
                        <a:spcAft>
                          <a:spcPts val="0"/>
                        </a:spcAft>
                      </a:pPr>
                      <a:r>
                        <a:rPr lang="ar-EG" sz="2000">
                          <a:solidFill>
                            <a:srgbClr val="FF0000"/>
                          </a:solidFill>
                          <a:effectLst/>
                        </a:rPr>
                        <a:t>الرسوم </a:t>
                      </a:r>
                      <a:r>
                        <a:rPr lang="en-US" sz="2000">
                          <a:solidFill>
                            <a:srgbClr val="FF0000"/>
                          </a:solidFill>
                          <a:effectLst/>
                        </a:rPr>
                        <a:t>Graphic</a:t>
                      </a:r>
                      <a:endParaRPr lang="en-US" sz="2000">
                        <a:solidFill>
                          <a:srgbClr val="FF0000"/>
                        </a:solidFill>
                        <a:effectLst/>
                        <a:latin typeface="Times New Roman"/>
                        <a:ea typeface="Times New Roman"/>
                      </a:endParaRPr>
                    </a:p>
                  </a:txBody>
                  <a:tcPr marL="68580" marR="68580" marT="0" marB="0"/>
                </a:tc>
                <a:tc>
                  <a:txBody>
                    <a:bodyPr/>
                    <a:lstStyle/>
                    <a:p>
                      <a:pPr algn="ctr" rtl="1">
                        <a:spcBef>
                          <a:spcPts val="600"/>
                        </a:spcBef>
                        <a:spcAft>
                          <a:spcPts val="0"/>
                        </a:spcAft>
                      </a:pPr>
                      <a:r>
                        <a:rPr lang="ar-EG" sz="2000">
                          <a:solidFill>
                            <a:srgbClr val="FF0000"/>
                          </a:solidFill>
                          <a:effectLst/>
                        </a:rPr>
                        <a:t>الصوت   </a:t>
                      </a:r>
                      <a:r>
                        <a:rPr lang="en-US" sz="2000">
                          <a:solidFill>
                            <a:srgbClr val="FF0000"/>
                          </a:solidFill>
                          <a:effectLst/>
                        </a:rPr>
                        <a:t>Audio</a:t>
                      </a:r>
                      <a:endParaRPr lang="en-US" sz="2000">
                        <a:solidFill>
                          <a:srgbClr val="FF0000"/>
                        </a:solidFill>
                        <a:effectLst/>
                        <a:latin typeface="Times New Roman"/>
                        <a:ea typeface="Times New Roman"/>
                      </a:endParaRPr>
                    </a:p>
                  </a:txBody>
                  <a:tcPr marL="68580" marR="68580" marT="0" marB="0"/>
                </a:tc>
                <a:tc>
                  <a:txBody>
                    <a:bodyPr/>
                    <a:lstStyle/>
                    <a:p>
                      <a:pPr algn="ctr" rtl="1">
                        <a:spcBef>
                          <a:spcPts val="600"/>
                        </a:spcBef>
                        <a:spcAft>
                          <a:spcPts val="0"/>
                        </a:spcAft>
                      </a:pPr>
                      <a:r>
                        <a:rPr lang="ar-EG" sz="2000" dirty="0">
                          <a:solidFill>
                            <a:srgbClr val="FF0000"/>
                          </a:solidFill>
                          <a:effectLst/>
                        </a:rPr>
                        <a:t>الفيديو    </a:t>
                      </a:r>
                      <a:r>
                        <a:rPr lang="en-US" sz="2000" dirty="0">
                          <a:solidFill>
                            <a:srgbClr val="FF0000"/>
                          </a:solidFill>
                          <a:effectLst/>
                        </a:rPr>
                        <a:t>Video</a:t>
                      </a:r>
                      <a:endParaRPr lang="en-US" sz="2000" dirty="0">
                        <a:solidFill>
                          <a:srgbClr val="FF0000"/>
                        </a:solidFill>
                        <a:effectLst/>
                        <a:latin typeface="Times New Roman"/>
                        <a:ea typeface="Times New Roman"/>
                      </a:endParaRPr>
                    </a:p>
                  </a:txBody>
                  <a:tcPr marL="68580" marR="68580" marT="0" marB="0"/>
                </a:tc>
              </a:tr>
              <a:tr h="4772438">
                <a:tc>
                  <a:txBody>
                    <a:bodyPr/>
                    <a:lstStyle/>
                    <a:p>
                      <a:pPr algn="justLow" rtl="1">
                        <a:spcBef>
                          <a:spcPts val="1200"/>
                        </a:spcBef>
                        <a:spcAft>
                          <a:spcPts val="0"/>
                        </a:spcAft>
                      </a:pPr>
                      <a:r>
                        <a:rPr lang="ar-EG" sz="2000" dirty="0">
                          <a:solidFill>
                            <a:srgbClr val="FF0000"/>
                          </a:solidFill>
                          <a:effectLst/>
                        </a:rPr>
                        <a:t>- النصوص المطبوعة</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Printed Text</a:t>
                      </a:r>
                    </a:p>
                    <a:p>
                      <a:pPr algn="justLow" rtl="1">
                        <a:spcBef>
                          <a:spcPts val="600"/>
                        </a:spcBef>
                        <a:spcAft>
                          <a:spcPts val="0"/>
                        </a:spcAft>
                      </a:pPr>
                      <a:r>
                        <a:rPr lang="ar-EG" sz="2000" dirty="0">
                          <a:solidFill>
                            <a:srgbClr val="FF0000"/>
                          </a:solidFill>
                          <a:effectLst/>
                        </a:rPr>
                        <a:t>- النصوص المصورة</a:t>
                      </a:r>
                      <a:endParaRPr lang="en-US" sz="2000" dirty="0">
                        <a:solidFill>
                          <a:srgbClr val="FF0000"/>
                        </a:solidFill>
                        <a:effectLst/>
                      </a:endParaRPr>
                    </a:p>
                    <a:p>
                      <a:pPr algn="l" rtl="1">
                        <a:spcBef>
                          <a:spcPts val="600"/>
                        </a:spcBef>
                        <a:spcAft>
                          <a:spcPts val="0"/>
                        </a:spcAft>
                      </a:pPr>
                      <a:r>
                        <a:rPr lang="en-US" sz="2000" dirty="0">
                          <a:solidFill>
                            <a:srgbClr val="FF0000"/>
                          </a:solidFill>
                          <a:effectLst/>
                        </a:rPr>
                        <a:t>Scanned Text</a:t>
                      </a:r>
                    </a:p>
                    <a:p>
                      <a:pPr algn="justLow" rtl="1">
                        <a:spcBef>
                          <a:spcPts val="600"/>
                        </a:spcBef>
                        <a:spcAft>
                          <a:spcPts val="0"/>
                        </a:spcAft>
                      </a:pPr>
                      <a:r>
                        <a:rPr lang="ar-EG" sz="2000" dirty="0">
                          <a:solidFill>
                            <a:srgbClr val="FF0000"/>
                          </a:solidFill>
                          <a:effectLst/>
                        </a:rPr>
                        <a:t>- النصوص الإليكترونية</a:t>
                      </a:r>
                      <a:endParaRPr lang="en-US" sz="2000" dirty="0">
                        <a:solidFill>
                          <a:srgbClr val="FF0000"/>
                        </a:solidFill>
                        <a:effectLst/>
                      </a:endParaRPr>
                    </a:p>
                    <a:p>
                      <a:pPr algn="l" rtl="1">
                        <a:spcBef>
                          <a:spcPts val="600"/>
                        </a:spcBef>
                        <a:spcAft>
                          <a:spcPts val="0"/>
                        </a:spcAft>
                      </a:pPr>
                      <a:r>
                        <a:rPr lang="en-US" sz="2000" dirty="0">
                          <a:solidFill>
                            <a:srgbClr val="FF0000"/>
                          </a:solidFill>
                          <a:effectLst/>
                        </a:rPr>
                        <a:t>Electronic Text</a:t>
                      </a:r>
                    </a:p>
                    <a:p>
                      <a:pPr algn="justLow" rtl="1">
                        <a:spcBef>
                          <a:spcPts val="600"/>
                        </a:spcBef>
                        <a:spcAft>
                          <a:spcPts val="0"/>
                        </a:spcAft>
                      </a:pPr>
                      <a:r>
                        <a:rPr lang="ar-EG" sz="2000" dirty="0">
                          <a:solidFill>
                            <a:srgbClr val="FF0000"/>
                          </a:solidFill>
                          <a:effectLst/>
                        </a:rPr>
                        <a:t>- النصوص الفائقة</a:t>
                      </a:r>
                      <a:endParaRPr lang="en-US" sz="2000" dirty="0">
                        <a:solidFill>
                          <a:srgbClr val="FF0000"/>
                        </a:solidFill>
                        <a:effectLst/>
                      </a:endParaRPr>
                    </a:p>
                    <a:p>
                      <a:pPr algn="l" rtl="1">
                        <a:spcBef>
                          <a:spcPts val="600"/>
                        </a:spcBef>
                        <a:spcAft>
                          <a:spcPts val="0"/>
                        </a:spcAft>
                      </a:pPr>
                      <a:r>
                        <a:rPr lang="en-US" sz="2000" dirty="0">
                          <a:solidFill>
                            <a:srgbClr val="FF0000"/>
                          </a:solidFill>
                          <a:effectLst/>
                        </a:rPr>
                        <a:t>Hyper Text</a:t>
                      </a:r>
                      <a:endParaRPr lang="en-US" sz="2000" dirty="0">
                        <a:solidFill>
                          <a:srgbClr val="FF0000"/>
                        </a:solidFill>
                        <a:effectLst/>
                        <a:latin typeface="Times New Roman"/>
                        <a:ea typeface="Times New Roman"/>
                      </a:endParaRPr>
                    </a:p>
                  </a:txBody>
                  <a:tcPr marL="68580" marR="68580" marT="0" marB="0"/>
                </a:tc>
                <a:tc>
                  <a:txBody>
                    <a:bodyPr/>
                    <a:lstStyle/>
                    <a:p>
                      <a:pPr algn="justLow" rtl="1">
                        <a:spcBef>
                          <a:spcPts val="1200"/>
                        </a:spcBef>
                        <a:spcAft>
                          <a:spcPts val="0"/>
                        </a:spcAft>
                      </a:pPr>
                      <a:r>
                        <a:rPr lang="ar-EG" sz="2000" dirty="0">
                          <a:solidFill>
                            <a:srgbClr val="FF0000"/>
                          </a:solidFill>
                          <a:effectLst/>
                        </a:rPr>
                        <a:t>- الخرائط الرقمية</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Bit Maps</a:t>
                      </a:r>
                    </a:p>
                    <a:p>
                      <a:pPr algn="justLow" rtl="1">
                        <a:spcBef>
                          <a:spcPts val="600"/>
                        </a:spcBef>
                        <a:spcAft>
                          <a:spcPts val="0"/>
                        </a:spcAft>
                      </a:pPr>
                      <a:r>
                        <a:rPr lang="ar-EG" sz="2000" dirty="0">
                          <a:solidFill>
                            <a:srgbClr val="FF0000"/>
                          </a:solidFill>
                          <a:effectLst/>
                        </a:rPr>
                        <a:t>- الرسوم الكاريكاتيرية</a:t>
                      </a:r>
                      <a:endParaRPr lang="en-US" sz="2000" dirty="0">
                        <a:solidFill>
                          <a:srgbClr val="FF0000"/>
                        </a:solidFill>
                        <a:effectLst/>
                      </a:endParaRPr>
                    </a:p>
                    <a:p>
                      <a:pPr algn="l" rtl="1">
                        <a:spcBef>
                          <a:spcPts val="600"/>
                        </a:spcBef>
                        <a:spcAft>
                          <a:spcPts val="0"/>
                        </a:spcAft>
                      </a:pPr>
                      <a:r>
                        <a:rPr lang="en-US" sz="2000" dirty="0">
                          <a:solidFill>
                            <a:srgbClr val="FF0000"/>
                          </a:solidFill>
                          <a:effectLst/>
                        </a:rPr>
                        <a:t>Clip Art</a:t>
                      </a:r>
                    </a:p>
                    <a:p>
                      <a:pPr algn="justLow" rtl="1">
                        <a:spcBef>
                          <a:spcPts val="600"/>
                        </a:spcBef>
                        <a:spcAft>
                          <a:spcPts val="0"/>
                        </a:spcAft>
                      </a:pPr>
                      <a:r>
                        <a:rPr lang="ar-EG" sz="2000" dirty="0">
                          <a:solidFill>
                            <a:srgbClr val="FF0000"/>
                          </a:solidFill>
                          <a:effectLst/>
                        </a:rPr>
                        <a:t>- الصور الرقمية</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Digitized Picture</a:t>
                      </a:r>
                    </a:p>
                    <a:p>
                      <a:pPr algn="justLow" rtl="1">
                        <a:spcBef>
                          <a:spcPts val="600"/>
                        </a:spcBef>
                        <a:spcAft>
                          <a:spcPts val="0"/>
                        </a:spcAft>
                      </a:pPr>
                      <a:r>
                        <a:rPr lang="ar-EG" sz="2000" dirty="0">
                          <a:solidFill>
                            <a:srgbClr val="FF0000"/>
                          </a:solidFill>
                          <a:effectLst/>
                        </a:rPr>
                        <a:t>- الصور النشطة</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Hyper Picture</a:t>
                      </a:r>
                      <a:endParaRPr lang="en-US" sz="2000" dirty="0">
                        <a:solidFill>
                          <a:srgbClr val="FF0000"/>
                        </a:solidFill>
                        <a:effectLst/>
                        <a:latin typeface="Times New Roman"/>
                        <a:ea typeface="Times New Roman"/>
                      </a:endParaRPr>
                    </a:p>
                  </a:txBody>
                  <a:tcPr marL="68580" marR="68580" marT="0" marB="0"/>
                </a:tc>
                <a:tc>
                  <a:txBody>
                    <a:bodyPr/>
                    <a:lstStyle/>
                    <a:p>
                      <a:pPr algn="justLow" rtl="1">
                        <a:spcBef>
                          <a:spcPts val="1200"/>
                        </a:spcBef>
                        <a:spcAft>
                          <a:spcPts val="0"/>
                        </a:spcAft>
                      </a:pPr>
                      <a:r>
                        <a:rPr lang="ar-EG" sz="2000" dirty="0">
                          <a:solidFill>
                            <a:srgbClr val="FF0000"/>
                          </a:solidFill>
                          <a:effectLst/>
                        </a:rPr>
                        <a:t>- الموجات الصوتية</a:t>
                      </a:r>
                      <a:endParaRPr lang="en-US" sz="2000" dirty="0">
                        <a:solidFill>
                          <a:srgbClr val="FF0000"/>
                        </a:solidFill>
                        <a:effectLst/>
                      </a:endParaRPr>
                    </a:p>
                    <a:p>
                      <a:pPr algn="l" rtl="1">
                        <a:spcBef>
                          <a:spcPts val="1200"/>
                        </a:spcBef>
                        <a:spcAft>
                          <a:spcPts val="0"/>
                        </a:spcAft>
                      </a:pPr>
                      <a:r>
                        <a:rPr lang="en-US" sz="2000" dirty="0">
                          <a:solidFill>
                            <a:srgbClr val="FF0000"/>
                          </a:solidFill>
                          <a:effectLst/>
                        </a:rPr>
                        <a:t>Wave From Audio</a:t>
                      </a:r>
                    </a:p>
                    <a:p>
                      <a:pPr algn="justLow" rtl="1">
                        <a:spcBef>
                          <a:spcPts val="600"/>
                        </a:spcBef>
                        <a:spcAft>
                          <a:spcPts val="0"/>
                        </a:spcAft>
                      </a:pPr>
                      <a:r>
                        <a:rPr lang="ar-EG" sz="2000" dirty="0">
                          <a:solidFill>
                            <a:srgbClr val="FF0000"/>
                          </a:solidFill>
                          <a:effectLst/>
                        </a:rPr>
                        <a:t>- صوت الاسطوانات</a:t>
                      </a:r>
                      <a:endParaRPr lang="en-US" sz="2000" dirty="0">
                        <a:solidFill>
                          <a:srgbClr val="FF0000"/>
                        </a:solidFill>
                        <a:effectLst/>
                      </a:endParaRPr>
                    </a:p>
                    <a:p>
                      <a:pPr algn="l" rtl="1">
                        <a:spcBef>
                          <a:spcPts val="600"/>
                        </a:spcBef>
                        <a:spcAft>
                          <a:spcPts val="0"/>
                        </a:spcAft>
                      </a:pPr>
                      <a:r>
                        <a:rPr lang="en-US" sz="2000" dirty="0">
                          <a:solidFill>
                            <a:srgbClr val="FF0000"/>
                          </a:solidFill>
                          <a:effectLst/>
                        </a:rPr>
                        <a:t>CD - Audio</a:t>
                      </a:r>
                    </a:p>
                    <a:p>
                      <a:pPr algn="justLow" rtl="1">
                        <a:spcBef>
                          <a:spcPts val="600"/>
                        </a:spcBef>
                        <a:spcAft>
                          <a:spcPts val="0"/>
                        </a:spcAft>
                      </a:pPr>
                      <a:r>
                        <a:rPr lang="ar-EG" sz="2000" dirty="0">
                          <a:solidFill>
                            <a:srgbClr val="FF0000"/>
                          </a:solidFill>
                          <a:effectLst/>
                        </a:rPr>
                        <a:t>- الصوت النشط</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Hyper Audio</a:t>
                      </a:r>
                    </a:p>
                    <a:p>
                      <a:pPr marL="168910" indent="-168910" algn="justLow" rtl="1">
                        <a:spcBef>
                          <a:spcPts val="600"/>
                        </a:spcBef>
                        <a:spcAft>
                          <a:spcPts val="0"/>
                        </a:spcAft>
                      </a:pPr>
                      <a:r>
                        <a:rPr lang="ar-EG" sz="2000" dirty="0">
                          <a:solidFill>
                            <a:srgbClr val="FF0000"/>
                          </a:solidFill>
                          <a:effectLst/>
                        </a:rPr>
                        <a:t>- خليط من أصوات الموسيقى الرقمية وصوت الأجهزة</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MIDT</a:t>
                      </a:r>
                      <a:endParaRPr lang="en-US" sz="2000" dirty="0">
                        <a:solidFill>
                          <a:srgbClr val="FF0000"/>
                        </a:solidFill>
                        <a:effectLst/>
                        <a:latin typeface="Times New Roman"/>
                        <a:ea typeface="Times New Roman"/>
                      </a:endParaRPr>
                    </a:p>
                  </a:txBody>
                  <a:tcPr marL="68580" marR="68580" marT="0" marB="0"/>
                </a:tc>
                <a:tc>
                  <a:txBody>
                    <a:bodyPr/>
                    <a:lstStyle/>
                    <a:p>
                      <a:pPr algn="justLow" rtl="1">
                        <a:spcBef>
                          <a:spcPts val="1200"/>
                        </a:spcBef>
                        <a:spcAft>
                          <a:spcPts val="0"/>
                        </a:spcAft>
                      </a:pPr>
                      <a:r>
                        <a:rPr lang="ar-EG" sz="2000" dirty="0">
                          <a:solidFill>
                            <a:srgbClr val="FF0000"/>
                          </a:solidFill>
                          <a:effectLst/>
                        </a:rPr>
                        <a:t>- الصورة الحية للأحداث</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Live Video Feeds</a:t>
                      </a:r>
                    </a:p>
                    <a:p>
                      <a:pPr algn="justLow" rtl="1">
                        <a:spcBef>
                          <a:spcPts val="600"/>
                        </a:spcBef>
                        <a:spcAft>
                          <a:spcPts val="0"/>
                        </a:spcAft>
                      </a:pPr>
                      <a:r>
                        <a:rPr lang="ar-EG" sz="2000" dirty="0">
                          <a:solidFill>
                            <a:srgbClr val="FF0000"/>
                          </a:solidFill>
                          <a:effectLst/>
                        </a:rPr>
                        <a:t>- شرائط الفيديو</a:t>
                      </a:r>
                      <a:endParaRPr lang="en-US" sz="2000" dirty="0">
                        <a:solidFill>
                          <a:srgbClr val="FF0000"/>
                        </a:solidFill>
                        <a:effectLst/>
                      </a:endParaRPr>
                    </a:p>
                    <a:p>
                      <a:pPr algn="l" rtl="1">
                        <a:spcBef>
                          <a:spcPts val="600"/>
                        </a:spcBef>
                        <a:spcAft>
                          <a:spcPts val="0"/>
                        </a:spcAft>
                      </a:pPr>
                      <a:r>
                        <a:rPr lang="en-US" sz="2000" dirty="0">
                          <a:solidFill>
                            <a:srgbClr val="FF0000"/>
                          </a:solidFill>
                          <a:effectLst/>
                        </a:rPr>
                        <a:t>Video Taped</a:t>
                      </a:r>
                    </a:p>
                    <a:p>
                      <a:pPr algn="justLow" rtl="1">
                        <a:spcBef>
                          <a:spcPts val="600"/>
                        </a:spcBef>
                        <a:spcAft>
                          <a:spcPts val="0"/>
                        </a:spcAft>
                      </a:pPr>
                      <a:r>
                        <a:rPr lang="ar-EG" sz="2000" dirty="0">
                          <a:solidFill>
                            <a:srgbClr val="FF0000"/>
                          </a:solidFill>
                          <a:effectLst/>
                        </a:rPr>
                        <a:t>- الفيديو الرقمى</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Digital Video</a:t>
                      </a:r>
                    </a:p>
                    <a:p>
                      <a:pPr algn="justLow" rtl="1">
                        <a:spcBef>
                          <a:spcPts val="600"/>
                        </a:spcBef>
                        <a:spcAft>
                          <a:spcPts val="0"/>
                        </a:spcAft>
                      </a:pPr>
                      <a:r>
                        <a:rPr lang="ar-EG" sz="2000" dirty="0">
                          <a:solidFill>
                            <a:srgbClr val="FF0000"/>
                          </a:solidFill>
                          <a:effectLst/>
                        </a:rPr>
                        <a:t>- الفيديو النشط</a:t>
                      </a:r>
                      <a:endParaRPr lang="en-US" sz="2000" dirty="0">
                        <a:solidFill>
                          <a:srgbClr val="FF0000"/>
                        </a:solidFill>
                        <a:effectLst/>
                      </a:endParaRPr>
                    </a:p>
                    <a:p>
                      <a:pPr algn="justLow" rtl="0">
                        <a:spcBef>
                          <a:spcPts val="600"/>
                        </a:spcBef>
                        <a:spcAft>
                          <a:spcPts val="0"/>
                        </a:spcAft>
                      </a:pPr>
                      <a:r>
                        <a:rPr lang="en-US" sz="2000" dirty="0">
                          <a:solidFill>
                            <a:srgbClr val="FF0000"/>
                          </a:solidFill>
                          <a:effectLst/>
                        </a:rPr>
                        <a:t>Hyper Video</a:t>
                      </a:r>
                      <a:endParaRPr lang="en-US" sz="2000" dirty="0">
                        <a:solidFill>
                          <a:srgbClr val="FF0000"/>
                        </a:solidFill>
                        <a:effectLst/>
                        <a:latin typeface="Times New Roman"/>
                        <a:ea typeface="Times New Roman"/>
                      </a:endParaRPr>
                    </a:p>
                  </a:txBody>
                  <a:tcPr marL="68580" marR="68580" marT="0" marB="0"/>
                </a:tc>
              </a:tr>
            </a:tbl>
          </a:graphicData>
        </a:graphic>
      </p:graphicFrame>
      <p:sp>
        <p:nvSpPr>
          <p:cNvPr id="5" name="Rectangle 5"/>
          <p:cNvSpPr>
            <a:spLocks noChangeArrowheads="1"/>
          </p:cNvSpPr>
          <p:nvPr/>
        </p:nvSpPr>
        <p:spPr bwMode="auto">
          <a:xfrm>
            <a:off x="1784350" y="27273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spTree>
    <p:extLst>
      <p:ext uri="{BB962C8B-B14F-4D97-AF65-F5344CB8AC3E}">
        <p14:creationId xmlns:p14="http://schemas.microsoft.com/office/powerpoint/2010/main" val="2533644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الأهمية التعليمية للوسائط المتعددة</a:t>
            </a:r>
            <a:endParaRPr lang="ar-EG" dirty="0"/>
          </a:p>
        </p:txBody>
      </p:sp>
      <p:sp>
        <p:nvSpPr>
          <p:cNvPr id="3" name="Content Placeholder 2"/>
          <p:cNvSpPr>
            <a:spLocks noGrp="1"/>
          </p:cNvSpPr>
          <p:nvPr>
            <p:ph idx="1"/>
          </p:nvPr>
        </p:nvSpPr>
        <p:spPr/>
        <p:txBody>
          <a:bodyPr>
            <a:normAutofit/>
          </a:bodyPr>
          <a:lstStyle/>
          <a:p>
            <a:pPr lvl="0"/>
            <a:r>
              <a:rPr lang="ar-SA" sz="2800" dirty="0"/>
              <a:t>تساعد التلاميذ على الربط بين المعلومات من حيث عرضها فى أشكال متنوعة من بينها النص الكتابى والرسومات والصور ولقطات الفيديو والمؤثرات الصوتية.</a:t>
            </a:r>
            <a:endParaRPr lang="en-US" sz="2800" dirty="0"/>
          </a:p>
          <a:p>
            <a:pPr lvl="0"/>
            <a:r>
              <a:rPr lang="ar-SA" sz="2800" dirty="0"/>
              <a:t>تهتم بالتعلم التعاونى بين التلاميذ وأعضاء هيئة التدريس.</a:t>
            </a:r>
            <a:endParaRPr lang="en-US" sz="2800" dirty="0"/>
          </a:p>
          <a:p>
            <a:pPr lvl="0"/>
            <a:r>
              <a:rPr lang="ar-SA" sz="2800" dirty="0"/>
              <a:t>تسمح للتلاميذ باستخدام المعلومات فـى ضـوء أهداف تعليميـة محـددة. </a:t>
            </a:r>
            <a:endParaRPr lang="en-US" sz="2800" dirty="0"/>
          </a:p>
          <a:p>
            <a:pPr lvl="0"/>
            <a:r>
              <a:rPr lang="ar-SA" sz="2800" dirty="0"/>
              <a:t>تراعى قصور الأساليب التدريسية المتبعة عن تحقيق الأهداف التربوية المرجوة. </a:t>
            </a:r>
            <a:r>
              <a:rPr lang="ar-SA" sz="2800" dirty="0" smtClean="0"/>
              <a:t> </a:t>
            </a:r>
            <a:endParaRPr lang="en-US" sz="2800" dirty="0" smtClean="0"/>
          </a:p>
          <a:p>
            <a:pPr lvl="0"/>
            <a:r>
              <a:rPr lang="ar-SA" sz="2800" dirty="0" smtClean="0"/>
              <a:t>تساعد فى جودة التعليم.</a:t>
            </a:r>
            <a:endParaRPr lang="en-US" sz="2800" dirty="0" smtClean="0"/>
          </a:p>
          <a:p>
            <a:pPr lvl="0"/>
            <a:r>
              <a:rPr lang="ar-SA" sz="2800" dirty="0" smtClean="0"/>
              <a:t>تساعد </a:t>
            </a:r>
            <a:r>
              <a:rPr lang="ar-SA" sz="2800" dirty="0"/>
              <a:t>المتعلمين على التفكير العلمى والمنطقى والمنظم وتحقيق العمليات العليا للتفكير.</a:t>
            </a:r>
            <a:endParaRPr lang="en-US" sz="2800" dirty="0"/>
          </a:p>
          <a:p>
            <a:endParaRPr lang="ar-EG" dirty="0"/>
          </a:p>
        </p:txBody>
      </p:sp>
    </p:spTree>
    <p:extLst>
      <p:ext uri="{BB962C8B-B14F-4D97-AF65-F5344CB8AC3E}">
        <p14:creationId xmlns:p14="http://schemas.microsoft.com/office/powerpoint/2010/main" val="1989338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lnSpcReduction="10000"/>
          </a:bodyPr>
          <a:lstStyle/>
          <a:p>
            <a:r>
              <a:rPr lang="ar-SA" sz="3200" dirty="0"/>
              <a:t>تساهم فى حل مشكلة الأعداد المتزايدة من المتعلمين.</a:t>
            </a:r>
            <a:endParaRPr lang="en-US" sz="3200" dirty="0"/>
          </a:p>
          <a:p>
            <a:pPr lvl="0"/>
            <a:r>
              <a:rPr lang="ar-SA" sz="3200" dirty="0" smtClean="0"/>
              <a:t>تعمل </a:t>
            </a:r>
            <a:r>
              <a:rPr lang="ar-SA" sz="3200" dirty="0"/>
              <a:t>على جعل التعليم أبقى أثراً حيث تخاطب أكثر من حاسة لدى المتعلم.</a:t>
            </a:r>
            <a:endParaRPr lang="en-US" sz="3200" dirty="0"/>
          </a:p>
          <a:p>
            <a:pPr lvl="0"/>
            <a:r>
              <a:rPr lang="ar-SA" sz="3200" dirty="0"/>
              <a:t>تساعد المتعلم على إنماء الإبتكار.</a:t>
            </a:r>
            <a:endParaRPr lang="en-US" sz="3200" dirty="0"/>
          </a:p>
          <a:p>
            <a:pPr lvl="0"/>
            <a:r>
              <a:rPr lang="ar-SA" sz="3200" dirty="0"/>
              <a:t>تهتم بالتعلم التعاونى بين التلاميذ وأعضاء هيئة التدريس.</a:t>
            </a:r>
            <a:endParaRPr lang="en-US" sz="3200" dirty="0"/>
          </a:p>
          <a:p>
            <a:pPr lvl="0"/>
            <a:r>
              <a:rPr lang="ar-SA" sz="3200" dirty="0"/>
              <a:t>تعطى للمتعلم دافعية ومتعة وجاذبية للتعلم من حيث إعطائه إحساساً بالمشاركة فى التعليم.</a:t>
            </a:r>
            <a:endParaRPr lang="en-US" sz="3200" dirty="0"/>
          </a:p>
          <a:p>
            <a:pPr lvl="0"/>
            <a:r>
              <a:rPr lang="ar-SA" sz="3200" dirty="0"/>
              <a:t>تتيح للمتعلم تكرار الأداء ومشاهدته عدة مرات.</a:t>
            </a:r>
            <a:endParaRPr lang="en-US" sz="3200" dirty="0"/>
          </a:p>
          <a:p>
            <a:pPr lvl="0"/>
            <a:r>
              <a:rPr lang="ar-SA" sz="3200" dirty="0"/>
              <a:t>تقلل من الجهد الذى يبذله المتعلم، حيث ينتقل التعليم من خلال الوسائط من المدرس </a:t>
            </a:r>
            <a:br>
              <a:rPr lang="ar-SA" sz="3200" dirty="0"/>
            </a:br>
            <a:r>
              <a:rPr lang="ar-SA" sz="3200" dirty="0"/>
              <a:t>إلى المتعلم.</a:t>
            </a:r>
            <a:endParaRPr lang="en-US" sz="3200" dirty="0"/>
          </a:p>
          <a:p>
            <a:endParaRPr lang="ar-EG" dirty="0"/>
          </a:p>
        </p:txBody>
      </p:sp>
    </p:spTree>
    <p:extLst>
      <p:ext uri="{BB962C8B-B14F-4D97-AF65-F5344CB8AC3E}">
        <p14:creationId xmlns:p14="http://schemas.microsoft.com/office/powerpoint/2010/main" val="106948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62600"/>
          </a:xfrm>
        </p:spPr>
        <p:txBody>
          <a:bodyPr>
            <a:normAutofit/>
          </a:bodyPr>
          <a:lstStyle/>
          <a:p>
            <a:pPr lvl="0"/>
            <a:r>
              <a:rPr lang="ar-SA" sz="3600" dirty="0"/>
              <a:t>تعمل الوسائط المتعددة على تغطية أى قصور موجود أثناء عملية التعلم.</a:t>
            </a:r>
            <a:endParaRPr lang="en-US" sz="3600" dirty="0"/>
          </a:p>
          <a:p>
            <a:pPr lvl="0"/>
            <a:r>
              <a:rPr lang="ar-SA" sz="3600" dirty="0"/>
              <a:t>تعمل على تحقيق التعلم الذاتى ومواجهة الفروق الفردية بين المتعلمين.</a:t>
            </a:r>
            <a:endParaRPr lang="en-US" sz="3600" dirty="0"/>
          </a:p>
          <a:p>
            <a:pPr lvl="0"/>
            <a:r>
              <a:rPr lang="ar-SA" sz="3600" dirty="0"/>
              <a:t>تزيد من درجة الوضوح والشرح.</a:t>
            </a:r>
            <a:endParaRPr lang="en-US" sz="3600" dirty="0"/>
          </a:p>
          <a:p>
            <a:pPr lvl="0"/>
            <a:r>
              <a:rPr lang="ar-SA" sz="3600" dirty="0"/>
              <a:t>تجعل المدرس هو الموجه الذى يعـاون المتعلـم فـى تحديـد أهدافـه.</a:t>
            </a:r>
            <a:endParaRPr lang="en-US" sz="3600" dirty="0"/>
          </a:p>
        </p:txBody>
      </p:sp>
    </p:spTree>
    <p:extLst>
      <p:ext uri="{BB962C8B-B14F-4D97-AF65-F5344CB8AC3E}">
        <p14:creationId xmlns:p14="http://schemas.microsoft.com/office/powerpoint/2010/main" val="268911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77</TotalTime>
  <Words>1209</Words>
  <Application>Microsoft Office PowerPoint</Application>
  <PresentationFormat>عرض على الشاشة (3:4)‏</PresentationFormat>
  <Paragraphs>124</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Clarity</vt:lpstr>
      <vt:lpstr>تطبيقات طرق تدريس  المنازلات الفردية</vt:lpstr>
      <vt:lpstr>المحاضرة الثانية عشر</vt:lpstr>
      <vt:lpstr>نحن نعيش عصر الإنفجار المعرفى والتكنولوجي، فلكى يمكننا الإستفادة من ذلك يجب البحث عن وسائل تمكننا من ادراك هذه المعارف بسرعة حتى لا يضيع فكر ولا تهمل معلومة، وبذلك يمكننا ملاحظة وادراك الحقائق العلمية التى يتم اكتشافها يومياً بقدر الإمكان، واعتقد أن سبيلنا فى هذا هو الوسائط المتعددة حيث أن هذه الوسائط تزيد من فاعلية وكفاءة العملية التعليمية التربوية فى مجالاتها العديدة</vt:lpstr>
      <vt:lpstr>عرض تقديمي في PowerPoint</vt:lpstr>
      <vt:lpstr>عرض تقديمي في PowerPoint</vt:lpstr>
      <vt:lpstr>عناصر الوسائط المتعددة </vt:lpstr>
      <vt:lpstr>الأهمية التعليمية للوسائط المتعددة</vt:lpstr>
      <vt:lpstr>عرض تقديمي في PowerPoint</vt:lpstr>
      <vt:lpstr>عرض تقديمي في PowerPoint</vt:lpstr>
      <vt:lpstr>الأسس التى يجب مراعاتها عند إختيار الوسائط</vt:lpstr>
      <vt:lpstr>عرض تقديمي في PowerPoint</vt:lpstr>
      <vt:lpstr>عرض تقديمي في PowerPoint</vt:lpstr>
      <vt:lpstr>أسس بناء برنامج لمنظومة وسائط متعددة  لتعلم المهارات الحركية</vt:lpstr>
      <vt:lpstr>عرض تقديمي في PowerPoint</vt:lpstr>
      <vt:lpstr>مواصفات برامج الوسائط المتعددة وإمكاناتها </vt:lpstr>
      <vt:lpstr>2- التحكم    Control</vt:lpstr>
      <vt:lpstr>3- قاعدة البيانات    Data base</vt:lpstr>
      <vt:lpstr>4-الرسومــات      Graphics</vt:lpstr>
      <vt:lpstr>5- الصوت    Audio</vt:lpstr>
      <vt:lpstr>6- النــص    Text</vt:lpstr>
      <vt:lpstr>7- الفيديــو    Video</vt:lpstr>
      <vt:lpstr>التطبيق العملي لوحدة تدريسية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تطبيقات طرق تدريس  المنازلات الفردية</dc:title>
  <dc:creator>Masria</dc:creator>
  <cp:lastModifiedBy>Llian</cp:lastModifiedBy>
  <cp:revision>17</cp:revision>
  <dcterms:created xsi:type="dcterms:W3CDTF">2006-08-16T00:00:00Z</dcterms:created>
  <dcterms:modified xsi:type="dcterms:W3CDTF">2020-03-24T23:21:53Z</dcterms:modified>
</cp:coreProperties>
</file>