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7" r:id="rId5"/>
    <p:sldId id="268" r:id="rId6"/>
    <p:sldId id="269" r:id="rId7"/>
    <p:sldId id="270" r:id="rId8"/>
    <p:sldId id="272" r:id="rId9"/>
    <p:sldId id="271" r:id="rId10"/>
    <p:sldId id="273"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470025"/>
          </a:xfrm>
        </p:spPr>
        <p:txBody>
          <a:bodyPr/>
          <a:lstStyle/>
          <a:p>
            <a:pPr algn="ctr"/>
            <a:r>
              <a:rPr lang="ar-EG" b="1" dirty="0"/>
              <a:t>تطبيقات طرق </a:t>
            </a:r>
            <a:r>
              <a:rPr lang="ar-EG" b="1" dirty="0" smtClean="0"/>
              <a:t>تدريس</a:t>
            </a:r>
            <a:br>
              <a:rPr lang="ar-EG" b="1" dirty="0" smtClean="0"/>
            </a:br>
            <a:r>
              <a:rPr lang="ar-EG" b="1" dirty="0" smtClean="0"/>
              <a:t> </a:t>
            </a:r>
            <a:r>
              <a:rPr lang="ar-EG" b="1" dirty="0"/>
              <a:t>المنازلات الفردية</a:t>
            </a:r>
            <a:endParaRPr lang="ar-EG" dirty="0"/>
          </a:p>
        </p:txBody>
      </p:sp>
      <p:sp>
        <p:nvSpPr>
          <p:cNvPr id="3" name="Subtitle 2"/>
          <p:cNvSpPr>
            <a:spLocks noGrp="1"/>
          </p:cNvSpPr>
          <p:nvPr>
            <p:ph type="subTitle" idx="1"/>
          </p:nvPr>
        </p:nvSpPr>
        <p:spPr/>
        <p:txBody>
          <a:bodyPr/>
          <a:lstStyle/>
          <a:p>
            <a:pPr algn="ctr"/>
            <a:r>
              <a:rPr lang="ar-EG" sz="4800" b="1" dirty="0" err="1" smtClean="0"/>
              <a:t>ا.م.د</a:t>
            </a:r>
            <a:r>
              <a:rPr lang="ar-EG" sz="4800" b="1" smtClean="0"/>
              <a:t>/ هيثم زلط</a:t>
            </a:r>
          </a:p>
          <a:p>
            <a:pPr algn="ctr"/>
            <a:r>
              <a:rPr lang="ar-EG" sz="4800" b="1" dirty="0" smtClean="0"/>
              <a:t>دكتور </a:t>
            </a:r>
            <a:r>
              <a:rPr lang="ar-EG" sz="4800" b="1" dirty="0"/>
              <a:t>/ حاتم محمد حسني</a:t>
            </a:r>
            <a:endParaRPr lang="en-US" sz="4800" b="1" dirty="0"/>
          </a:p>
          <a:p>
            <a:endParaRPr lang="ar-EG" dirty="0"/>
          </a:p>
        </p:txBody>
      </p:sp>
    </p:spTree>
    <p:extLst>
      <p:ext uri="{BB962C8B-B14F-4D97-AF65-F5344CB8AC3E}">
        <p14:creationId xmlns:p14="http://schemas.microsoft.com/office/powerpoint/2010/main" val="606005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b="1" dirty="0"/>
              <a:t>مرحلة التجريب: وتنقسم </a:t>
            </a:r>
            <a:r>
              <a:rPr lang="ar-EG" b="1" dirty="0" smtClean="0"/>
              <a:t>إلي</a:t>
            </a:r>
            <a:endParaRPr lang="ar-EG" dirty="0"/>
          </a:p>
        </p:txBody>
      </p:sp>
      <p:sp>
        <p:nvSpPr>
          <p:cNvPr id="3" name="Content Placeholder 2"/>
          <p:cNvSpPr>
            <a:spLocks noGrp="1"/>
          </p:cNvSpPr>
          <p:nvPr>
            <p:ph idx="1"/>
          </p:nvPr>
        </p:nvSpPr>
        <p:spPr/>
        <p:txBody>
          <a:bodyPr/>
          <a:lstStyle/>
          <a:p>
            <a:r>
              <a:rPr lang="ar-EG" b="1" dirty="0"/>
              <a:t>المرحلة الأولي:</a:t>
            </a:r>
            <a:endParaRPr lang="en-US" dirty="0"/>
          </a:p>
          <a:p>
            <a:r>
              <a:rPr lang="ar-EG" dirty="0"/>
              <a:t>تصميم بطاقة إجازة المناهج التعليمية علي الانترنت من قبل مجموعة من المحكمين والخبراء في المجال.</a:t>
            </a:r>
            <a:endParaRPr lang="en-US" dirty="0"/>
          </a:p>
          <a:p>
            <a:r>
              <a:rPr lang="ar-EG" b="1" dirty="0"/>
              <a:t>المرحلة الثانية:</a:t>
            </a:r>
            <a:endParaRPr lang="en-US" dirty="0"/>
          </a:p>
          <a:p>
            <a:r>
              <a:rPr lang="ar-EG" dirty="0"/>
              <a:t>عرض المناهج التعليمية عبر الانترنت علي عدد من الزملاء المتخصصين في مجال تكنولوجيا التعليم، وكذلك عرضة علي عدد من المتعلمين، لأخذ أرائهم والاستفادة منهم.</a:t>
            </a:r>
            <a:endParaRPr lang="en-US" dirty="0"/>
          </a:p>
          <a:p>
            <a:r>
              <a:rPr lang="ar-EG" b="1" dirty="0"/>
              <a:t>مرحلة التقويم:</a:t>
            </a:r>
            <a:endParaRPr lang="en-US" dirty="0"/>
          </a:p>
          <a:p>
            <a:r>
              <a:rPr lang="ar-EG" dirty="0"/>
              <a:t>تستهدف مرحلة التقويم التأكد من مدي تحقيق المتعلمين لأهداف المناهج التعليمية </a:t>
            </a:r>
          </a:p>
        </p:txBody>
      </p:sp>
    </p:spTree>
    <p:extLst>
      <p:ext uri="{BB962C8B-B14F-4D97-AF65-F5344CB8AC3E}">
        <p14:creationId xmlns:p14="http://schemas.microsoft.com/office/powerpoint/2010/main" val="2855895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5400" dirty="0"/>
              <a:t>التطبيق العملي لوحدة تدريسية </a:t>
            </a:r>
          </a:p>
        </p:txBody>
      </p:sp>
      <p:sp>
        <p:nvSpPr>
          <p:cNvPr id="3" name="Content Placeholder 2"/>
          <p:cNvSpPr>
            <a:spLocks noGrp="1"/>
          </p:cNvSpPr>
          <p:nvPr>
            <p:ph idx="1"/>
          </p:nvPr>
        </p:nvSpPr>
        <p:spPr/>
        <p:txBody>
          <a:bodyPr>
            <a:normAutofit/>
          </a:bodyPr>
          <a:lstStyle/>
          <a:p>
            <a:pPr algn="just"/>
            <a:r>
              <a:rPr lang="ar-EG" sz="3600" dirty="0" smtClean="0"/>
              <a:t>تقوم المجموعة رقم الثانية عشر من الطلاب (الطالب المعلم) بتنفيذ الوحدة التعليمية الخاصة بها والتي تتناول تعليم مهارة </a:t>
            </a:r>
            <a:r>
              <a:rPr lang="ar-EG" sz="3600" smtClean="0"/>
              <a:t>اللكمة الجانبية في </a:t>
            </a:r>
            <a:r>
              <a:rPr lang="ar-EG" sz="3600" dirty="0" smtClean="0"/>
              <a:t>الراس من رياضة الملاكمة.</a:t>
            </a:r>
          </a:p>
          <a:p>
            <a:pPr algn="just"/>
            <a:r>
              <a:rPr lang="ar-EG" sz="3600" dirty="0" smtClean="0"/>
              <a:t>مستغلين مجموعة من زملائهم ليقوموا بدور المتعلمين ويكون دور باقي الطلاب هو النقد لاظهار الايجابيات والسلبيات اثناء تنفيذ الوحدة التعليمية.</a:t>
            </a:r>
            <a:endParaRPr lang="ar-EG" sz="3600" dirty="0"/>
          </a:p>
        </p:txBody>
      </p:sp>
    </p:spTree>
    <p:extLst>
      <p:ext uri="{BB962C8B-B14F-4D97-AF65-F5344CB8AC3E}">
        <p14:creationId xmlns:p14="http://schemas.microsoft.com/office/powerpoint/2010/main" val="4219476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6000" dirty="0" smtClean="0"/>
              <a:t>المحاضرة الثالث عشر</a:t>
            </a:r>
            <a:endParaRPr lang="ar-EG" sz="6000" dirty="0"/>
          </a:p>
        </p:txBody>
      </p:sp>
      <p:sp>
        <p:nvSpPr>
          <p:cNvPr id="3" name="Content Placeholder 2"/>
          <p:cNvSpPr>
            <a:spLocks noGrp="1"/>
          </p:cNvSpPr>
          <p:nvPr>
            <p:ph idx="1"/>
          </p:nvPr>
        </p:nvSpPr>
        <p:spPr>
          <a:xfrm>
            <a:off x="457200" y="2514600"/>
            <a:ext cx="8229600" cy="3124200"/>
          </a:xfrm>
        </p:spPr>
        <p:txBody>
          <a:bodyPr>
            <a:normAutofit/>
          </a:bodyPr>
          <a:lstStyle/>
          <a:p>
            <a:pPr marL="0" indent="0" algn="ctr">
              <a:buNone/>
            </a:pPr>
            <a:r>
              <a:rPr lang="ar-EG" sz="4400" b="1" dirty="0" smtClean="0">
                <a:solidFill>
                  <a:srgbClr val="FF0000"/>
                </a:solidFill>
              </a:rPr>
              <a:t>  </a:t>
            </a:r>
            <a:r>
              <a:rPr lang="ar-EG" sz="6600" b="1" dirty="0" smtClean="0">
                <a:solidFill>
                  <a:srgbClr val="FF0000"/>
                </a:solidFill>
              </a:rPr>
              <a:t>الانترنت التعليمي</a:t>
            </a:r>
            <a:endParaRPr lang="ar-EG" sz="5400" dirty="0">
              <a:solidFill>
                <a:srgbClr val="FF0000"/>
              </a:solidFill>
            </a:endParaRPr>
          </a:p>
        </p:txBody>
      </p:sp>
    </p:spTree>
    <p:extLst>
      <p:ext uri="{BB962C8B-B14F-4D97-AF65-F5344CB8AC3E}">
        <p14:creationId xmlns:p14="http://schemas.microsoft.com/office/powerpoint/2010/main" val="2524835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a:bodyPr>
          <a:lstStyle/>
          <a:p>
            <a:pPr algn="just"/>
            <a:r>
              <a:rPr lang="ar-EG" sz="3600" dirty="0" smtClean="0"/>
              <a:t>في </a:t>
            </a:r>
            <a:r>
              <a:rPr lang="ar-EG" sz="3600" dirty="0"/>
              <a:t>ظل الانتشار الرهيب لاستخدام الكمبيوتر والانترنت بالإضافة إلي نظم الاعتماد والجودة الذي تطبقه حديثا الجامعات المصرية للنهوض بالعملية التعليمية أصبحت الطرق التقليدية في التعليم اقل فائدة وأصبح الاعتماد علي التعليم الالكتروني والتعليم عن بعد باستخدام الانترنت وقدرة الطالب علي الحصول علي المعلومة في أسرع وقت واقل جهد يعتبر من أهم ما تسعي إليه الجامعات المصرية حتى تستطيع مسايرة ما توصلت إليه الجامعات العالمية في البلاد المتقدمة. </a:t>
            </a:r>
            <a:endParaRPr lang="en-US" sz="3600" dirty="0"/>
          </a:p>
          <a:p>
            <a:pPr algn="just"/>
            <a:endParaRPr lang="ar-EG" sz="3600" dirty="0"/>
          </a:p>
        </p:txBody>
      </p:sp>
    </p:spTree>
    <p:extLst>
      <p:ext uri="{BB962C8B-B14F-4D97-AF65-F5344CB8AC3E}">
        <p14:creationId xmlns:p14="http://schemas.microsoft.com/office/powerpoint/2010/main" val="3338266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مميزات الانترنت التعليمي</a:t>
            </a:r>
            <a:endParaRPr lang="ar-EG" dirty="0"/>
          </a:p>
        </p:txBody>
      </p:sp>
      <p:sp>
        <p:nvSpPr>
          <p:cNvPr id="3" name="Content Placeholder 2"/>
          <p:cNvSpPr>
            <a:spLocks noGrp="1"/>
          </p:cNvSpPr>
          <p:nvPr>
            <p:ph idx="1"/>
          </p:nvPr>
        </p:nvSpPr>
        <p:spPr/>
        <p:txBody>
          <a:bodyPr/>
          <a:lstStyle/>
          <a:p>
            <a:r>
              <a:rPr lang="ar-SA" b="1" dirty="0"/>
              <a:t>* </a:t>
            </a:r>
            <a:r>
              <a:rPr lang="ar-EG" dirty="0"/>
              <a:t>سرعة الحصول علي المعلومات، وإمكانية الوصول إلي عدد كبير من المتابعين في مختلف العالم.</a:t>
            </a:r>
            <a:endParaRPr lang="en-US" dirty="0"/>
          </a:p>
          <a:p>
            <a:r>
              <a:rPr lang="ar-SA" b="1" dirty="0"/>
              <a:t>* </a:t>
            </a:r>
            <a:r>
              <a:rPr lang="ar-EG" dirty="0"/>
              <a:t>سرعة التعليم، إذ أن الوقت المخصص للبحث عن موضوع معين باستخدام الانترنت يكون قليلا مقارنة بالطرق التقليدية.</a:t>
            </a:r>
            <a:endParaRPr lang="en-US" dirty="0"/>
          </a:p>
          <a:p>
            <a:r>
              <a:rPr lang="ar-SA" b="1" dirty="0"/>
              <a:t>* </a:t>
            </a:r>
            <a:r>
              <a:rPr lang="ar-EG" dirty="0"/>
              <a:t>تغير نظم وطرق التدريس التقليدية، يساعد علي إيجاد فصل ملئ بالحيوية والنشاط.</a:t>
            </a:r>
            <a:endParaRPr lang="en-US" dirty="0"/>
          </a:p>
          <a:p>
            <a:r>
              <a:rPr lang="ar-SA" b="1" dirty="0"/>
              <a:t>* </a:t>
            </a:r>
            <a:r>
              <a:rPr lang="ar-EG" dirty="0"/>
              <a:t>قلة التكاليف المادية مقارنة باستخدام الأقمار الصناعية ومحطات التليفون والراديو.</a:t>
            </a:r>
            <a:endParaRPr lang="en-US" dirty="0"/>
          </a:p>
          <a:p>
            <a:endParaRPr lang="ar-EG" dirty="0"/>
          </a:p>
        </p:txBody>
      </p:sp>
    </p:spTree>
    <p:extLst>
      <p:ext uri="{BB962C8B-B14F-4D97-AF65-F5344CB8AC3E}">
        <p14:creationId xmlns:p14="http://schemas.microsoft.com/office/powerpoint/2010/main" val="14305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b="1" dirty="0"/>
              <a:t>* </a:t>
            </a:r>
            <a:r>
              <a:rPr lang="ar-EG" dirty="0"/>
              <a:t>سهولة تطوير محتوي المناهج الموجودة عبر الانترنت.</a:t>
            </a:r>
            <a:endParaRPr lang="en-US" dirty="0"/>
          </a:p>
          <a:p>
            <a:r>
              <a:rPr lang="ar-SA" b="1" dirty="0"/>
              <a:t>* </a:t>
            </a:r>
            <a:r>
              <a:rPr lang="ar-EG" dirty="0"/>
              <a:t>يساعد علي تطوير مهارات الطلاب علي استخدام الحاسوب.</a:t>
            </a:r>
            <a:endParaRPr lang="en-US" dirty="0"/>
          </a:p>
          <a:p>
            <a:r>
              <a:rPr lang="ar-SA" b="1" dirty="0"/>
              <a:t>* </a:t>
            </a:r>
            <a:r>
              <a:rPr lang="ar-EG" dirty="0"/>
              <a:t>وظيفة الأستاذ في الفصل الدراسي تصبح بمثابة الموجه والمرشد لا الملقي والملقن.</a:t>
            </a:r>
            <a:endParaRPr lang="en-US" dirty="0"/>
          </a:p>
          <a:p>
            <a:r>
              <a:rPr lang="ar-SA" b="1" dirty="0"/>
              <a:t>* </a:t>
            </a:r>
            <a:r>
              <a:rPr lang="ar-EG" dirty="0"/>
              <a:t>عدم النظر إلي ضرورة تطابق أجهزة الحاسوب وأنظمة التشغيل المستخدمة من قبل المشاهدين مع الأجهزة المستخدمة في الإرسال.</a:t>
            </a:r>
            <a:endParaRPr lang="en-US" dirty="0"/>
          </a:p>
          <a:p>
            <a:r>
              <a:rPr lang="ar-SA" b="1" dirty="0"/>
              <a:t>* </a:t>
            </a:r>
            <a:r>
              <a:rPr lang="ar-EG" dirty="0"/>
              <a:t>إعطاء التعليم صبغة العالمية والخروج من الإطار المحلي. </a:t>
            </a:r>
            <a:endParaRPr lang="en-US" dirty="0"/>
          </a:p>
          <a:p>
            <a:endParaRPr lang="ar-EG" dirty="0"/>
          </a:p>
        </p:txBody>
      </p:sp>
    </p:spTree>
    <p:extLst>
      <p:ext uri="{BB962C8B-B14F-4D97-AF65-F5344CB8AC3E}">
        <p14:creationId xmlns:p14="http://schemas.microsoft.com/office/powerpoint/2010/main" val="213258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مبررات استخدام الانترنت في التعليم</a:t>
            </a:r>
            <a:endParaRPr lang="ar-EG" dirty="0"/>
          </a:p>
        </p:txBody>
      </p:sp>
      <p:sp>
        <p:nvSpPr>
          <p:cNvPr id="3" name="Content Placeholder 2"/>
          <p:cNvSpPr>
            <a:spLocks noGrp="1"/>
          </p:cNvSpPr>
          <p:nvPr>
            <p:ph idx="1"/>
          </p:nvPr>
        </p:nvSpPr>
        <p:spPr/>
        <p:txBody>
          <a:bodyPr/>
          <a:lstStyle/>
          <a:p>
            <a:r>
              <a:rPr lang="ar-EG" b="1" dirty="0"/>
              <a:t>المبررات الداخلية:</a:t>
            </a:r>
            <a:endParaRPr lang="en-US" dirty="0"/>
          </a:p>
          <a:p>
            <a:r>
              <a:rPr lang="ar-SA" b="1" dirty="0"/>
              <a:t>* </a:t>
            </a:r>
            <a:r>
              <a:rPr lang="ar-EG" dirty="0"/>
              <a:t>زيادة الطلب علي التعليم وكثرة الملتحقين بالتعليم.</a:t>
            </a:r>
            <a:endParaRPr lang="en-US" dirty="0"/>
          </a:p>
          <a:p>
            <a:r>
              <a:rPr lang="ar-SA" b="1" dirty="0"/>
              <a:t>* </a:t>
            </a:r>
            <a:r>
              <a:rPr lang="ar-EG" dirty="0"/>
              <a:t>التغير الاجتماعي وحاجة سوق العمل.</a:t>
            </a:r>
            <a:endParaRPr lang="en-US" dirty="0"/>
          </a:p>
          <a:p>
            <a:r>
              <a:rPr lang="ar-SA" b="1" dirty="0"/>
              <a:t>* </a:t>
            </a:r>
            <a:r>
              <a:rPr lang="ar-EG" dirty="0"/>
              <a:t>الانفتاح الكبير علي المجتمعات الأخرى.</a:t>
            </a:r>
            <a:endParaRPr lang="en-US" dirty="0"/>
          </a:p>
          <a:p>
            <a:r>
              <a:rPr lang="ar-EG" b="1" dirty="0"/>
              <a:t>المبررات العالمية:</a:t>
            </a:r>
            <a:endParaRPr lang="en-US" dirty="0"/>
          </a:p>
          <a:p>
            <a:r>
              <a:rPr lang="ar-SA" b="1" dirty="0"/>
              <a:t>* </a:t>
            </a:r>
            <a:r>
              <a:rPr lang="ar-EG" dirty="0"/>
              <a:t>ثورة الاتصالات التي يشهدها العالم مما أحدث ثورة الانفجار العلمي والمعرفي والعولمة.</a:t>
            </a:r>
            <a:endParaRPr lang="en-US" dirty="0"/>
          </a:p>
          <a:p>
            <a:r>
              <a:rPr lang="ar-EG" b="1" dirty="0"/>
              <a:t>المبررات العلمية والبحثية:</a:t>
            </a:r>
            <a:endParaRPr lang="en-US" dirty="0"/>
          </a:p>
          <a:p>
            <a:r>
              <a:rPr lang="ar-SA" b="1" dirty="0"/>
              <a:t>* </a:t>
            </a:r>
            <a:r>
              <a:rPr lang="ar-EG" dirty="0"/>
              <a:t>نتائج البحوث والدراسات.</a:t>
            </a:r>
            <a:endParaRPr lang="en-US" dirty="0"/>
          </a:p>
          <a:p>
            <a:r>
              <a:rPr lang="ar-SA" b="1" dirty="0"/>
              <a:t>* </a:t>
            </a:r>
            <a:r>
              <a:rPr lang="ar-EG" dirty="0"/>
              <a:t>توصيات المنظمات التربوية العالمية.</a:t>
            </a:r>
            <a:endParaRPr lang="en-US" dirty="0"/>
          </a:p>
          <a:p>
            <a:endParaRPr lang="ar-EG" dirty="0"/>
          </a:p>
        </p:txBody>
      </p:sp>
    </p:spTree>
    <p:extLst>
      <p:ext uri="{BB962C8B-B14F-4D97-AF65-F5344CB8AC3E}">
        <p14:creationId xmlns:p14="http://schemas.microsoft.com/office/powerpoint/2010/main" val="2113637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مراحل تصميم المناهج التعليمية علي الانترنت </a:t>
            </a:r>
            <a:endParaRPr lang="ar-EG" dirty="0"/>
          </a:p>
        </p:txBody>
      </p:sp>
      <p:sp>
        <p:nvSpPr>
          <p:cNvPr id="3" name="Content Placeholder 2"/>
          <p:cNvSpPr>
            <a:spLocks noGrp="1"/>
          </p:cNvSpPr>
          <p:nvPr>
            <p:ph idx="1"/>
          </p:nvPr>
        </p:nvSpPr>
        <p:spPr/>
        <p:txBody>
          <a:bodyPr/>
          <a:lstStyle/>
          <a:p>
            <a:r>
              <a:rPr lang="ar-EG" b="1" dirty="0"/>
              <a:t>مرحلة التحليل: وتشمل:-</a:t>
            </a:r>
            <a:endParaRPr lang="en-US" dirty="0"/>
          </a:p>
          <a:p>
            <a:r>
              <a:rPr lang="ar-EG" b="1" dirty="0"/>
              <a:t>* </a:t>
            </a:r>
            <a:r>
              <a:rPr lang="ar-EG" dirty="0"/>
              <a:t>تحليل خصائص المتعلمين.</a:t>
            </a:r>
            <a:endParaRPr lang="en-US" dirty="0"/>
          </a:p>
          <a:p>
            <a:r>
              <a:rPr lang="ar-EG" b="1" dirty="0"/>
              <a:t>* </a:t>
            </a:r>
            <a:r>
              <a:rPr lang="ar-EG" dirty="0"/>
              <a:t>تحديد الأهداف العامة.</a:t>
            </a:r>
            <a:endParaRPr lang="en-US" dirty="0"/>
          </a:p>
          <a:p>
            <a:r>
              <a:rPr lang="ar-EG" b="1" dirty="0"/>
              <a:t>* </a:t>
            </a:r>
            <a:r>
              <a:rPr lang="ar-EG" dirty="0"/>
              <a:t>تحديد مهام التعلم وأنشطته التي يجب علي المتعلمين انجازها عند دراستهم للمناهج التعليمية علي الانترنت.</a:t>
            </a:r>
            <a:endParaRPr lang="en-US" dirty="0"/>
          </a:p>
          <a:p>
            <a:r>
              <a:rPr lang="ar-EG" b="1" dirty="0"/>
              <a:t>* </a:t>
            </a:r>
            <a:r>
              <a:rPr lang="ar-EG" dirty="0"/>
              <a:t>تحليل البنية الأساسية.</a:t>
            </a:r>
            <a:endParaRPr lang="en-US" dirty="0"/>
          </a:p>
          <a:p>
            <a:endParaRPr lang="ar-EG" dirty="0"/>
          </a:p>
        </p:txBody>
      </p:sp>
    </p:spTree>
    <p:extLst>
      <p:ext uri="{BB962C8B-B14F-4D97-AF65-F5344CB8AC3E}">
        <p14:creationId xmlns:p14="http://schemas.microsoft.com/office/powerpoint/2010/main" val="1321048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مرحلة التصميم : وتنقسم إلي</a:t>
            </a:r>
            <a:endParaRPr lang="ar-EG" dirty="0"/>
          </a:p>
        </p:txBody>
      </p:sp>
      <p:sp>
        <p:nvSpPr>
          <p:cNvPr id="3" name="Content Placeholder 2"/>
          <p:cNvSpPr>
            <a:spLocks noGrp="1"/>
          </p:cNvSpPr>
          <p:nvPr>
            <p:ph idx="1"/>
          </p:nvPr>
        </p:nvSpPr>
        <p:spPr/>
        <p:txBody>
          <a:bodyPr/>
          <a:lstStyle/>
          <a:p>
            <a:r>
              <a:rPr lang="ar-EG" b="1" dirty="0"/>
              <a:t>المرحلة الأولي:</a:t>
            </a:r>
            <a:endParaRPr lang="en-US" dirty="0"/>
          </a:p>
          <a:p>
            <a:r>
              <a:rPr lang="ar-EG" dirty="0"/>
              <a:t>* تحديد أهداف المناهج التعليمية.</a:t>
            </a:r>
            <a:endParaRPr lang="en-US" dirty="0"/>
          </a:p>
          <a:p>
            <a:r>
              <a:rPr lang="ar-EG" dirty="0"/>
              <a:t>* تحديد المحتوي وتنظيمه.</a:t>
            </a:r>
            <a:endParaRPr lang="en-US" dirty="0"/>
          </a:p>
          <a:p>
            <a:r>
              <a:rPr lang="ar-EG" dirty="0"/>
              <a:t>* تحديد خطة السير في الدروس ووحداتها.</a:t>
            </a:r>
            <a:endParaRPr lang="en-US" dirty="0"/>
          </a:p>
          <a:p>
            <a:r>
              <a:rPr lang="ar-EG" dirty="0"/>
              <a:t>* اختيار الوسائط التعليمية المناسبة.</a:t>
            </a:r>
            <a:endParaRPr lang="en-US" dirty="0"/>
          </a:p>
          <a:p>
            <a:r>
              <a:rPr lang="ar-EG" dirty="0"/>
              <a:t>* تحديد أساليب تقويم المتعلمين.</a:t>
            </a:r>
            <a:endParaRPr lang="en-US" dirty="0"/>
          </a:p>
          <a:p>
            <a:r>
              <a:rPr lang="ar-EG" b="1" dirty="0"/>
              <a:t>2/1/5/1/2/2 المرحلة الثانية:</a:t>
            </a:r>
            <a:endParaRPr lang="en-US" dirty="0"/>
          </a:p>
          <a:p>
            <a:r>
              <a:rPr lang="ar-EG" dirty="0"/>
              <a:t>* تحديد مبادئ تصميم المناهج التعليمية عبر الانترنت.</a:t>
            </a:r>
            <a:endParaRPr lang="en-US" dirty="0"/>
          </a:p>
          <a:p>
            <a:r>
              <a:rPr lang="ar-EG" dirty="0"/>
              <a:t>* تصميم الخريطة الانسيابية </a:t>
            </a:r>
            <a:r>
              <a:rPr lang="en-US" dirty="0"/>
              <a:t>Flow  Chart</a:t>
            </a:r>
            <a:r>
              <a:rPr lang="ar-EG" dirty="0"/>
              <a:t> للمنهج.</a:t>
            </a:r>
            <a:endParaRPr lang="en-US" dirty="0"/>
          </a:p>
          <a:p>
            <a:r>
              <a:rPr lang="ar-EG" dirty="0"/>
              <a:t>* تصميم الصفحات.</a:t>
            </a:r>
            <a:endParaRPr lang="en-US" dirty="0"/>
          </a:p>
          <a:p>
            <a:r>
              <a:rPr lang="ar-EG" dirty="0"/>
              <a:t>* تصميم التفاعل.</a:t>
            </a:r>
            <a:endParaRPr lang="en-US" dirty="0"/>
          </a:p>
          <a:p>
            <a:endParaRPr lang="ar-EG" dirty="0"/>
          </a:p>
        </p:txBody>
      </p:sp>
    </p:spTree>
    <p:extLst>
      <p:ext uri="{BB962C8B-B14F-4D97-AF65-F5344CB8AC3E}">
        <p14:creationId xmlns:p14="http://schemas.microsoft.com/office/powerpoint/2010/main" val="394302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مرحلة الإنتاج</a:t>
            </a:r>
            <a:endParaRPr lang="ar-EG" dirty="0"/>
          </a:p>
        </p:txBody>
      </p:sp>
      <p:sp>
        <p:nvSpPr>
          <p:cNvPr id="3" name="Content Placeholder 2"/>
          <p:cNvSpPr>
            <a:spLocks noGrp="1"/>
          </p:cNvSpPr>
          <p:nvPr>
            <p:ph idx="1"/>
          </p:nvPr>
        </p:nvSpPr>
        <p:spPr/>
        <p:txBody>
          <a:bodyPr/>
          <a:lstStyle/>
          <a:p>
            <a:r>
              <a:rPr lang="ar-EG" b="1" dirty="0"/>
              <a:t>* </a:t>
            </a:r>
            <a:r>
              <a:rPr lang="ar-EG" dirty="0"/>
              <a:t>تحديد لغات البرمجة المناسبة.</a:t>
            </a:r>
            <a:endParaRPr lang="en-US" dirty="0"/>
          </a:p>
          <a:p>
            <a:r>
              <a:rPr lang="ar-EG" b="1" dirty="0"/>
              <a:t>* </a:t>
            </a:r>
            <a:r>
              <a:rPr lang="ar-EG" dirty="0"/>
              <a:t>تحديد أساليب أنتاج عناصر الوسائط المتعددة داخل المنهج، والمتمثلة في ( النصوص ، الرسوم ، الصور الثابتة والمتحركة ، الصوت و لقطات الفيديو ).</a:t>
            </a:r>
            <a:endParaRPr lang="en-US" dirty="0"/>
          </a:p>
          <a:p>
            <a:endParaRPr lang="ar-EG" dirty="0"/>
          </a:p>
        </p:txBody>
      </p:sp>
    </p:spTree>
    <p:extLst>
      <p:ext uri="{BB962C8B-B14F-4D97-AF65-F5344CB8AC3E}">
        <p14:creationId xmlns:p14="http://schemas.microsoft.com/office/powerpoint/2010/main" val="41641084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159</TotalTime>
  <Words>545</Words>
  <Application>Microsoft Office PowerPoint</Application>
  <PresentationFormat>عرض على الشاشة (3:4)‏</PresentationFormat>
  <Paragraphs>57</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Clarity</vt:lpstr>
      <vt:lpstr>تطبيقات طرق تدريس  المنازلات الفردية</vt:lpstr>
      <vt:lpstr>المحاضرة الثالث عشر</vt:lpstr>
      <vt:lpstr>عرض تقديمي في PowerPoint</vt:lpstr>
      <vt:lpstr>مميزات الانترنت التعليمي</vt:lpstr>
      <vt:lpstr>عرض تقديمي في PowerPoint</vt:lpstr>
      <vt:lpstr>مبررات استخدام الانترنت في التعليم</vt:lpstr>
      <vt:lpstr>مراحل تصميم المناهج التعليمية علي الانترنت </vt:lpstr>
      <vt:lpstr>مرحلة التصميم : وتنقسم إلي</vt:lpstr>
      <vt:lpstr>مرحلة الإنتاج</vt:lpstr>
      <vt:lpstr>مرحلة التجريب: وتنقسم إلي</vt:lpstr>
      <vt:lpstr>التطبيق العملي لوحدة تدريسية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تطبيقات طرق تدريس  المنازلات الفردية</dc:title>
  <dc:creator>Masria</dc:creator>
  <cp:lastModifiedBy>Llian</cp:lastModifiedBy>
  <cp:revision>27</cp:revision>
  <dcterms:created xsi:type="dcterms:W3CDTF">2006-08-16T00:00:00Z</dcterms:created>
  <dcterms:modified xsi:type="dcterms:W3CDTF">2020-03-24T23:22:14Z</dcterms:modified>
</cp:coreProperties>
</file>