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59" r:id="rId6"/>
    <p:sldId id="260" r:id="rId7"/>
    <p:sldId id="261" r:id="rId8"/>
    <p:sldId id="262" r:id="rId9"/>
    <p:sldId id="263"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1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772400" cy="1470025"/>
          </a:xfrm>
        </p:spPr>
        <p:txBody>
          <a:bodyPr/>
          <a:lstStyle/>
          <a:p>
            <a:pPr algn="ctr"/>
            <a:r>
              <a:rPr lang="ar-EG" b="1" dirty="0"/>
              <a:t>تطبيقات طرق </a:t>
            </a:r>
            <a:r>
              <a:rPr lang="ar-EG" b="1" dirty="0" smtClean="0"/>
              <a:t>تدريس</a:t>
            </a:r>
            <a:br>
              <a:rPr lang="ar-EG" b="1" dirty="0" smtClean="0"/>
            </a:br>
            <a:r>
              <a:rPr lang="ar-EG" b="1" dirty="0" smtClean="0"/>
              <a:t> </a:t>
            </a:r>
            <a:r>
              <a:rPr lang="ar-EG" b="1" dirty="0"/>
              <a:t>المنازلات الفردية</a:t>
            </a:r>
            <a:endParaRPr lang="ar-EG" dirty="0"/>
          </a:p>
        </p:txBody>
      </p:sp>
      <p:sp>
        <p:nvSpPr>
          <p:cNvPr id="3" name="Subtitle 2"/>
          <p:cNvSpPr>
            <a:spLocks noGrp="1"/>
          </p:cNvSpPr>
          <p:nvPr>
            <p:ph type="subTitle" idx="1"/>
          </p:nvPr>
        </p:nvSpPr>
        <p:spPr/>
        <p:txBody>
          <a:bodyPr/>
          <a:lstStyle/>
          <a:p>
            <a:pPr algn="ctr"/>
            <a:r>
              <a:rPr lang="ar-EG" sz="4800" b="1" dirty="0" smtClean="0"/>
              <a:t>أ.م.د/ هيثم زلط</a:t>
            </a:r>
          </a:p>
          <a:p>
            <a:pPr algn="ctr"/>
            <a:r>
              <a:rPr lang="ar-EG" sz="4800" b="1" dirty="0" smtClean="0"/>
              <a:t>دكتور </a:t>
            </a:r>
            <a:r>
              <a:rPr lang="ar-EG" sz="4800" b="1" dirty="0"/>
              <a:t>/ حاتم محمد حسني</a:t>
            </a:r>
            <a:endParaRPr lang="en-US" sz="4800" b="1" dirty="0"/>
          </a:p>
          <a:p>
            <a:endParaRPr lang="ar-EG" dirty="0"/>
          </a:p>
        </p:txBody>
      </p:sp>
    </p:spTree>
    <p:extLst>
      <p:ext uri="{BB962C8B-B14F-4D97-AF65-F5344CB8AC3E}">
        <p14:creationId xmlns:p14="http://schemas.microsoft.com/office/powerpoint/2010/main" val="606005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5400" dirty="0"/>
              <a:t>التطبيق العملي لوحدة تدريسية </a:t>
            </a:r>
          </a:p>
        </p:txBody>
      </p:sp>
      <p:sp>
        <p:nvSpPr>
          <p:cNvPr id="3" name="Content Placeholder 2"/>
          <p:cNvSpPr>
            <a:spLocks noGrp="1"/>
          </p:cNvSpPr>
          <p:nvPr>
            <p:ph idx="1"/>
          </p:nvPr>
        </p:nvSpPr>
        <p:spPr/>
        <p:txBody>
          <a:bodyPr>
            <a:normAutofit/>
          </a:bodyPr>
          <a:lstStyle/>
          <a:p>
            <a:pPr algn="just"/>
            <a:r>
              <a:rPr lang="ar-EG" sz="3600" dirty="0" smtClean="0"/>
              <a:t>تقوم المجموعة رقم سبعة من الطلاب (الطالب المعلم) بتنفيذ الوحدة التعليمية الخاصة بها باستخدام اسلوب التعلم التعاوني والتي تتناول تعليم مهارة رفعة الخطف من رياضة رفع الاثقال.</a:t>
            </a:r>
          </a:p>
          <a:p>
            <a:pPr algn="just"/>
            <a:r>
              <a:rPr lang="ar-EG" sz="3600" dirty="0" smtClean="0"/>
              <a:t>مستغلين مجموعة من زملائهم ليقوموا بدور المتعلمين ويكون دور باقي الطلاب هو النقد لاظهار الايجابيات والسلبيات اثناء تنفيذ الوحدة التعليمية.</a:t>
            </a:r>
            <a:endParaRPr lang="ar-EG" sz="3600" dirty="0"/>
          </a:p>
        </p:txBody>
      </p:sp>
    </p:spTree>
    <p:extLst>
      <p:ext uri="{BB962C8B-B14F-4D97-AF65-F5344CB8AC3E}">
        <p14:creationId xmlns:p14="http://schemas.microsoft.com/office/powerpoint/2010/main" val="4219476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6000" dirty="0" smtClean="0"/>
              <a:t>المحاضرة الثامنة</a:t>
            </a:r>
            <a:endParaRPr lang="ar-EG" sz="6000" dirty="0"/>
          </a:p>
        </p:txBody>
      </p:sp>
      <p:sp>
        <p:nvSpPr>
          <p:cNvPr id="3" name="Content Placeholder 2"/>
          <p:cNvSpPr>
            <a:spLocks noGrp="1"/>
          </p:cNvSpPr>
          <p:nvPr>
            <p:ph idx="1"/>
          </p:nvPr>
        </p:nvSpPr>
        <p:spPr>
          <a:xfrm>
            <a:off x="457200" y="2514600"/>
            <a:ext cx="8229600" cy="3124200"/>
          </a:xfrm>
        </p:spPr>
        <p:txBody>
          <a:bodyPr>
            <a:normAutofit/>
          </a:bodyPr>
          <a:lstStyle/>
          <a:p>
            <a:pPr marL="0" indent="0">
              <a:buNone/>
            </a:pPr>
            <a:r>
              <a:rPr lang="ar-EG" sz="4400" b="1" dirty="0" smtClean="0">
                <a:solidFill>
                  <a:srgbClr val="FF0000"/>
                </a:solidFill>
              </a:rPr>
              <a:t>   </a:t>
            </a:r>
          </a:p>
          <a:p>
            <a:pPr marL="0" indent="0">
              <a:buNone/>
            </a:pPr>
            <a:r>
              <a:rPr lang="ar-EG" sz="4400" b="1" dirty="0" smtClean="0">
                <a:solidFill>
                  <a:srgbClr val="FF0000"/>
                </a:solidFill>
              </a:rPr>
              <a:t>       مراحل </a:t>
            </a:r>
            <a:r>
              <a:rPr lang="ar-EG" sz="4400" b="1" dirty="0">
                <a:solidFill>
                  <a:srgbClr val="FF0000"/>
                </a:solidFill>
              </a:rPr>
              <a:t>تعلم المهارة </a:t>
            </a:r>
            <a:r>
              <a:rPr lang="ar-EG" sz="4400" b="1" dirty="0" smtClean="0">
                <a:solidFill>
                  <a:srgbClr val="FF0000"/>
                </a:solidFill>
              </a:rPr>
              <a:t>الحركية</a:t>
            </a:r>
            <a:r>
              <a:rPr lang="en-US" sz="4400" dirty="0">
                <a:solidFill>
                  <a:srgbClr val="FF0000"/>
                </a:solidFill>
              </a:rPr>
              <a:t/>
            </a:r>
            <a:br>
              <a:rPr lang="en-US" sz="4400" dirty="0">
                <a:solidFill>
                  <a:srgbClr val="FF0000"/>
                </a:solidFill>
              </a:rPr>
            </a:br>
            <a:endParaRPr lang="ar-EG" sz="4400" dirty="0">
              <a:solidFill>
                <a:srgbClr val="FF0000"/>
              </a:solidFill>
            </a:endParaRPr>
          </a:p>
          <a:p>
            <a:endParaRPr lang="ar-EG" dirty="0"/>
          </a:p>
        </p:txBody>
      </p:sp>
    </p:spTree>
    <p:extLst>
      <p:ext uri="{BB962C8B-B14F-4D97-AF65-F5344CB8AC3E}">
        <p14:creationId xmlns:p14="http://schemas.microsoft.com/office/powerpoint/2010/main" val="2524835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876800"/>
          </a:xfrm>
        </p:spPr>
        <p:txBody>
          <a:bodyPr/>
          <a:lstStyle/>
          <a:p>
            <a:pPr algn="just"/>
            <a:r>
              <a:rPr lang="ar-EG" sz="4800" dirty="0"/>
              <a:t>إن المراحل التي تمر بها عملية تعلم المهارة الحركية هي ثلاث مراحل أساسية ترتبط فيما بينها وتؤثر كل واحدة قي الأخرى وتتأثر بها والمراحل هي :</a:t>
            </a:r>
            <a:endParaRPr lang="en-US" sz="4800" dirty="0"/>
          </a:p>
          <a:p>
            <a:endParaRPr lang="ar-EG" dirty="0"/>
          </a:p>
        </p:txBody>
      </p:sp>
    </p:spTree>
    <p:extLst>
      <p:ext uri="{BB962C8B-B14F-4D97-AF65-F5344CB8AC3E}">
        <p14:creationId xmlns:p14="http://schemas.microsoft.com/office/powerpoint/2010/main" val="88869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normAutofit/>
          </a:bodyPr>
          <a:lstStyle/>
          <a:p>
            <a:pPr algn="r"/>
            <a:r>
              <a:rPr lang="ar-EG" b="1" dirty="0"/>
              <a:t>1- المرحلة الأولى : فهم واكتساب المهارة </a:t>
            </a:r>
            <a:r>
              <a:rPr lang="ar-EG" b="1" dirty="0" smtClean="0"/>
              <a:t/>
            </a:r>
            <a:br>
              <a:rPr lang="ar-EG" b="1" dirty="0" smtClean="0"/>
            </a:br>
            <a:r>
              <a:rPr lang="ar-EG" b="1" dirty="0" smtClean="0"/>
              <a:t>( </a:t>
            </a:r>
            <a:r>
              <a:rPr lang="ar-EG" b="1" dirty="0"/>
              <a:t>اكتساب التوافق الأولي </a:t>
            </a:r>
            <a:r>
              <a:rPr lang="ar-EG" b="1" dirty="0" smtClean="0"/>
              <a:t>)</a:t>
            </a:r>
            <a:endParaRPr lang="ar-EG" dirty="0"/>
          </a:p>
        </p:txBody>
      </p:sp>
      <p:sp>
        <p:nvSpPr>
          <p:cNvPr id="3" name="Content Placeholder 2"/>
          <p:cNvSpPr>
            <a:spLocks noGrp="1"/>
          </p:cNvSpPr>
          <p:nvPr>
            <p:ph idx="1"/>
          </p:nvPr>
        </p:nvSpPr>
        <p:spPr>
          <a:xfrm>
            <a:off x="304800" y="2057400"/>
            <a:ext cx="8229600" cy="4343400"/>
          </a:xfrm>
        </p:spPr>
        <p:txBody>
          <a:bodyPr>
            <a:noAutofit/>
          </a:bodyPr>
          <a:lstStyle/>
          <a:p>
            <a:pPr algn="just"/>
            <a:r>
              <a:rPr lang="en-US" sz="3600" dirty="0"/>
              <a:t> </a:t>
            </a:r>
            <a:r>
              <a:rPr lang="ar-EG" sz="3600" dirty="0"/>
              <a:t>اكتساب المهارة الحركية يتضمن عمليات بدائية للمعلومات عن المهارة ونقلها إلي نموذج حركي بهدف تعريف التلميذ بالمهارة وفهم ما يجب عمله، وهذا يتطلب أن يكون المعلم قادر علي مناقشة أداء المهارات في ضوء البناء التشريحي الوصفي لعمل العضلات وإقامة صورة لنموذج الحركة في خيال التلميذ مع التركيز علي النقاط الحاسمة من المهارة المطلوب تعلمها</a:t>
            </a:r>
          </a:p>
        </p:txBody>
      </p:sp>
    </p:spTree>
    <p:extLst>
      <p:ext uri="{BB962C8B-B14F-4D97-AF65-F5344CB8AC3E}">
        <p14:creationId xmlns:p14="http://schemas.microsoft.com/office/powerpoint/2010/main" val="3186944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just"/>
            <a:r>
              <a:rPr lang="ar-EG" sz="4000" dirty="0"/>
              <a:t>وفي المراحل الأولي من التعلم مدخل التعلم يجب أن يعتمد علي التقريب والتصحيح بدلا من المحاولة والخطأ، ويتحدد النجاح عندما يبدأ التقريب في التشبه بالنموذج المطلوب أداؤه وتغذيتها بالتغذية الرجعية وتلعب أعضاء الحواس دورا أساسيا في الاستقبال الذي يعتبر أساس كل تعلم، وقد تساعد الأفلام وشرائط الفيديو والرسومات والوسائل السمعية والبصرية في تطوير الفهم الصحيح لنموذج الأداء.</a:t>
            </a:r>
            <a:endParaRPr lang="en-US" sz="4000" dirty="0"/>
          </a:p>
          <a:p>
            <a:endParaRPr lang="ar-EG" dirty="0"/>
          </a:p>
        </p:txBody>
      </p:sp>
    </p:spTree>
    <p:extLst>
      <p:ext uri="{BB962C8B-B14F-4D97-AF65-F5344CB8AC3E}">
        <p14:creationId xmlns:p14="http://schemas.microsoft.com/office/powerpoint/2010/main" val="1210337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990600"/>
          </a:xfrm>
        </p:spPr>
        <p:txBody>
          <a:bodyPr>
            <a:normAutofit fontScale="90000"/>
          </a:bodyPr>
          <a:lstStyle/>
          <a:p>
            <a:pPr algn="r"/>
            <a:r>
              <a:rPr lang="ar-EG" b="1" dirty="0"/>
              <a:t>2- المرحلة الثانية : تثبيت المهارة ( الأداء الجيد ): </a:t>
            </a:r>
            <a:r>
              <a:rPr lang="en-US" dirty="0"/>
              <a:t/>
            </a:r>
            <a:br>
              <a:rPr lang="en-US" dirty="0"/>
            </a:br>
            <a:endParaRPr lang="ar-EG" dirty="0"/>
          </a:p>
        </p:txBody>
      </p:sp>
      <p:sp>
        <p:nvSpPr>
          <p:cNvPr id="3" name="Content Placeholder 2"/>
          <p:cNvSpPr>
            <a:spLocks noGrp="1"/>
          </p:cNvSpPr>
          <p:nvPr>
            <p:ph idx="1"/>
          </p:nvPr>
        </p:nvSpPr>
        <p:spPr>
          <a:xfrm>
            <a:off x="533400" y="1981200"/>
            <a:ext cx="8229600" cy="4191000"/>
          </a:xfrm>
        </p:spPr>
        <p:txBody>
          <a:bodyPr>
            <a:normAutofit/>
          </a:bodyPr>
          <a:lstStyle/>
          <a:p>
            <a:pPr algn="just"/>
            <a:r>
              <a:rPr lang="ar-EG" sz="4000" dirty="0"/>
              <a:t>تتضمن تعميم الحركة ونماذجها لكي يتم ممارستها بكفاءة وبثبات في ظروف بيئية مختلفة، فيها يتلقي المتعلم أثراً مرتداً ( تغذية رجعية ) مستمرا ويتخلص من الأخطاء ويجري التعديلات </a:t>
            </a:r>
            <a:r>
              <a:rPr lang="ar-EG" sz="4000" dirty="0" smtClean="0"/>
              <a:t>اللازمة</a:t>
            </a:r>
            <a:r>
              <a:rPr lang="ar-EG" sz="4000" dirty="0"/>
              <a:t>، أيضا يتم تحسين التوقيت والانتقال تدريجيا من العملية إلي النتائج</a:t>
            </a:r>
          </a:p>
        </p:txBody>
      </p:sp>
    </p:spTree>
    <p:extLst>
      <p:ext uri="{BB962C8B-B14F-4D97-AF65-F5344CB8AC3E}">
        <p14:creationId xmlns:p14="http://schemas.microsoft.com/office/powerpoint/2010/main" val="2273338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just"/>
            <a:r>
              <a:rPr lang="ar-EG" sz="4000" dirty="0"/>
              <a:t>ويحتاج التلاميذ إلي تكرار المحاولات لتأكيد تعلم المهارة، ويدرب المعلم التلاميذ للحصول علي مستويات مرضية بواسطة التحليل لتلك الحركة وقدراتها المتنوعة لمواجهة الغرض المطلوب من ممارستها وهذا يتطلب كفاءة وتحكم في أداء نموذج للحركة كنتيجة لعملية التطور، مثل حذف الحركات العفوية، تثبيت الحركات الدائمة، الأداء الطبيعي تحت ظروف صعبة. </a:t>
            </a:r>
            <a:endParaRPr lang="en-US" sz="4000" dirty="0"/>
          </a:p>
          <a:p>
            <a:endParaRPr lang="ar-EG" dirty="0"/>
          </a:p>
        </p:txBody>
      </p:sp>
    </p:spTree>
    <p:extLst>
      <p:ext uri="{BB962C8B-B14F-4D97-AF65-F5344CB8AC3E}">
        <p14:creationId xmlns:p14="http://schemas.microsoft.com/office/powerpoint/2010/main" val="1782390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229600" cy="1676400"/>
          </a:xfrm>
        </p:spPr>
        <p:txBody>
          <a:bodyPr>
            <a:normAutofit fontScale="90000"/>
          </a:bodyPr>
          <a:lstStyle/>
          <a:p>
            <a:pPr algn="r"/>
            <a:r>
              <a:rPr lang="ar-EG" b="1" dirty="0"/>
              <a:t>3- المرحلة الثالثة: آلية الأداء </a:t>
            </a:r>
            <a:r>
              <a:rPr lang="ar-EG" b="1" dirty="0" smtClean="0"/>
              <a:t>المهاري</a:t>
            </a:r>
            <a:br>
              <a:rPr lang="ar-EG" b="1" dirty="0" smtClean="0"/>
            </a:br>
            <a:r>
              <a:rPr lang="ar-EG" b="1" dirty="0" smtClean="0"/>
              <a:t>(</a:t>
            </a:r>
            <a:r>
              <a:rPr lang="ar-EG" b="1" dirty="0"/>
              <a:t>الاستثارة, والكف)</a:t>
            </a:r>
            <a:r>
              <a:rPr lang="en-US" dirty="0"/>
              <a:t/>
            </a:r>
            <a:br>
              <a:rPr lang="en-US" dirty="0"/>
            </a:br>
            <a:endParaRPr lang="ar-EG" dirty="0"/>
          </a:p>
        </p:txBody>
      </p:sp>
      <p:sp>
        <p:nvSpPr>
          <p:cNvPr id="3" name="Content Placeholder 2"/>
          <p:cNvSpPr>
            <a:spLocks noGrp="1"/>
          </p:cNvSpPr>
          <p:nvPr>
            <p:ph idx="1"/>
          </p:nvPr>
        </p:nvSpPr>
        <p:spPr>
          <a:xfrm>
            <a:off x="381000" y="2286000"/>
            <a:ext cx="8229600" cy="3124200"/>
          </a:xfrm>
        </p:spPr>
        <p:txBody>
          <a:bodyPr>
            <a:normAutofit/>
          </a:bodyPr>
          <a:lstStyle/>
          <a:p>
            <a:pPr algn="just"/>
            <a:r>
              <a:rPr lang="ar-EG" sz="4400" dirty="0"/>
              <a:t>تسمي أيضا التلقائية، ويتم الوصول إليها عندما يؤدي التلميذ المهارة بسهولة وبدون ضغط، وقليل من تلاميذ الصفوف في المرحلة الابتدائية يصلون لهذه المرحلة</a:t>
            </a:r>
          </a:p>
        </p:txBody>
      </p:sp>
    </p:spTree>
    <p:extLst>
      <p:ext uri="{BB962C8B-B14F-4D97-AF65-F5344CB8AC3E}">
        <p14:creationId xmlns:p14="http://schemas.microsoft.com/office/powerpoint/2010/main" val="881718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just"/>
            <a:r>
              <a:rPr lang="ar-EG" sz="4300" dirty="0"/>
              <a:t>وتتضمن عمليات تغيير القوة والسرعة والجهد والشكل أو الظواهر المتنوعة الأخرى حتى يتمكن من التكيف مع التغيرات في بيئة اللعب أكثر من أن يعيد تكرار نفس الحركة لتلك البيئة، في هذه المرحلة يتدرب التلميذ علي التنوع، الارتجال لاختيارات فريدة لأداء نموذج الحركة المتعلمة واستخدامها بتلقائية لإبداع حركات غير مقصودة مسبقا مثل التعرف علي الأخطاء ذاتيا .  </a:t>
            </a:r>
            <a:endParaRPr lang="en-US" sz="4300" dirty="0"/>
          </a:p>
          <a:p>
            <a:endParaRPr lang="ar-EG" dirty="0"/>
          </a:p>
        </p:txBody>
      </p:sp>
    </p:spTree>
    <p:extLst>
      <p:ext uri="{BB962C8B-B14F-4D97-AF65-F5344CB8AC3E}">
        <p14:creationId xmlns:p14="http://schemas.microsoft.com/office/powerpoint/2010/main" val="1520115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23</TotalTime>
  <Words>419</Words>
  <Application>Microsoft Office PowerPoint</Application>
  <PresentationFormat>عرض على الشاشة (3:4)‏</PresentationFormat>
  <Paragraphs>19</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Clarity</vt:lpstr>
      <vt:lpstr>تطبيقات طرق تدريس  المنازلات الفردية</vt:lpstr>
      <vt:lpstr>المحاضرة الثامنة</vt:lpstr>
      <vt:lpstr>عرض تقديمي في PowerPoint</vt:lpstr>
      <vt:lpstr>1- المرحلة الأولى : فهم واكتساب المهارة  ( اكتساب التوافق الأولي )</vt:lpstr>
      <vt:lpstr>عرض تقديمي في PowerPoint</vt:lpstr>
      <vt:lpstr>2- المرحلة الثانية : تثبيت المهارة ( الأداء الجيد ):  </vt:lpstr>
      <vt:lpstr>عرض تقديمي في PowerPoint</vt:lpstr>
      <vt:lpstr>3- المرحلة الثالثة: آلية الأداء المهاري (الاستثارة, والكف) </vt:lpstr>
      <vt:lpstr>عرض تقديمي في PowerPoint</vt:lpstr>
      <vt:lpstr>التطبيق العملي لوحدة تدريسية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تطبيقات طرق تدريس  المنازلات الفردية</dc:title>
  <dc:creator>Masria</dc:creator>
  <cp:lastModifiedBy>Llian</cp:lastModifiedBy>
  <cp:revision>6</cp:revision>
  <dcterms:created xsi:type="dcterms:W3CDTF">2006-08-16T00:00:00Z</dcterms:created>
  <dcterms:modified xsi:type="dcterms:W3CDTF">2020-03-24T23:20:13Z</dcterms:modified>
</cp:coreProperties>
</file>