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D078BA3E-F8B3-4D32-BF9F-92995239D6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324472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078BA3E-F8B3-4D32-BF9F-92995239D6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206536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078BA3E-F8B3-4D32-BF9F-92995239D6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2789024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078BA3E-F8B3-4D32-BF9F-92995239D6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154302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78BA3E-F8B3-4D32-BF9F-92995239D6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573195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D078BA3E-F8B3-4D32-BF9F-92995239D6D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151765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D078BA3E-F8B3-4D32-BF9F-92995239D6DC}"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376427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D078BA3E-F8B3-4D32-BF9F-92995239D6DC}"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2658411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78BA3E-F8B3-4D32-BF9F-92995239D6DC}"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62444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78BA3E-F8B3-4D32-BF9F-92995239D6D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1640253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78BA3E-F8B3-4D32-BF9F-92995239D6D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94FFECC-85E4-4CC3-93F4-21A34126BD82}" type="slidenum">
              <a:rPr lang="ar-EG" smtClean="0"/>
              <a:t>‹#›</a:t>
            </a:fld>
            <a:endParaRPr lang="ar-EG"/>
          </a:p>
        </p:txBody>
      </p:sp>
    </p:spTree>
    <p:extLst>
      <p:ext uri="{BB962C8B-B14F-4D97-AF65-F5344CB8AC3E}">
        <p14:creationId xmlns:p14="http://schemas.microsoft.com/office/powerpoint/2010/main" val="217091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078BA3E-F8B3-4D32-BF9F-92995239D6DC}"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94FFECC-85E4-4CC3-93F4-21A34126BD82}" type="slidenum">
              <a:rPr lang="ar-EG" smtClean="0"/>
              <a:t>‹#›</a:t>
            </a:fld>
            <a:endParaRPr lang="ar-EG"/>
          </a:p>
        </p:txBody>
      </p:sp>
    </p:spTree>
    <p:extLst>
      <p:ext uri="{BB962C8B-B14F-4D97-AF65-F5344CB8AC3E}">
        <p14:creationId xmlns:p14="http://schemas.microsoft.com/office/powerpoint/2010/main" val="3213492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4608511"/>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r>
              <a:rPr lang="ar-EG" sz="2000">
                <a:solidFill>
                  <a:prstClr val="black"/>
                </a:solidFill>
              </a:rPr>
              <a:t/>
            </a:r>
            <a:br>
              <a:rPr lang="ar-EG" sz="2000">
                <a:solidFill>
                  <a:prstClr val="black"/>
                </a:solidFill>
              </a:rPr>
            </a:br>
            <a:r>
              <a:rPr lang="ar-EG" sz="2000" smtClean="0">
                <a:solidFill>
                  <a:prstClr val="black"/>
                </a:solidFill>
              </a:rPr>
              <a:t>ثانية  </a:t>
            </a:r>
            <a:r>
              <a:rPr lang="ar-EG" sz="2000" dirty="0">
                <a:solidFill>
                  <a:prstClr val="black"/>
                </a:solidFill>
              </a:rPr>
              <a:t>ماحستير تعليم</a:t>
            </a:r>
            <a:br>
              <a:rPr lang="ar-EG" sz="2000" dirty="0">
                <a:solidFill>
                  <a:prstClr val="black"/>
                </a:solidFill>
              </a:rPr>
            </a:br>
            <a:r>
              <a:rPr lang="ar-EG" sz="2000" dirty="0">
                <a:solidFill>
                  <a:prstClr val="black"/>
                </a:solidFill>
              </a:rPr>
              <a:t> بنات</a:t>
            </a:r>
            <a:br>
              <a:rPr lang="ar-EG" sz="2000" dirty="0">
                <a:solidFill>
                  <a:prstClr val="black"/>
                </a:solidFill>
              </a:rPr>
            </a:br>
            <a:r>
              <a:rPr lang="ar-EG" sz="2000" dirty="0">
                <a:solidFill>
                  <a:prstClr val="black"/>
                </a:solidFill>
              </a:rPr>
              <a:t>علم نفس تربوى</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 تابع عادات </a:t>
            </a:r>
            <a:r>
              <a:rPr lang="ar-EG" sz="2000" dirty="0">
                <a:solidFill>
                  <a:prstClr val="black"/>
                </a:solidFill>
              </a:rPr>
              <a:t>العقل</a:t>
            </a:r>
            <a:br>
              <a:rPr lang="ar-EG" sz="2000" dirty="0">
                <a:solidFill>
                  <a:prstClr val="black"/>
                </a:solidFill>
              </a:rPr>
            </a:br>
            <a:r>
              <a:rPr lang="ar-EG" sz="2000" dirty="0">
                <a:solidFill>
                  <a:prstClr val="black"/>
                </a:solidFill>
              </a:rPr>
              <a:t>تاريخ </a:t>
            </a:r>
            <a:r>
              <a:rPr lang="ar-EG" sz="2000" dirty="0" smtClean="0">
                <a:solidFill>
                  <a:prstClr val="black"/>
                </a:solidFill>
              </a:rPr>
              <a:t>4-4- </a:t>
            </a:r>
            <a:r>
              <a:rPr lang="ar-EG" sz="2000" dirty="0">
                <a:solidFill>
                  <a:prstClr val="black"/>
                </a:solidFill>
              </a:rPr>
              <a:t>2020</a:t>
            </a:r>
            <a:endParaRPr lang="ar-EG" sz="2000" dirty="0"/>
          </a:p>
        </p:txBody>
      </p:sp>
      <p:sp>
        <p:nvSpPr>
          <p:cNvPr id="3" name="Subtitle 2"/>
          <p:cNvSpPr>
            <a:spLocks noGrp="1"/>
          </p:cNvSpPr>
          <p:nvPr>
            <p:ph type="subTitle" idx="1"/>
          </p:nvPr>
        </p:nvSpPr>
        <p:spPr>
          <a:xfrm>
            <a:off x="1371600" y="5589240"/>
            <a:ext cx="6400800" cy="49560"/>
          </a:xfrm>
        </p:spPr>
        <p:txBody>
          <a:bodyPr>
            <a:normAutofit fontScale="25000" lnSpcReduction="20000"/>
          </a:bodyPr>
          <a:lstStyle/>
          <a:p>
            <a:endParaRPr lang="ar-EG" dirty="0"/>
          </a:p>
        </p:txBody>
      </p:sp>
    </p:spTree>
    <p:extLst>
      <p:ext uri="{BB962C8B-B14F-4D97-AF65-F5344CB8AC3E}">
        <p14:creationId xmlns:p14="http://schemas.microsoft.com/office/powerpoint/2010/main" val="315655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normAutofit/>
          </a:bodyPr>
          <a:lstStyle/>
          <a:p>
            <a:r>
              <a:rPr lang="ar-EG" sz="2000" b="1" dirty="0"/>
              <a:t>التفكير التبادلي :</a:t>
            </a:r>
            <a:r>
              <a:rPr lang="en-US" sz="2000" b="1" dirty="0"/>
              <a:t>	</a:t>
            </a:r>
            <a:r>
              <a:rPr lang="en-US" sz="2000" dirty="0"/>
              <a:t/>
            </a:r>
            <a:br>
              <a:rPr lang="en-US" sz="2000" dirty="0"/>
            </a:br>
            <a:r>
              <a:rPr lang="ar-EG" sz="2000" dirty="0"/>
              <a:t>        قدرة الإنسان علي العمل في مجموعات لتبرير الأفكار وإختبار جدوي إستراتجيات الحلول للأخرين وتنمية الإستعدات والإنفتاح وقدرته علي تقبل النقد البناء وقدرته علي قيادة المجموعة ومعرفة كيفية تعريز محاولات المجموعة وتقبل الأراء ويؤكد محمد بكرنوفل"2008 إلي أن حل المشكلات أصبح حاليا علي درجة من التعقيد لدرجه أن لا أحد في الغالب يستطيع أن يقوم به لوحده الامر الذي يحتم ان يكون الفرد أكثر تواصلا مع الآخرين وأكثر حساسية تجاه احتياجاتهم.</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1682945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a:bodyPr>
          <a:lstStyle/>
          <a:p>
            <a:pPr algn="r"/>
            <a:r>
              <a:rPr lang="ar-EG" sz="2000" dirty="0"/>
              <a:t>المراجع العلمية :</a:t>
            </a:r>
            <a:r>
              <a:rPr lang="ar-EG" sz="2000" b="1" dirty="0"/>
              <a:t/>
            </a:r>
            <a:br>
              <a:rPr lang="ar-EG" sz="2000" b="1" dirty="0"/>
            </a:br>
            <a:r>
              <a:rPr lang="ar-EG" sz="2000" b="1" dirty="0"/>
              <a:t>إبراهيم الحارثى وأحمد مسلم(2002م)</a:t>
            </a:r>
            <a:r>
              <a:rPr lang="ar-EG" sz="2000" dirty="0"/>
              <a:t> :"العادات العقليه وتنميتها لدى التلاميذ"الطبعة الأولى الرياض، مكتبة الشقرى .</a:t>
            </a:r>
            <a:r>
              <a:rPr lang="en-US" sz="2000" dirty="0"/>
              <a:t/>
            </a:r>
            <a:br>
              <a:rPr lang="en-US" sz="2000" dirty="0"/>
            </a:br>
            <a:r>
              <a:rPr lang="ar-EG" sz="2000" b="1" dirty="0"/>
              <a:t>أرثر كوستا ، بيتا كاليك (2003م):</a:t>
            </a:r>
            <a:r>
              <a:rPr lang="ar-EG" sz="2000" dirty="0"/>
              <a:t> "إستكشاف عادات العقل " ترجمة مدارس الظهران الأهلية بالمملكة العربيه السعوديه،دار الكتاب للنشر والتوزيع_الدمام.</a:t>
            </a:r>
            <a:r>
              <a:rPr lang="en-US" sz="2000" dirty="0"/>
              <a:t/>
            </a:r>
            <a:br>
              <a:rPr lang="en-US" sz="2000" dirty="0"/>
            </a:br>
            <a:r>
              <a:rPr lang="ar-SA" sz="2000" b="1" dirty="0"/>
              <a:t>حسن حسن عبده (2000م):</a:t>
            </a:r>
            <a:r>
              <a:rPr lang="ar-SA" sz="2000" dirty="0"/>
              <a:t> توجه المهمة والأنا وعلاقتها بالمعتقدات الخاصة بأسباب النجاح فى كرة القدم ، مجلة علوم الرياضة ، كلية التربية الرياضية ، جامعة المنيا ، المجلد 2 .</a:t>
            </a:r>
            <a:r>
              <a:rPr lang="en-US" sz="2000" dirty="0"/>
              <a:t/>
            </a:r>
            <a:br>
              <a:rPr lang="en-US"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81765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82554"/>
          </a:xfrm>
        </p:spPr>
        <p:txBody>
          <a:bodyPr>
            <a:normAutofit/>
          </a:bodyPr>
          <a:lstStyle/>
          <a:p>
            <a:r>
              <a:rPr lang="ar-EG" sz="2000" b="1" dirty="0"/>
              <a:t>النظريات المفسره لعادات العقل:</a:t>
            </a:r>
            <a:r>
              <a:rPr lang="en-US" sz="2000" dirty="0"/>
              <a:t/>
            </a:r>
            <a:br>
              <a:rPr lang="en-US" sz="2000" dirty="0"/>
            </a:br>
            <a:r>
              <a:rPr lang="ar-EG" sz="2000" b="1" dirty="0"/>
              <a:t>النظريه البنائيه:</a:t>
            </a:r>
            <a:r>
              <a:rPr lang="en-US" sz="2000" dirty="0"/>
              <a:t/>
            </a:r>
            <a:br>
              <a:rPr lang="en-US" sz="2000" dirty="0"/>
            </a:br>
            <a:r>
              <a:rPr lang="ar-EG" sz="2000" dirty="0"/>
              <a:t>جاءت العادات العقليه لتكون عملية للتفاعل ما بين الفرد والمجتمع الذي يعيشه .</a:t>
            </a:r>
            <a:r>
              <a:rPr lang="en-US" sz="2000" dirty="0"/>
              <a:t/>
            </a:r>
            <a:br>
              <a:rPr lang="en-US" sz="2000" dirty="0"/>
            </a:br>
            <a:r>
              <a:rPr lang="ar-EG" sz="2000" dirty="0"/>
              <a:t>         ويشير " </a:t>
            </a:r>
            <a:r>
              <a:rPr lang="en-US" sz="2000" b="1" dirty="0"/>
              <a:t>2006 Campbell</a:t>
            </a:r>
            <a:r>
              <a:rPr lang="ar-EG" sz="2000" dirty="0"/>
              <a:t> " إلى أن أسس المذهب البنائي يتوازي مع عادات العقل مثل(الميتامعرفية, تطبيق المعارف السابقة علي مواقف جديدة , التساؤل وطرح مشكلات , إدارة الاندافاعية وجمع البيانات عن طريق الحواس ) </a:t>
            </a:r>
          </a:p>
        </p:txBody>
      </p:sp>
      <p:sp>
        <p:nvSpPr>
          <p:cNvPr id="3" name="Content Placeholder 2"/>
          <p:cNvSpPr>
            <a:spLocks noGrp="1"/>
          </p:cNvSpPr>
          <p:nvPr>
            <p:ph idx="1"/>
          </p:nvPr>
        </p:nvSpPr>
        <p:spPr>
          <a:xfrm>
            <a:off x="457200" y="5733256"/>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352755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5328592"/>
          </a:xfrm>
        </p:spPr>
        <p:txBody>
          <a:bodyPr>
            <a:normAutofit/>
          </a:bodyPr>
          <a:lstStyle/>
          <a:p>
            <a:r>
              <a:rPr lang="ar-EG" sz="2000" dirty="0"/>
              <a:t>) </a:t>
            </a:r>
            <a:r>
              <a:rPr lang="ar-EG" sz="2000" b="1" dirty="0"/>
              <a:t>وذلك علي النحو التالي :</a:t>
            </a:r>
            <a:r>
              <a:rPr lang="en-US" sz="2000" dirty="0"/>
              <a:t/>
            </a:r>
            <a:br>
              <a:rPr lang="en-US" sz="2000" dirty="0"/>
            </a:br>
            <a:r>
              <a:rPr lang="ar-EG" sz="2000" dirty="0"/>
              <a:t>- عندما يبني الطلاب معانيهم الخاصه بعالمهم يستخدمون استراتجيات الميتامعرفية مثل التأمل, التخطيط ,التقييم, وايضا عمليات جمع البيانات عن طريق الحواس.</a:t>
            </a:r>
            <a:r>
              <a:rPr lang="en-US" sz="2000" dirty="0"/>
              <a:t/>
            </a:r>
            <a:br>
              <a:rPr lang="en-US" sz="2000" dirty="0"/>
            </a:br>
            <a:r>
              <a:rPr lang="ar-EG" sz="2000" dirty="0"/>
              <a:t>- يقدم التفاعل الداخلي الاجتماعي فرص للمتعلمين لكي يوضحوا عمليات فكرهم ويتعلموا من الاخرين في مواقف تبادلية. </a:t>
            </a:r>
            <a:r>
              <a:rPr lang="en-US" sz="2000" dirty="0"/>
              <a:t/>
            </a:r>
            <a:br>
              <a:rPr lang="en-US" sz="2000" dirty="0"/>
            </a:br>
            <a:r>
              <a:rPr lang="ar-EG" sz="2000" dirty="0"/>
              <a:t>3-يخدم اتجاه طرح أسئلة المتعلم فيما يتعلق بصياغة المعني , والدلالة, وحل المشاكل.</a:t>
            </a:r>
            <a:r>
              <a:rPr lang="ar-EG" sz="2000" b="1" dirty="0"/>
              <a:t> </a:t>
            </a:r>
            <a:r>
              <a:rPr lang="en-US" sz="2000" dirty="0"/>
              <a:t/>
            </a:r>
            <a:br>
              <a:rPr lang="en-US" sz="2000" dirty="0"/>
            </a:br>
            <a:r>
              <a:rPr lang="ar-EG" sz="2000" dirty="0"/>
              <a:t>         ويري</a:t>
            </a:r>
            <a:r>
              <a:rPr lang="ar-EG" sz="2000" b="1" dirty="0"/>
              <a:t> </a:t>
            </a:r>
            <a:r>
              <a:rPr lang="en-US" sz="2000" b="1" dirty="0"/>
              <a:t>Bruner</a:t>
            </a:r>
            <a:r>
              <a:rPr lang="ar-EG" sz="2000" b="1" dirty="0"/>
              <a:t>"</a:t>
            </a:r>
            <a:r>
              <a:rPr lang="en-US" sz="2000" b="1" dirty="0"/>
              <a:t>1990</a:t>
            </a:r>
            <a:r>
              <a:rPr lang="ar-EG" sz="2000" b="1" dirty="0"/>
              <a:t>"</a:t>
            </a:r>
            <a:r>
              <a:rPr lang="ar-EG" sz="2000" dirty="0"/>
              <a:t>: أن عادات العقل تنسجم مع الفكرة المعاصرة للتعلم البنائي , حيث تبني النظرية البنائية علي أسس المشاركة النشطة في التعلم , التنظيم الذاتي للتعلم, والتفاعل الداخلي الاجتماعي للتعلم, وصياغه الدلالة الشخصية.</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3447731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5112568"/>
          </a:xfrm>
        </p:spPr>
        <p:txBody>
          <a:bodyPr>
            <a:normAutofit/>
          </a:bodyPr>
          <a:lstStyle/>
          <a:p>
            <a:r>
              <a:rPr lang="ar-EG" sz="2000" b="1" dirty="0"/>
              <a:t>نظرية التعلم الاجتماعي :</a:t>
            </a:r>
            <a:r>
              <a:rPr lang="en-US" sz="2000" dirty="0"/>
              <a:t/>
            </a:r>
            <a:br>
              <a:rPr lang="en-US" sz="2000" dirty="0"/>
            </a:br>
            <a:r>
              <a:rPr lang="ar-EG" sz="2000" dirty="0"/>
              <a:t>         يشير</a:t>
            </a:r>
            <a:r>
              <a:rPr lang="en-US" sz="2000" b="1" dirty="0"/>
              <a:t> bandura</a:t>
            </a:r>
            <a:r>
              <a:rPr lang="ar-EG" sz="2000" b="1" dirty="0"/>
              <a:t> "</a:t>
            </a:r>
            <a:r>
              <a:rPr lang="en-US" sz="2000" b="1" dirty="0"/>
              <a:t>1977</a:t>
            </a:r>
            <a:r>
              <a:rPr lang="ar-EG" sz="2000" b="1" dirty="0"/>
              <a:t>"</a:t>
            </a:r>
            <a:r>
              <a:rPr lang="ar-EG" sz="2000" dirty="0"/>
              <a:t> :ان سلوك المتعلم يتأثر بعمليات التفاعل الداخلي التي تحصل بين التأثيرات الشخصية والمعرفية والتأثيرات الخارجية وتأثيرات السلوك نفسه,ويحدد ثلاثه جوانب واضحة لعملية التفاعل الداخلي وهي :المشاهدة,اللغة,التحدث مع الذات,وطبقا لنظرية التعلم الإجتماعي يستخدم المتعلم المشاهدة, واللغة,وحديث الذات ليستفيد من العالم ويساعد في اختياره للسلوكيات.</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27871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5112568"/>
          </a:xfrm>
        </p:spPr>
        <p:txBody>
          <a:bodyPr>
            <a:normAutofit/>
          </a:bodyPr>
          <a:lstStyle/>
          <a:p>
            <a:r>
              <a:rPr lang="ar-EG" sz="2000" b="1" dirty="0"/>
              <a:t>النظرية المعرفية:</a:t>
            </a:r>
            <a:r>
              <a:rPr lang="en-US" sz="2000" dirty="0"/>
              <a:t/>
            </a:r>
            <a:br>
              <a:rPr lang="en-US" sz="2000" dirty="0"/>
            </a:br>
            <a:r>
              <a:rPr lang="ar-EG" sz="2000" dirty="0"/>
              <a:t>           يري</a:t>
            </a:r>
            <a:r>
              <a:rPr lang="en-US" sz="2000" b="1" dirty="0"/>
              <a:t>Campbell " </a:t>
            </a:r>
            <a:r>
              <a:rPr lang="ar-EG" sz="2000" b="1" dirty="0"/>
              <a:t>2006</a:t>
            </a:r>
            <a:r>
              <a:rPr lang="ar-EG" sz="2000" dirty="0"/>
              <a:t> </a:t>
            </a:r>
            <a:r>
              <a:rPr lang="en-US" sz="2000" dirty="0"/>
              <a:t>"</a:t>
            </a:r>
            <a:r>
              <a:rPr lang="ar-EG" sz="2000" dirty="0"/>
              <a:t> أن عادات العقل مثل ادارة االإندفاعية ,والكفاح من اجل الدقة ,والميتامعرفية والاستجابة والرهبة وطرح الأسئلة والمشكلات وتطبيق المعارف السابقة علي مواقف جديدة تظهر بشكل أكثر وضوحا في مجال الاساليب المعرفية. </a:t>
            </a:r>
            <a:r>
              <a:rPr lang="en-US" sz="2000" dirty="0"/>
              <a:t/>
            </a:r>
            <a:br>
              <a:rPr lang="en-US" sz="2000" dirty="0"/>
            </a:br>
            <a:r>
              <a:rPr lang="ar-EG" sz="2000" dirty="0"/>
              <a:t>          ومن هنا جاءت هذه النظريات لتوضيح أهمية عادات العقل في حياه الفرد وإعطاء الفرد القدرات علي الإندماج في حياته العملية والعلمية والاجتماعية من خلال توظيف المهارات والقدرات الموجودة لدي الفرد في الجوانب الفكرية والمعرفية والبنائية لتكون نسق حياه يتميز بها الفرد بقدراته وخبراته محققا نتائج ايجابية وبناءه.</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1606230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r>
              <a:rPr lang="ar-EG" sz="2000" b="1" dirty="0"/>
              <a:t>أنواع عادات العقل :</a:t>
            </a:r>
            <a:r>
              <a:rPr lang="en-US" sz="2000" dirty="0"/>
              <a:t/>
            </a:r>
            <a:br>
              <a:rPr lang="en-US" sz="2000" dirty="0"/>
            </a:br>
            <a:r>
              <a:rPr lang="ar-EG" sz="2000" dirty="0"/>
              <a:t>         حددا " </a:t>
            </a:r>
            <a:r>
              <a:rPr lang="ar-EG" sz="2000" b="1" dirty="0"/>
              <a:t>كوستا وكاليك 2008</a:t>
            </a:r>
            <a:r>
              <a:rPr lang="ar-EG" sz="2000" dirty="0"/>
              <a:t> " قائمة بست عشرة عادة للسلوك الذكي المستخلصة من خصائص الناس الفعالين وعلاقاتهم وإنجازهم </a:t>
            </a:r>
            <a:r>
              <a:rPr lang="ar-EG" sz="2000" b="1" dirty="0"/>
              <a:t>وتتضمن عادات العقل الاتية:</a:t>
            </a:r>
            <a:r>
              <a:rPr lang="en-US" sz="2000" dirty="0"/>
              <a:t/>
            </a:r>
            <a:br>
              <a:rPr lang="en-US" sz="2000" dirty="0"/>
            </a:br>
            <a:r>
              <a:rPr lang="ar-EG" sz="2000" dirty="0"/>
              <a:t>المثابرة , التحكم بالتهور, والتفكير حول التفكير, والاصغاء بفهم وتعاطف , السعي الي الدقة , تطبيق المعرفة السابقة علي مواقف جديدة , التفكير بتواصل ووضوح ودقة, طرح المشكلات, التفكير بمرونة , الابداع والتخيل , ايجاد دعابة , الإنفتاح علي التعلم المستمر, </a:t>
            </a:r>
            <a:r>
              <a:rPr lang="ar-EG" sz="2000" b="1" dirty="0"/>
              <a:t>وعرفت كالأتي :</a:t>
            </a:r>
            <a:r>
              <a:rPr lang="en-US" sz="2000" dirty="0"/>
              <a:t/>
            </a:r>
            <a:br>
              <a:rPr lang="en-US" sz="2000" dirty="0"/>
            </a:br>
            <a:r>
              <a:rPr lang="ar-EG" sz="2000" b="1" dirty="0"/>
              <a:t>المثابرة:</a:t>
            </a:r>
            <a:r>
              <a:rPr lang="en-US" sz="2000" dirty="0"/>
              <a:t/>
            </a:r>
            <a:br>
              <a:rPr lang="en-US" sz="2000" dirty="0"/>
            </a:br>
            <a:r>
              <a:rPr lang="ar-EG" sz="2000" dirty="0"/>
              <a:t>        قد صنفها آرثر وكوستا في البداية وهي قدرة الفرد علي الإلتزام ومواصلة العمل بالمهام الموكلة إليه والاستمرار بالتركيز فيها بكل انتباه وهي بمثابة الإصرار علي النجاح وحل المشكلات ومواجهه التحديات بطرق متنوعة دون توقف أو إحباط.</a:t>
            </a:r>
            <a:r>
              <a:rPr lang="en-US" sz="2000" dirty="0"/>
              <a:t/>
            </a:r>
            <a:br>
              <a:rPr lang="en-US" sz="2000" dirty="0"/>
            </a:br>
            <a:endParaRPr lang="ar-EG" sz="2000" dirty="0"/>
          </a:p>
        </p:txBody>
      </p:sp>
      <p:sp>
        <p:nvSpPr>
          <p:cNvPr id="3" name="Content Placeholder 2"/>
          <p:cNvSpPr>
            <a:spLocks noGrp="1"/>
          </p:cNvSpPr>
          <p:nvPr>
            <p:ph idx="1"/>
          </p:nvPr>
        </p:nvSpPr>
        <p:spPr>
          <a:xfrm>
            <a:off x="457200" y="5733256"/>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670020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r>
              <a:rPr lang="ar-EG" sz="2000" b="1" dirty="0"/>
              <a:t>التحكم بالتهور:</a:t>
            </a:r>
            <a:r>
              <a:rPr lang="en-US" sz="2000" dirty="0"/>
              <a:t/>
            </a:r>
            <a:br>
              <a:rPr lang="en-US" sz="2000" dirty="0"/>
            </a:br>
            <a:r>
              <a:rPr lang="ar-EG" sz="2000" dirty="0"/>
              <a:t>        يقصد بها أن يمتلك الفرد القدرة علي التأني والصبر والبعد عن التهور والتسرع في مواجهه الحقائق والإصغاء للتعليمات قبل أن يبدء بالمهمة وفهم التوجيهات وتطوير الإستراتيجيات للتعامل مع المهمة والقدرة علي وضع خطة وقبول الإقتراحات لتحسين الأداء والإستماع لوجهات النظر والتي تظهر من لدي الفرد من خلال الأقوال الدالة عليها.</a:t>
            </a:r>
            <a:r>
              <a:rPr lang="en-US" sz="2000" dirty="0"/>
              <a:t/>
            </a:r>
            <a:br>
              <a:rPr lang="en-US" sz="2000" dirty="0"/>
            </a:br>
            <a:r>
              <a:rPr lang="ar-EG" sz="2000" b="1" dirty="0"/>
              <a:t>الإصغاء بفهم وتعاطف:  </a:t>
            </a:r>
            <a:r>
              <a:rPr lang="en-US" sz="2000" dirty="0"/>
              <a:t/>
            </a:r>
            <a:br>
              <a:rPr lang="en-US" sz="2000" dirty="0"/>
            </a:br>
            <a:r>
              <a:rPr lang="ar-EG" sz="2000" dirty="0"/>
              <a:t>        فن الإصغاء أحد المهارات التي يعلمها المعلمون لطلابهم حيث أنه ينمي مهارة التفكير الناقد وإصدار الحكم بعد تقييم آراء الآخرين وهو ايضا قدرة الإنسان علي رؤية وجهات النظر المختلفة والانجذاب الي الشخص الاخر وفهم افكاره ومشاعره بوضوح واعادة صياغتها بدقة ووضوح وتقديم امثلة عنها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57139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r>
              <a:rPr lang="ar-EG" sz="2000" b="1" dirty="0"/>
              <a:t>التفكير والتواصل بوضوح ودقة :</a:t>
            </a:r>
            <a:r>
              <a:rPr lang="en-US" sz="2000" dirty="0"/>
              <a:t/>
            </a:r>
            <a:br>
              <a:rPr lang="en-US" sz="2000" dirty="0"/>
            </a:br>
            <a:r>
              <a:rPr lang="ar-EG" sz="2000" dirty="0"/>
              <a:t>        التفكير واللغة وجهان لعملة واحدة فاللغة الغامضة المبهمة تعكس تفكيرا غامضا وتشير هذه العادة علي قدرة الفرد علي تحديد أفكاره بوضوح وتوصيلها للآخرين بدقة من خلال وسائل الإتصال المختلفة وهي أيضا قدرة الإنسان علي التواصل بدقة بشكل كتابي أوشفهي وقدرتة علي إستخدام اللغة الصحيحة بدقة ومهارة وقدرته علي تعريف المصطلحات والحوارات بشكل صحيح وتقديم إفادات مع الشروحات والمقارنات والشواهد والأدلة بدل من التعليم والتشوية.</a:t>
            </a:r>
            <a:r>
              <a:rPr lang="en-US" sz="2000" dirty="0"/>
              <a:t/>
            </a:r>
            <a:br>
              <a:rPr lang="en-US" sz="2000" dirty="0"/>
            </a:br>
            <a:r>
              <a:rPr lang="ar-EG" sz="2000" dirty="0"/>
              <a:t> </a:t>
            </a:r>
            <a:r>
              <a:rPr lang="en-US" sz="2000" dirty="0"/>
              <a:t/>
            </a:r>
            <a:br>
              <a:rPr lang="en-US" sz="2000" dirty="0"/>
            </a:br>
            <a:r>
              <a:rPr lang="ar-EG" sz="2000" b="1" dirty="0"/>
              <a:t>الخيال والتصور والابداع : </a:t>
            </a:r>
            <a:r>
              <a:rPr lang="en-US" sz="2000" dirty="0"/>
              <a:t/>
            </a:r>
            <a:br>
              <a:rPr lang="en-US" sz="2000" dirty="0"/>
            </a:br>
            <a:r>
              <a:rPr lang="ar-EG" sz="2000" dirty="0"/>
              <a:t>         يعد التصور عملية ذهنية ضرورية لإستمرار النمو والتطور وفيها تعالج المفردات علي شكل صور والمقصود بذلك هو رؤية الأشياء بعين العقل وقدرة الإنسان علي إبداع حلول للمشاكل بشكل مختلف وفحص البدائل بكل الزوايا والعمل بالمهمة بسبب التغيرات الفنية أكثر من المكافأت المادية والبحث عن التغذية الراجعة لمحاولته الوصول الي الحاله المتقنة وهو غير مستقر مع الوضع الراهن إذ يسعي للطلاقة والجدية والبساطة والتوازن وغير المؤلوف بالاستمرار.</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3767025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normAutofit/>
          </a:bodyPr>
          <a:lstStyle/>
          <a:p>
            <a:r>
              <a:rPr lang="ar-EG" sz="2000" b="1" dirty="0"/>
              <a:t>الانفتاح علي التعلم المستمر:</a:t>
            </a:r>
            <a:r>
              <a:rPr lang="en-US" sz="2000" dirty="0"/>
              <a:t/>
            </a:r>
            <a:br>
              <a:rPr lang="en-US" sz="2000" dirty="0"/>
            </a:br>
            <a:r>
              <a:rPr lang="ar-EG" sz="2000" dirty="0"/>
              <a:t>        قدرة الإنسان علي البحث عن التعلم مدي الحياة وتسمح ثقته وفضوله بالبحث والإستمرار لكل الطرق الفضلي ومحاولاته  للتحسن والتعلم وفهمه المشاكل التي تعترضه كفرص ملائمة للتعلم وشعوره بأنه أفضل عندما يعرف أنه تعلم وسعيه للشئ غير المعروف والابداع وليس صون الافكار والمعتقدات وتخزين المعارف.</a:t>
            </a:r>
            <a:r>
              <a:rPr lang="en-US" sz="2000" dirty="0"/>
              <a:t/>
            </a:r>
            <a:br>
              <a:rPr lang="en-US" sz="2000" dirty="0"/>
            </a:br>
            <a:r>
              <a:rPr lang="ar-EG" sz="2000" b="1" dirty="0"/>
              <a:t>إيجاد الدعابة :</a:t>
            </a:r>
            <a:r>
              <a:rPr lang="en-US" sz="2000" b="1" dirty="0"/>
              <a:t>	</a:t>
            </a:r>
            <a:r>
              <a:rPr lang="en-US" sz="2000" dirty="0"/>
              <a:t/>
            </a:r>
            <a:br>
              <a:rPr lang="en-US" sz="2000" dirty="0"/>
            </a:br>
            <a:r>
              <a:rPr lang="ar-EG" sz="2000" dirty="0"/>
              <a:t>        قدرة الانسان علي تقدير وفهم دعابات الأخرين والمزح بحرفية عندما تتعامل معه وإمتلاك مزاج متقلب أو مرن والتميز بين السخافة والسخرية والدعابة وقدرته علي الضحك عند مواجه المواقف المناسبه لوحده ووجد أن الدعابة تحرر الطاقة علي الإبداع وتثير مهارات التفكير عالية المستوي مثل التوقع المقرون بالحذر والعثور علي علاقات جيدة والتصور البصري وعمل تشابهات .</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696448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42</Words>
  <Application>Microsoft Office PowerPoint</Application>
  <PresentationFormat>On-screen Show (4:3)</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محاضرة  دراسات عليا  ثانية  ماحستير تعليم  بنات علم نفس تربوى استاذ المادة  استاذ دكتور عاطف نمر خليفة  استاذ مساعد دكتور محمد عبد الكريم نبهان عنوان المحاضرة  تابع عادات العقل تاريخ 4-4- 2020</vt:lpstr>
      <vt:lpstr>النظريات المفسره لعادات العقل: النظريه البنائيه: جاءت العادات العقليه لتكون عملية للتفاعل ما بين الفرد والمجتمع الذي يعيشه .          ويشير " 2006 Campbell " إلى أن أسس المذهب البنائي يتوازي مع عادات العقل مثل(الميتامعرفية, تطبيق المعارف السابقة علي مواقف جديدة , التساؤل وطرح مشكلات , إدارة الاندافاعية وجمع البيانات عن طريق الحواس ) </vt:lpstr>
      <vt:lpstr>) وذلك علي النحو التالي : - عندما يبني الطلاب معانيهم الخاصه بعالمهم يستخدمون استراتجيات الميتامعرفية مثل التأمل, التخطيط ,التقييم, وايضا عمليات جمع البيانات عن طريق الحواس. - يقدم التفاعل الداخلي الاجتماعي فرص للمتعلمين لكي يوضحوا عمليات فكرهم ويتعلموا من الاخرين في مواقف تبادلية.  3-يخدم اتجاه طرح أسئلة المتعلم فيما يتعلق بصياغة المعني , والدلالة, وحل المشاكل.           ويري Bruner"1990": أن عادات العقل تنسجم مع الفكرة المعاصرة للتعلم البنائي , حيث تبني النظرية البنائية علي أسس المشاركة النشطة في التعلم , التنظيم الذاتي للتعلم, والتفاعل الداخلي الاجتماعي للتعلم, وصياغه الدلالة الشخصية.          </vt:lpstr>
      <vt:lpstr>نظرية التعلم الاجتماعي :          يشير bandura "1977" :ان سلوك المتعلم يتأثر بعمليات التفاعل الداخلي التي تحصل بين التأثيرات الشخصية والمعرفية والتأثيرات الخارجية وتأثيرات السلوك نفسه,ويحدد ثلاثه جوانب واضحة لعملية التفاعل الداخلي وهي :المشاهدة,اللغة,التحدث مع الذات,وطبقا لنظرية التعلم الإجتماعي يستخدم المتعلم المشاهدة, واللغة,وحديث الذات ليستفيد من العالم ويساعد في اختياره للسلوكيات.                                               </vt:lpstr>
      <vt:lpstr>النظرية المعرفية:            يريCampbell " 2006 " أن عادات العقل مثل ادارة االإندفاعية ,والكفاح من اجل الدقة ,والميتامعرفية والاستجابة والرهبة وطرح الأسئلة والمشكلات وتطبيق المعارف السابقة علي مواقف جديدة تظهر بشكل أكثر وضوحا في مجال الاساليب المعرفية.            ومن هنا جاءت هذه النظريات لتوضيح أهمية عادات العقل في حياه الفرد وإعطاء الفرد القدرات علي الإندماج في حياته العملية والعلمية والاجتماعية من خلال توظيف المهارات والقدرات الموجودة لدي الفرد في الجوانب الفكرية والمعرفية والبنائية لتكون نسق حياه يتميز بها الفرد بقدراته وخبراته محققا نتائج ايجابية وبناءه.                         </vt:lpstr>
      <vt:lpstr>أنواع عادات العقل :          حددا " كوستا وكاليك 2008 " قائمة بست عشرة عادة للسلوك الذكي المستخلصة من خصائص الناس الفعالين وعلاقاتهم وإنجازهم وتتضمن عادات العقل الاتية: المثابرة , التحكم بالتهور, والتفكير حول التفكير, والاصغاء بفهم وتعاطف , السعي الي الدقة , تطبيق المعرفة السابقة علي مواقف جديدة , التفكير بتواصل ووضوح ودقة, طرح المشكلات, التفكير بمرونة , الابداع والتخيل , ايجاد دعابة , الإنفتاح علي التعلم المستمر, وعرفت كالأتي : المثابرة:         قد صنفها آرثر وكوستا في البداية وهي قدرة الفرد علي الإلتزام ومواصلة العمل بالمهام الموكلة إليه والاستمرار بالتركيز فيها بكل انتباه وهي بمثابة الإصرار علي النجاح وحل المشكلات ومواجهه التحديات بطرق متنوعة دون توقف أو إحباط. </vt:lpstr>
      <vt:lpstr>التحكم بالتهور:         يقصد بها أن يمتلك الفرد القدرة علي التأني والصبر والبعد عن التهور والتسرع في مواجهه الحقائق والإصغاء للتعليمات قبل أن يبدء بالمهمة وفهم التوجيهات وتطوير الإستراتيجيات للتعامل مع المهمة والقدرة علي وضع خطة وقبول الإقتراحات لتحسين الأداء والإستماع لوجهات النظر والتي تظهر من لدي الفرد من خلال الأقوال الدالة عليها. الإصغاء بفهم وتعاطف:           فن الإصغاء أحد المهارات التي يعلمها المعلمون لطلابهم حيث أنه ينمي مهارة التفكير الناقد وإصدار الحكم بعد تقييم آراء الآخرين وهو ايضا قدرة الإنسان علي رؤية وجهات النظر المختلفة والانجذاب الي الشخص الاخر وفهم افكاره ومشاعره بوضوح واعادة صياغتها بدقة ووضوح وتقديم امثلة عنها . </vt:lpstr>
      <vt:lpstr>التفكير والتواصل بوضوح ودقة :         التفكير واللغة وجهان لعملة واحدة فاللغة الغامضة المبهمة تعكس تفكيرا غامضا وتشير هذه العادة علي قدرة الفرد علي تحديد أفكاره بوضوح وتوصيلها للآخرين بدقة من خلال وسائل الإتصال المختلفة وهي أيضا قدرة الإنسان علي التواصل بدقة بشكل كتابي أوشفهي وقدرتة علي إستخدام اللغة الصحيحة بدقة ومهارة وقدرته علي تعريف المصطلحات والحوارات بشكل صحيح وتقديم إفادات مع الشروحات والمقارنات والشواهد والأدلة بدل من التعليم والتشوية.   الخيال والتصور والابداع :           يعد التصور عملية ذهنية ضرورية لإستمرار النمو والتطور وفيها تعالج المفردات علي شكل صور والمقصود بذلك هو رؤية الأشياء بعين العقل وقدرة الإنسان علي إبداع حلول للمشاكل بشكل مختلف وفحص البدائل بكل الزوايا والعمل بالمهمة بسبب التغيرات الفنية أكثر من المكافأت المادية والبحث عن التغذية الراجعة لمحاولته الوصول الي الحاله المتقنة وهو غير مستقر مع الوضع الراهن إذ يسعي للطلاقة والجدية والبساطة والتوازن وغير المؤلوف بالاستمرار. </vt:lpstr>
      <vt:lpstr>الانفتاح علي التعلم المستمر:         قدرة الإنسان علي البحث عن التعلم مدي الحياة وتسمح ثقته وفضوله بالبحث والإستمرار لكل الطرق الفضلي ومحاولاته  للتحسن والتعلم وفهمه المشاكل التي تعترضه كفرص ملائمة للتعلم وشعوره بأنه أفضل عندما يعرف أنه تعلم وسعيه للشئ غير المعروف والابداع وليس صون الافكار والمعتقدات وتخزين المعارف. إيجاد الدعابة :          قدرة الانسان علي تقدير وفهم دعابات الأخرين والمزح بحرفية عندما تتعامل معه وإمتلاك مزاج متقلب أو مرن والتميز بين السخافة والسخرية والدعابة وقدرته علي الضحك عند مواجه المواقف المناسبه لوحده ووجد أن الدعابة تحرر الطاقة علي الإبداع وتثير مهارات التفكير عالية المستوي مثل التوقع المقرون بالحذر والعثور علي علاقات جيدة والتصور البصري وعمل تشابهات .                                                        </vt:lpstr>
      <vt:lpstr>التفكير التبادلي :          قدرة الإنسان علي العمل في مجموعات لتبرير الأفكار وإختبار جدوي إستراتجيات الحلول للأخرين وتنمية الإستعدات والإنفتاح وقدرته علي تقبل النقد البناء وقدرته علي قيادة المجموعة ومعرفة كيفية تعريز محاولات المجموعة وتقبل الأراء ويؤكد محمد بكرنوفل"2008 إلي أن حل المشكلات أصبح حاليا علي درجة من التعقيد لدرجه أن لا أحد في الغالب يستطيع أن يقوم به لوحده الامر الذي يحتم ان يكون الفرد أكثر تواصلا مع الآخرين وأكثر حساسية تجاه احتياجاتهم.                                                                        </vt:lpstr>
      <vt:lpstr>المراجع العلمية : إبراهيم الحارثى وأحمد مسلم(2002م) :"العادات العقليه وتنميتها لدى التلاميذ"الطبعة الأولى الرياض، مكتبة الشقرى . أرثر كوستا ، بيتا كاليك (2003م): "إستكشاف عادات العقل " ترجمة مدارس الظهران الأهلية بالمملكة العربيه السعوديه،دار الكتاب للنشر والتوزيع_الدمام. حسن حسن عبده (2000م): توجه المهمة والأنا وعلاقتها بالمعتقدات الخاصة بأسباب النجاح فى كرة القدم ، مجلة علوم الرياضة ، كلية التربية الرياضية ، جامعة المنيا ، المجلد 2 .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تعليم  بنات علم نفس تربوى استاذ المادة  استاذ دكتور عاطف نمر خليفة  استاذ مساعد دكتور محمد عبد الكريم نبهان عنوان المحاضرة  تابع عادات العقل تاريخ 21-3- 2020</dc:title>
  <dc:creator>a</dc:creator>
  <cp:lastModifiedBy>a</cp:lastModifiedBy>
  <cp:revision>4</cp:revision>
  <dcterms:created xsi:type="dcterms:W3CDTF">2020-03-16T13:15:25Z</dcterms:created>
  <dcterms:modified xsi:type="dcterms:W3CDTF">2020-03-27T08:15:27Z</dcterms:modified>
</cp:coreProperties>
</file>