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7" r:id="rId2"/>
    <p:sldId id="268" r:id="rId3"/>
    <p:sldId id="258" r:id="rId4"/>
    <p:sldId id="267" r:id="rId5"/>
    <p:sldId id="259" r:id="rId6"/>
    <p:sldId id="260" r:id="rId7"/>
    <p:sldId id="261" r:id="rId8"/>
    <p:sldId id="262" r:id="rId9"/>
    <p:sldId id="263" r:id="rId10"/>
    <p:sldId id="264" r:id="rId11"/>
    <p:sldId id="269" r:id="rId12"/>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113" d="100"/>
          <a:sy n="113" d="100"/>
        </p:scale>
        <p:origin x="155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946194E3-7C4C-4C07-B042-2073FB9CE8F0}" type="datetimeFigureOut">
              <a:rPr lang="ar-EG" smtClean="0"/>
              <a:t>22/07/1441</a:t>
            </a:fld>
            <a:endParaRPr lang="ar-EG"/>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ar-EG"/>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F0EA9A5-4211-41F4-A73F-4EF8E9F67DAC}" type="slidenum">
              <a:rPr lang="ar-EG" smtClean="0"/>
              <a:t>‹#›</a:t>
            </a:fld>
            <a:endParaRPr lang="ar-EG"/>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46194E3-7C4C-4C07-B042-2073FB9CE8F0}" type="datetimeFigureOut">
              <a:rPr lang="ar-EG" smtClean="0"/>
              <a:t>22/07/1441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F0EA9A5-4211-41F4-A73F-4EF8E9F67DAC}" type="slidenum">
              <a:rPr lang="ar-EG" smtClean="0"/>
              <a:t>‹#›</a:t>
            </a:fld>
            <a:endParaRPr lang="ar-E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46194E3-7C4C-4C07-B042-2073FB9CE8F0}" type="datetimeFigureOut">
              <a:rPr lang="ar-EG" smtClean="0"/>
              <a:t>22/07/1441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F0EA9A5-4211-41F4-A73F-4EF8E9F67DAC}" type="slidenum">
              <a:rPr lang="ar-EG" smtClean="0"/>
              <a:t>‹#›</a:t>
            </a:fld>
            <a:endParaRPr lang="ar-E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946194E3-7C4C-4C07-B042-2073FB9CE8F0}" type="datetimeFigureOut">
              <a:rPr lang="ar-EG" smtClean="0"/>
              <a:t>22/07/1441</a:t>
            </a:fld>
            <a:endParaRPr lang="ar-EG"/>
          </a:p>
        </p:txBody>
      </p:sp>
      <p:sp>
        <p:nvSpPr>
          <p:cNvPr id="9" name="Slide Number Placeholder 8"/>
          <p:cNvSpPr>
            <a:spLocks noGrp="1"/>
          </p:cNvSpPr>
          <p:nvPr>
            <p:ph type="sldNum" sz="quarter" idx="15"/>
          </p:nvPr>
        </p:nvSpPr>
        <p:spPr/>
        <p:txBody>
          <a:bodyPr rtlCol="0"/>
          <a:lstStyle/>
          <a:p>
            <a:fld id="{2F0EA9A5-4211-41F4-A73F-4EF8E9F67DAC}" type="slidenum">
              <a:rPr lang="ar-EG" smtClean="0"/>
              <a:t>‹#›</a:t>
            </a:fld>
            <a:endParaRPr lang="ar-EG"/>
          </a:p>
        </p:txBody>
      </p:sp>
      <p:sp>
        <p:nvSpPr>
          <p:cNvPr id="10" name="Footer Placeholder 9"/>
          <p:cNvSpPr>
            <a:spLocks noGrp="1"/>
          </p:cNvSpPr>
          <p:nvPr>
            <p:ph type="ftr" sz="quarter" idx="16"/>
          </p:nvPr>
        </p:nvSpPr>
        <p:spPr/>
        <p:txBody>
          <a:bodyPr rtlCol="0"/>
          <a:lstStyle/>
          <a:p>
            <a:endParaRPr lang="ar-E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946194E3-7C4C-4C07-B042-2073FB9CE8F0}" type="datetimeFigureOut">
              <a:rPr lang="ar-EG" smtClean="0"/>
              <a:t>22/07/1441</a:t>
            </a:fld>
            <a:endParaRPr lang="ar-EG"/>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ar-EG"/>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2F0EA9A5-4211-41F4-A73F-4EF8E9F67DAC}" type="slidenum">
              <a:rPr lang="ar-EG" smtClean="0"/>
              <a:t>‹#›</a:t>
            </a:fld>
            <a:endParaRPr lang="ar-EG"/>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946194E3-7C4C-4C07-B042-2073FB9CE8F0}" type="datetimeFigureOut">
              <a:rPr lang="ar-EG" smtClean="0"/>
              <a:t>22/07/1441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2F0EA9A5-4211-41F4-A73F-4EF8E9F67DAC}" type="slidenum">
              <a:rPr lang="ar-EG" smtClean="0"/>
              <a:t>‹#›</a:t>
            </a:fld>
            <a:endParaRPr lang="ar-EG"/>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946194E3-7C4C-4C07-B042-2073FB9CE8F0}" type="datetimeFigureOut">
              <a:rPr lang="ar-EG" smtClean="0"/>
              <a:t>22/07/1441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2F0EA9A5-4211-41F4-A73F-4EF8E9F67DAC}" type="slidenum">
              <a:rPr lang="ar-EG" smtClean="0"/>
              <a:t>‹#›</a:t>
            </a:fld>
            <a:endParaRPr lang="ar-EG"/>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946194E3-7C4C-4C07-B042-2073FB9CE8F0}" type="datetimeFigureOut">
              <a:rPr lang="ar-EG" smtClean="0"/>
              <a:t>22/07/1441</a:t>
            </a:fld>
            <a:endParaRPr lang="ar-EG"/>
          </a:p>
        </p:txBody>
      </p:sp>
      <p:sp>
        <p:nvSpPr>
          <p:cNvPr id="7" name="Slide Number Placeholder 6"/>
          <p:cNvSpPr>
            <a:spLocks noGrp="1"/>
          </p:cNvSpPr>
          <p:nvPr>
            <p:ph type="sldNum" sz="quarter" idx="11"/>
          </p:nvPr>
        </p:nvSpPr>
        <p:spPr/>
        <p:txBody>
          <a:bodyPr rtlCol="0"/>
          <a:lstStyle/>
          <a:p>
            <a:fld id="{2F0EA9A5-4211-41F4-A73F-4EF8E9F67DAC}" type="slidenum">
              <a:rPr lang="ar-EG" smtClean="0"/>
              <a:t>‹#›</a:t>
            </a:fld>
            <a:endParaRPr lang="ar-EG"/>
          </a:p>
        </p:txBody>
      </p:sp>
      <p:sp>
        <p:nvSpPr>
          <p:cNvPr id="8" name="Footer Placeholder 7"/>
          <p:cNvSpPr>
            <a:spLocks noGrp="1"/>
          </p:cNvSpPr>
          <p:nvPr>
            <p:ph type="ftr" sz="quarter" idx="12"/>
          </p:nvPr>
        </p:nvSpPr>
        <p:spPr/>
        <p:txBody>
          <a:bodyPr rtlCol="0"/>
          <a:lstStyle/>
          <a:p>
            <a:endParaRPr lang="ar-E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6194E3-7C4C-4C07-B042-2073FB9CE8F0}" type="datetimeFigureOut">
              <a:rPr lang="ar-EG" smtClean="0"/>
              <a:t>22/07/1441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2F0EA9A5-4211-41F4-A73F-4EF8E9F67DAC}" type="slidenum">
              <a:rPr lang="ar-EG" smtClean="0"/>
              <a:t>‹#›</a:t>
            </a:fld>
            <a:endParaRPr lang="ar-E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946194E3-7C4C-4C07-B042-2073FB9CE8F0}" type="datetimeFigureOut">
              <a:rPr lang="ar-EG" smtClean="0"/>
              <a:t>22/07/1441</a:t>
            </a:fld>
            <a:endParaRPr lang="ar-EG"/>
          </a:p>
        </p:txBody>
      </p:sp>
      <p:sp>
        <p:nvSpPr>
          <p:cNvPr id="22" name="Slide Number Placeholder 21"/>
          <p:cNvSpPr>
            <a:spLocks noGrp="1"/>
          </p:cNvSpPr>
          <p:nvPr>
            <p:ph type="sldNum" sz="quarter" idx="15"/>
          </p:nvPr>
        </p:nvSpPr>
        <p:spPr/>
        <p:txBody>
          <a:bodyPr rtlCol="0"/>
          <a:lstStyle/>
          <a:p>
            <a:fld id="{2F0EA9A5-4211-41F4-A73F-4EF8E9F67DAC}" type="slidenum">
              <a:rPr lang="ar-EG" smtClean="0"/>
              <a:t>‹#›</a:t>
            </a:fld>
            <a:endParaRPr lang="ar-EG"/>
          </a:p>
        </p:txBody>
      </p:sp>
      <p:sp>
        <p:nvSpPr>
          <p:cNvPr id="23" name="Footer Placeholder 22"/>
          <p:cNvSpPr>
            <a:spLocks noGrp="1"/>
          </p:cNvSpPr>
          <p:nvPr>
            <p:ph type="ftr" sz="quarter" idx="16"/>
          </p:nvPr>
        </p:nvSpPr>
        <p:spPr/>
        <p:txBody>
          <a:bodyPr rtlCol="0"/>
          <a:lstStyle/>
          <a:p>
            <a:endParaRPr lang="ar-EG"/>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946194E3-7C4C-4C07-B042-2073FB9CE8F0}" type="datetimeFigureOut">
              <a:rPr lang="ar-EG" smtClean="0"/>
              <a:t>22/07/1441</a:t>
            </a:fld>
            <a:endParaRPr lang="ar-EG"/>
          </a:p>
        </p:txBody>
      </p:sp>
      <p:sp>
        <p:nvSpPr>
          <p:cNvPr id="18" name="Slide Number Placeholder 17"/>
          <p:cNvSpPr>
            <a:spLocks noGrp="1"/>
          </p:cNvSpPr>
          <p:nvPr>
            <p:ph type="sldNum" sz="quarter" idx="11"/>
          </p:nvPr>
        </p:nvSpPr>
        <p:spPr/>
        <p:txBody>
          <a:bodyPr rtlCol="0"/>
          <a:lstStyle/>
          <a:p>
            <a:fld id="{2F0EA9A5-4211-41F4-A73F-4EF8E9F67DAC}" type="slidenum">
              <a:rPr lang="ar-EG" smtClean="0"/>
              <a:t>‹#›</a:t>
            </a:fld>
            <a:endParaRPr lang="ar-EG"/>
          </a:p>
        </p:txBody>
      </p:sp>
      <p:sp>
        <p:nvSpPr>
          <p:cNvPr id="21" name="Footer Placeholder 20"/>
          <p:cNvSpPr>
            <a:spLocks noGrp="1"/>
          </p:cNvSpPr>
          <p:nvPr>
            <p:ph type="ftr" sz="quarter" idx="12"/>
          </p:nvPr>
        </p:nvSpPr>
        <p:spPr/>
        <p:txBody>
          <a:bodyPr rtlCol="0"/>
          <a:lstStyle/>
          <a:p>
            <a:endParaRPr lang="ar-E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46194E3-7C4C-4C07-B042-2073FB9CE8F0}" type="datetimeFigureOut">
              <a:rPr lang="ar-EG" smtClean="0"/>
              <a:t>22/07/1441</a:t>
            </a:fld>
            <a:endParaRPr lang="ar-EG"/>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EG"/>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F0EA9A5-4211-41F4-A73F-4EF8E9F67DAC}" type="slidenum">
              <a:rPr lang="ar-EG" smtClean="0"/>
              <a:t>‹#›</a:t>
            </a:fld>
            <a:endParaRPr lang="ar-EG"/>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246510"/>
            <a:ext cx="7704855" cy="2088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descr="عروض-رياضية"/>
          <p:cNvPicPr/>
          <p:nvPr/>
        </p:nvPicPr>
        <p:blipFill>
          <a:blip r:embed="rId3">
            <a:extLst>
              <a:ext uri="{28A0092B-C50C-407E-A947-70E740481C1C}">
                <a14:useLocalDpi xmlns:a14="http://schemas.microsoft.com/office/drawing/2010/main" val="0"/>
              </a:ext>
            </a:extLst>
          </a:blip>
          <a:srcRect/>
          <a:stretch>
            <a:fillRect/>
          </a:stretch>
        </p:blipFill>
        <p:spPr bwMode="auto">
          <a:xfrm>
            <a:off x="1043608" y="2420888"/>
            <a:ext cx="6984776" cy="2070100"/>
          </a:xfrm>
          <a:prstGeom prst="rect">
            <a:avLst/>
          </a:prstGeom>
          <a:noFill/>
          <a:ln>
            <a:noFill/>
          </a:ln>
        </p:spPr>
      </p:pic>
      <p:pic>
        <p:nvPicPr>
          <p:cNvPr id="6" name="Picture 5" descr="1363819179_5"/>
          <p:cNvPicPr/>
          <p:nvPr/>
        </p:nvPicPr>
        <p:blipFill>
          <a:blip r:embed="rId4">
            <a:extLst>
              <a:ext uri="{28A0092B-C50C-407E-A947-70E740481C1C}">
                <a14:useLocalDpi xmlns:a14="http://schemas.microsoft.com/office/drawing/2010/main" val="0"/>
              </a:ext>
            </a:extLst>
          </a:blip>
          <a:srcRect/>
          <a:stretch>
            <a:fillRect/>
          </a:stretch>
        </p:blipFill>
        <p:spPr bwMode="auto">
          <a:xfrm>
            <a:off x="1043608" y="4941168"/>
            <a:ext cx="6984776" cy="1397000"/>
          </a:xfrm>
          <a:prstGeom prst="rect">
            <a:avLst/>
          </a:prstGeom>
          <a:noFill/>
          <a:ln>
            <a:noFill/>
          </a:ln>
        </p:spPr>
      </p:pic>
    </p:spTree>
    <p:extLst>
      <p:ext uri="{BB962C8B-B14F-4D97-AF65-F5344CB8AC3E}">
        <p14:creationId xmlns:p14="http://schemas.microsoft.com/office/powerpoint/2010/main" val="1253523575"/>
      </p:ext>
    </p:extLst>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76672"/>
            <a:ext cx="7467600" cy="5997280"/>
          </a:xfrm>
        </p:spPr>
        <p:txBody>
          <a:bodyPr/>
          <a:lstStyle/>
          <a:p>
            <a:r>
              <a:rPr lang="ar-SA" b="1" dirty="0"/>
              <a:t>ﺘﺎﺭﻴﺦ ﺍﻟﻌﺭﻭﺽ ﺍﻟﺭﻴﺎﻀﻴﺔ</a:t>
            </a:r>
            <a:endParaRPr lang="en-US" dirty="0"/>
          </a:p>
          <a:p>
            <a:r>
              <a:rPr lang="ar-EG" dirty="0"/>
              <a:t>ﺇﻥ ﺍﻟﺤﺭﻜﺔ ﺍﻟﺒﺩﻨﻴﺔ ﻟﻺﻨﺴﺎﻥ ﻤﻨﺫ ﺃﻗﺩﻡ ﺍﻟﻌﺼﻭﺭ ﻟﻬﺎ ﻏﺭﺽ ﻭﻫﺩﻑ ﺇﻤﺎ ﺒﻐﺭﺽ ﺍﻟﺤﺼﻭل ﻋﻠﻰ ﻏﺫﺍﺌﻪ ﺃﻭ ﺘﺄﻤﻴﻥ ﺤﻴﺎﺘﻪ ﻓﻤﻥ ﻫﻨﺎ ﻻ ﺒﺩ ﻟﻪ ﺃﻥ ﻴﺒﺫل ﺍﻟﻤﺠﻬﻭﺩ ﺘﻠﻭ ﺍﻟﻤﺠﻬﻭﺩﺇﻥ ﺍﻟﻨﻘﻭﺵ ﺍﻟﻤﺤﻔﻭﺭﺓ ﻓﻲ ﻤﻘﺎﺒﺭ ﻗﺩﻤﺎﺀ ﺍﻟﻤﺼﺭﻴﻴﻥ ﻟﻬﺎ ﺍﻟﻌﺩﻴﺩ ﻤﻥ ﺍﻟﺤﺭﻜﺎﺕ ﻭﺍﻟﺘﻤﺭﻴﻨﺎﺕ ﻭﺘﺄﺨﺫ ﺃﺸﻜﺎل ﺍﻟﺜﺒﺎﺕ ﺃﻭ ﺍﻟﺘﻌﻠﻕ ﺃﻭ ﺍﻟﺘﺴﻠﻕ ﺃﻭ ﺍﻟﺠﺭﻱ ﻜﻤﺎ ﺍﻥ ﺍﻟﺭﻭﻤﺎﻨﻴﻴﻥ ﻭﺍﻟﻴﻭﻨﺎﻨﻴﻴﻥ ﻗﺩ ﺃﺩﻭﺍ ﻫﺫﻩ ﺍﻟﺤﺭﻜﺎﺕ ﻓﻲ ﺤﻠﺒﺎﺕ ﺍﻟﻤﺼﺎﺭﻋﺔ ﻭﺍﻟﻤﻨﺎﺯﻟﺔ.</a:t>
            </a:r>
            <a:endParaRPr lang="en-US" dirty="0"/>
          </a:p>
          <a:p>
            <a:endParaRPr lang="ar-EG" dirty="0"/>
          </a:p>
        </p:txBody>
      </p:sp>
    </p:spTree>
    <p:extLst>
      <p:ext uri="{BB962C8B-B14F-4D97-AF65-F5344CB8AC3E}">
        <p14:creationId xmlns:p14="http://schemas.microsoft.com/office/powerpoint/2010/main" val="1888975312"/>
      </p:ext>
    </p:extLst>
  </p:cSld>
  <p:clrMapOvr>
    <a:masterClrMapping/>
  </p:clrMapOvr>
  <p:transition spd="slow">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E24EB-248F-4878-B181-3D902EF2436C}"/>
              </a:ext>
            </a:extLst>
          </p:cNvPr>
          <p:cNvSpPr>
            <a:spLocks noGrp="1"/>
          </p:cNvSpPr>
          <p:nvPr>
            <p:ph type="title"/>
          </p:nvPr>
        </p:nvSpPr>
        <p:spPr>
          <a:xfrm>
            <a:off x="683568" y="620688"/>
            <a:ext cx="7467600" cy="1143000"/>
          </a:xfrm>
        </p:spPr>
        <p:txBody>
          <a:bodyPr>
            <a:normAutofit/>
          </a:bodyPr>
          <a:lstStyle/>
          <a:p>
            <a:pPr algn="ctr"/>
            <a:r>
              <a:rPr lang="ar-EG" sz="4800" b="1" dirty="0"/>
              <a:t>نهاية المحاضرة الأولى</a:t>
            </a:r>
            <a:endParaRPr lang="en-US" sz="4800" b="1" dirty="0"/>
          </a:p>
        </p:txBody>
      </p:sp>
      <p:sp>
        <p:nvSpPr>
          <p:cNvPr id="5" name="TextBox 4">
            <a:extLst>
              <a:ext uri="{FF2B5EF4-FFF2-40B4-BE49-F238E27FC236}">
                <a16:creationId xmlns:a16="http://schemas.microsoft.com/office/drawing/2014/main" id="{FE2A1C22-52C7-4FF3-BE5A-498D8BC99559}"/>
              </a:ext>
            </a:extLst>
          </p:cNvPr>
          <p:cNvSpPr txBox="1"/>
          <p:nvPr/>
        </p:nvSpPr>
        <p:spPr>
          <a:xfrm>
            <a:off x="851712" y="4575319"/>
            <a:ext cx="7131312" cy="1661993"/>
          </a:xfrm>
          <a:prstGeom prst="rect">
            <a:avLst/>
          </a:prstGeom>
          <a:noFill/>
        </p:spPr>
        <p:txBody>
          <a:bodyPr wrap="square" rtlCol="0">
            <a:spAutoFit/>
          </a:bodyPr>
          <a:lstStyle/>
          <a:p>
            <a:pPr algn="ctr" rtl="1"/>
            <a:r>
              <a:rPr lang="ar-EG" b="1" dirty="0">
                <a:cs typeface="AdvertisingBold" pitchFamily="2" charset="-78"/>
              </a:rPr>
              <a:t>المادة العلمية تحت مسئولية أستاذ المقرر</a:t>
            </a:r>
          </a:p>
          <a:p>
            <a:pPr algn="ctr" rtl="1"/>
            <a:endParaRPr lang="ar-EG" b="1" dirty="0">
              <a:cs typeface="AdvertisingBold" pitchFamily="2" charset="-78"/>
            </a:endParaRPr>
          </a:p>
          <a:p>
            <a:pPr algn="ctr" rtl="1"/>
            <a:r>
              <a:rPr lang="ar-EG" b="1" dirty="0">
                <a:cs typeface="AdvertisingBold" pitchFamily="2" charset="-78"/>
              </a:rPr>
              <a:t>ودون أدنى مسئولية على الكلية أو الجامعة</a:t>
            </a:r>
          </a:p>
          <a:p>
            <a:pPr algn="ctr" rtl="1"/>
            <a:endParaRPr lang="ar-EG" b="1" dirty="0">
              <a:cs typeface="AdvertisingBold" pitchFamily="2" charset="-78"/>
            </a:endParaRPr>
          </a:p>
          <a:p>
            <a:pPr algn="ctr" rtl="1"/>
            <a:endParaRPr lang="ar-EG" b="1" dirty="0">
              <a:cs typeface="AdvertisingBold" pitchFamily="2" charset="-78"/>
            </a:endParaRPr>
          </a:p>
          <a:p>
            <a:pPr algn="ctr" rtl="1"/>
            <a:r>
              <a:rPr lang="ar-EG" sz="1200" b="1" dirty="0">
                <a:latin typeface="29LT Bukra Bold" panose="000B0903020204020204" pitchFamily="34" charset="-78"/>
                <a:cs typeface="29LT Bukra Bold" panose="000B0903020204020204" pitchFamily="34" charset="-78"/>
              </a:rPr>
              <a:t>                                                                                                                            أستاذ المقرر</a:t>
            </a:r>
            <a:endParaRPr lang="en-US" sz="1200" b="1" dirty="0">
              <a:latin typeface="29LT Bukra Bold" panose="000B0903020204020204" pitchFamily="34" charset="-78"/>
              <a:cs typeface="29LT Bukra Bold" panose="000B0903020204020204" pitchFamily="34" charset="-78"/>
            </a:endParaRPr>
          </a:p>
        </p:txBody>
      </p:sp>
    </p:spTree>
    <p:extLst>
      <p:ext uri="{BB962C8B-B14F-4D97-AF65-F5344CB8AC3E}">
        <p14:creationId xmlns:p14="http://schemas.microsoft.com/office/powerpoint/2010/main" val="2552320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3A906AA0-A5F0-4765-B69F-D24B09A9141A}"/>
              </a:ext>
            </a:extLst>
          </p:cNvPr>
          <p:cNvSpPr>
            <a:spLocks noGrp="1"/>
          </p:cNvSpPr>
          <p:nvPr>
            <p:ph sz="quarter" idx="1"/>
          </p:nvPr>
        </p:nvSpPr>
        <p:spPr>
          <a:xfrm>
            <a:off x="251520" y="1988840"/>
            <a:ext cx="8352928" cy="2880320"/>
          </a:xfrm>
        </p:spPr>
        <p:txBody>
          <a:bodyPr>
            <a:normAutofit fontScale="92500"/>
          </a:bodyPr>
          <a:lstStyle/>
          <a:p>
            <a:pPr algn="ctr"/>
            <a:r>
              <a:rPr lang="ar-EG" sz="3200" b="1" dirty="0"/>
              <a:t>قسم نظريات وتطبيقات الجمباز والتمرينات والعروض الرياضية </a:t>
            </a:r>
          </a:p>
          <a:p>
            <a:pPr algn="ctr"/>
            <a:endParaRPr lang="ar-EG" sz="3200" b="1" dirty="0"/>
          </a:p>
          <a:p>
            <a:pPr marL="0" indent="0" algn="ctr">
              <a:buNone/>
            </a:pPr>
            <a:r>
              <a:rPr lang="ar-EG" sz="3200" b="1" dirty="0"/>
              <a:t>المهرجانات والعروض الرياضية </a:t>
            </a:r>
          </a:p>
          <a:p>
            <a:pPr marL="0" indent="0" algn="ctr">
              <a:buNone/>
            </a:pPr>
            <a:r>
              <a:rPr lang="ar-EG" sz="3200" b="1" dirty="0"/>
              <a:t>الفرقة الثانية </a:t>
            </a:r>
          </a:p>
          <a:p>
            <a:pPr marL="0" indent="0" algn="ctr">
              <a:buNone/>
            </a:pPr>
            <a:r>
              <a:rPr lang="ar-EG" sz="3200" b="1" dirty="0"/>
              <a:t>2020</a:t>
            </a:r>
            <a:endParaRPr lang="en-US" sz="3200" b="1" dirty="0"/>
          </a:p>
        </p:txBody>
      </p:sp>
    </p:spTree>
    <p:extLst>
      <p:ext uri="{BB962C8B-B14F-4D97-AF65-F5344CB8AC3E}">
        <p14:creationId xmlns:p14="http://schemas.microsoft.com/office/powerpoint/2010/main" val="1883410969"/>
      </p:ext>
    </p:extLst>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88640"/>
            <a:ext cx="7467600" cy="6285312"/>
          </a:xfrm>
        </p:spPr>
        <p:txBody>
          <a:bodyPr>
            <a:normAutofit/>
          </a:bodyPr>
          <a:lstStyle/>
          <a:p>
            <a:r>
              <a:rPr lang="ar-EG" b="1" dirty="0"/>
              <a:t>العروض والمهرجانات</a:t>
            </a:r>
            <a:endParaRPr lang="en-US" dirty="0"/>
          </a:p>
          <a:p>
            <a:r>
              <a:rPr lang="ar-EG" b="1" dirty="0"/>
              <a:t>ﻤﻘﺩﻤﺔ</a:t>
            </a:r>
            <a:endParaRPr lang="en-US" dirty="0"/>
          </a:p>
          <a:p>
            <a:r>
              <a:rPr lang="ar-EG" dirty="0"/>
              <a:t>ﺇﻥ ﺍﻟﺤﺭﻜﺔ ﺍﻟﺒﺩﻨﻴﺔ ﻟﻺﻨﺴﺎﻥ ﻤﻨﺫ ﺃﻗﺩﻡ ﺍﻟﻌﺼﻭﺭ ﻟﻬﺎ ﻏﺭﺽ ﻭﻫﺩﻑ ﺇﻤﺎ ﺒﻐﺭﺽ ﺍﻟﺤﺼﻭل ﻋﻠﻰ ﻏﺫﺍﺌﻪ ﺃﻭ ﺘﺄﻤﻴﻥ ﺤﻴﺎﺘﻪ ﻓﻤﻥ ﻫﻨﺎ ﻻ ﺒﺩ ﻟﻪ ﺃﻥ ﻴﺒﺫل ﻤﺠﻬﻭﺩ يلو ﺍﻟﻤﺠﻬﻭﺩ ﺇﻥ ﺍﻟﻨﻘﻭﺵ ﺍﻟﻤﺤﻔﻭﺭﺓ ﻓﻲ ﻤﻘﺎﺒﺭ ﻗﺩﻤﺎﺀ ﺍﻟﻤﺼﺭﻴﻴﻥ ﺘﻭﻀﺢ ﺍﻟﻌﺩﻴﺩ ﻤﻥ ﺍﻟﺤﺭﻜﺎﺕ ﻭﺍﻟﺘﻤﺭﻴﻨﺎﺕ والتى ﺘﺄﺨﺫ ﺃﺸﻜﺎل ﺍﻟﺜﺒﺎﺕ ﺃﻭ ﺍﻟﺘﻌﻠﻕ ﺃﻭ ﺍﻟﺘﺴﻠﻕ ﺃﻭ ﺍﻟﺠﺭﻱ.</a:t>
            </a:r>
            <a:endParaRPr lang="en-US" dirty="0"/>
          </a:p>
          <a:p>
            <a:r>
              <a:rPr lang="ar-EG" dirty="0"/>
              <a:t>ﻜﻤﺎ ﺁﻥ ﺍﻟﺭﻭﻤﺎﻨﻴﻴﻥ ﻭﺍﻟﻴﻭﻨﺎﻨﻴﻴﻥ ﻤﺎﺭﺴﻭﺍ ﻫﺫﻩ ﺍﻟﺤﺭﻜﺎﺕ ﻓﻲ ﺤﻠﺒﺎﺕ ﺍﻟﻤﺼﺎﺭﻋﺔ ﻭﺍﻟﻤﻨﺎﺯﻟﺔ</a:t>
            </a:r>
            <a:endParaRPr lang="en-US" dirty="0"/>
          </a:p>
          <a:p>
            <a:r>
              <a:rPr lang="ar-EG" dirty="0"/>
              <a:t>ﻭﻅﻬﺭﺕ ﺍﻟﺘﻤﺭﻴﻨﺎﺕ ﺍﻟﺒﺩﻨﻴﺔ ﺒﺄﺸﻜﺎﻟﻬﺎ ﺍﻟﻤﺨﺘﻠﻔﺔ ﻭ ﺍﻟﻤﻭﺠﻭﺩﺓ ﺤﺎﻟﻴﺎﹰ ﻤﻨﺫ ﻋﺎﻡ ١٨٠٠ ﻓﻰ ﺍﻟﻤﺩﺍﺭﺱ ﺍﻟﻤﺨﺘﻠﻔﺔ ﻤﻨﻬﺎ ﺍﻟﻤﺩﺭﺴﺔ ﺍﻷﻟﻤﺎﻨﻴﺔ ﻭﺍﻟﺴﻭﻴﺩﻴﺔ ﻭﺍﺴﺘﻤﺭﺕ ﺍﻟﺩﺭﺍﺴﺎﺕ ﻭﺍﻷﺒﺤﺎﺙ ﻭﺘﻘﺩﻤﺕ ﺭﻴﺎﻀﺔ ﺍﻟﺘﻤﺭﻴﻨﺎﺕ ﻭﺘﻨﻭﻋﺕ ﻁﺭﻗﻬﺎ ﻭﻤﺩﺍﺭﺴﻬﺎ ﻭﻅﻬﺭﺕ ﺍﻟﺘﻤﺭﻴﻨﺎﺕ ﻤﺜل ﺍﻟﻤﺸﻲ ﻭﺍﻟﺠﺭﻱ ﻭﺍﻟﻭﺜﺏ ﻭﺍﻟﻘﻔﺯ ﻭﺘﻤﺭﻴﻨﺎﺕ ﻋﻠﻰ ﺍﻟﻌﺎﺭﻀﺔ. ﺜﻡ ﺘﻁﻭﺭﺕ ﻭﺃﺼﺒﺤﺕ ﺘﺅﺩﻯ ﻓﻲ ﺤﺭﻜﺎﺕ ﻤﺴﺘﻤﺭﺓ ﺩﻭﻥ ﺜﺒﺎﺕ ﻭﺍﺴﺘﺨﺩﺍﻡ ﻭﺘﺤﺭﻴﻙ ﺍﻟﻤﻔﺎﺼل ﺒﻐﺭﺽ ﺍﻟﻤﺭ ﻭﺭﻨﺔ ﻭﺍﻟﺘﺩﺭﻴﺏ ﺍﻟﺸﺎﻤل ﺍﻟﺫﻱ ﻴﺘﻨﺎﺴﺏ ﻤﻊ ﺤﺎﺠﺎﺕ ﻭﻗﺩﺭﺍﺕ ﺍﻟﻔﺭﺩ.</a:t>
            </a:r>
            <a:endParaRPr lang="en-US" dirty="0"/>
          </a:p>
          <a:p>
            <a:endParaRPr lang="ar-EG" dirty="0"/>
          </a:p>
        </p:txBody>
      </p:sp>
    </p:spTree>
    <p:extLst>
      <p:ext uri="{BB962C8B-B14F-4D97-AF65-F5344CB8AC3E}">
        <p14:creationId xmlns:p14="http://schemas.microsoft.com/office/powerpoint/2010/main" val="3793927281"/>
      </p:ext>
    </p:extLst>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60648"/>
            <a:ext cx="7467600" cy="6213304"/>
          </a:xfrm>
        </p:spPr>
        <p:txBody>
          <a:bodyPr/>
          <a:lstStyle/>
          <a:p>
            <a:r>
              <a:rPr lang="ar-EG" dirty="0"/>
              <a:t>ﻟﻘﺩ ﺍﻨﺘﺸﺭﺕ ﺍﻟﺘﻤﺭﻴﻨﺎﺕ ﺃﻜﺜﺭ ﻓﻲ ﺍﻟﻘﻁﺎﻉ ﺍﻟﻌﺴﻜﺭﻱ ﻭﻗﻁﺎﻉ ﺍﻟﻤﻭﺍﻁﻨﻴﻥ ﻭﺒﻴﻥ ﺘﻼﻤﻴﺫ ﺍﻟﻤﺩﺍﺭﺱ ﻋﻠﻰ ﻭﺠﻪ ﺍﻟﺨﺼﻭﺹ ﺍﻨﺘﺸﺭﺕ ﺍﻟﺭﻴﺎﻀﺔ ﺃﻭ ﺍﻟﻨﺸﺎﻁ ﺍﻟﺭﻴﺎﻀﻲ ﺒﺸﻜل ﺠﻴﺩ ﺒﻌﺩ ﺍﻫﺘﻤﺎﻡ ﻤﻌﺎﻫﺩ ﺇﻋﺩﺍﺩ ﺍﻟﻤﻌﻠﻤﻴﻥ ﺒﺎﻟﺘﺭﺒﻴﺔ ﺍﻟﺒﺩﻨﻴﺔ .</a:t>
            </a:r>
            <a:endParaRPr lang="en-US" dirty="0"/>
          </a:p>
          <a:p>
            <a:r>
              <a:rPr lang="ar-EG" dirty="0"/>
              <a:t>ﺃﻤﺎ ﺍﻟﻌﺭﻭﺽ ﻭﺍﻟﺘﻤﺭﻴﻨﺎﺕ ﺍﻟﺭﻴﺎﻀﻴﺔ ﻓﻘﺩ ﺍﻫﺘﻤﺕ ﺒﻬﺎ ﺍﻟﺩﻭﻟ العلياﹰ ﻤﻨﺫ ﻋﺎﻡ ١٩٦٩ﻡ ﻓﻲ ﺍﻟﺒﺩﺀ ﻜﺎﻨﺕ ﺍﻻﺴﺘﻌﺎﻨﺔ ﺒﺎﻟﺨﺒﺭﺍﺀ المميزين فى هذا المجال ، ﻭﻅﻬﺭ ﻜل ﻫﺫﺍ ﻓﻲ ﺍﻷﻋﻴﺎﺩ ﺍﻻﺤﺘﻔﺎﻟﻴﺔ ﻟﻤﻨﺎﺴﺒﺎﺕ ﺍﻟﺩﻭﻟﺔ ﺍﻟﺴﻴﺎﺴﻴﺔ ﻭﺍﻟﻭﻁﻨﻴﺔ ﻭﻜﺎﻓﺔ ﺍﻟمناسبات ﺍﻷﺨﺭﻯ. ﻜﻤﺎ ﻅﻬﺭﺕ ﺍﻟﻠﻭﺤﺎﺕ ﺍﻟﺨﻠﻔﻴﺔ ﻤﺼﺎﺤﺒﺔ ﺍﻟﻌﺭﻭﺽ</a:t>
            </a:r>
            <a:endParaRPr lang="en-US" dirty="0"/>
          </a:p>
          <a:p>
            <a:r>
              <a:rPr lang="ar-SA" dirty="0"/>
              <a:t> </a:t>
            </a:r>
            <a:endParaRPr lang="en-US" dirty="0"/>
          </a:p>
          <a:p>
            <a:r>
              <a:rPr lang="ar-SA" dirty="0"/>
              <a:t> </a:t>
            </a:r>
            <a:endParaRPr lang="en-US" dirty="0"/>
          </a:p>
          <a:p>
            <a:r>
              <a:rPr lang="ar-EG" dirty="0"/>
              <a:t>ﻭﺍﻟﺘﻤﺭﻴﻨﺎﺕ ﺍﻟﺭﻴﺎﻀﻴﺔ ﻭﺒﺫﻟﻙ ﺍﻨﺘﺸﺭﺕ ﻓﻲ ﺠﻤﻴﻊ كليات ﻟﻠﺘﺭﺒﻴﺔ ﺍﻟﺭﻴﺎﻀﻴﺔ ، ﻭﻤﻥ ﺜﻡ ﺍﻨﺘﺸﺭﺕ ﻀﺭﻭﺏ ﺍﻟﺭﻴﺎﻀﺔ ﺍﻷﺨﺭﻯ ﻭﺒﺎﻟﺘﺎﻟﻲ ﺍﻟﻌﺭﻭﺽ ﻭﺍﻟﺘﻤﺭﻴﻨﺎﺕ ﺍﻟﺭﻴﺎﻀﻴﺔ ﻓﻲ ﻜل مكان .</a:t>
            </a:r>
            <a:endParaRPr lang="en-US" dirty="0"/>
          </a:p>
          <a:p>
            <a:endParaRPr lang="ar-EG" dirty="0"/>
          </a:p>
        </p:txBody>
      </p:sp>
    </p:spTree>
    <p:extLst>
      <p:ext uri="{BB962C8B-B14F-4D97-AF65-F5344CB8AC3E}">
        <p14:creationId xmlns:p14="http://schemas.microsoft.com/office/powerpoint/2010/main" val="4060927580"/>
      </p:ext>
    </p:extLst>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60648"/>
            <a:ext cx="7467600" cy="6213304"/>
          </a:xfrm>
        </p:spPr>
        <p:txBody>
          <a:bodyPr/>
          <a:lstStyle/>
          <a:p>
            <a:r>
              <a:rPr lang="ar-SA" b="1" dirty="0"/>
              <a:t>مفهوم التمرينات</a:t>
            </a:r>
            <a:endParaRPr lang="en-US" dirty="0"/>
          </a:p>
          <a:p>
            <a:r>
              <a:rPr lang="ar-SA" dirty="0"/>
              <a:t>التمرينات هى مجموعة من الأوضاع والحركات البدنية التى تؤدى بهدف بناء القسم وتشكيله التشكيل الصحيح , وتنمى قدراته الحركية المختلفة من أجل الوصول بالفرد إلى أعلى مستوى من الأداء سواء فى المجال الرياضى أو المهنى أو خلال متطلبات الحياة اليومية الإعتيادية , كل هذا فى ضوء القواعد الخاصة التى تستند إلى الأسس التربوية والمبادئ العلمية .</a:t>
            </a:r>
            <a:endParaRPr lang="en-US" dirty="0"/>
          </a:p>
          <a:p>
            <a:r>
              <a:rPr lang="ar-EG" b="1" dirty="0"/>
              <a:t>تعريف</a:t>
            </a:r>
            <a:r>
              <a:rPr lang="ar-SA" b="1" dirty="0"/>
              <a:t> التمرين </a:t>
            </a:r>
            <a:endParaRPr lang="ar-EG" b="1" dirty="0"/>
          </a:p>
          <a:p>
            <a:r>
              <a:rPr lang="ar-SA" dirty="0"/>
              <a:t>هو عبارة عن تكرار الأداء لحركة معينة أو عدة حركات فى صور مختلفة من أجل الوصول إلى تأثير معين وتحقيق هدف خاص وذلك فى ضوء الاستناد إلى المبادئ العلمية (فسيولوجية - تشريحية - ميكانيكية) والأسس التربوية السليمة</a:t>
            </a:r>
            <a:r>
              <a:rPr lang="ar-EG" dirty="0"/>
              <a:t> .</a:t>
            </a:r>
            <a:endParaRPr lang="en-US" dirty="0"/>
          </a:p>
          <a:p>
            <a:endParaRPr lang="ar-EG" dirty="0"/>
          </a:p>
        </p:txBody>
      </p:sp>
    </p:spTree>
    <p:extLst>
      <p:ext uri="{BB962C8B-B14F-4D97-AF65-F5344CB8AC3E}">
        <p14:creationId xmlns:p14="http://schemas.microsoft.com/office/powerpoint/2010/main" val="957914137"/>
      </p:ext>
    </p:extLst>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04664"/>
            <a:ext cx="7467600" cy="6069288"/>
          </a:xfrm>
        </p:spPr>
        <p:txBody>
          <a:bodyPr>
            <a:normAutofit fontScale="92500" lnSpcReduction="20000"/>
          </a:bodyPr>
          <a:lstStyle/>
          <a:p>
            <a:r>
              <a:rPr lang="ar-SA" b="1" dirty="0"/>
              <a:t>ويمكن تقسيم أنواع التمرينات الى </a:t>
            </a:r>
            <a:r>
              <a:rPr lang="ar-EG" b="1" dirty="0"/>
              <a:t>:</a:t>
            </a:r>
            <a:endParaRPr lang="en-US" dirty="0"/>
          </a:p>
          <a:p>
            <a:r>
              <a:rPr lang="ar-SA" dirty="0"/>
              <a:t>يمكن تقسيم التمرينات البدنية إلى ثلاثة أقسام رئيسية كما يلى :-</a:t>
            </a:r>
            <a:endParaRPr lang="en-US" dirty="0"/>
          </a:p>
          <a:p>
            <a:r>
              <a:rPr lang="ar-SA" dirty="0"/>
              <a:t>التمرينات من حيث المادة . *</a:t>
            </a:r>
            <a:endParaRPr lang="en-US" dirty="0"/>
          </a:p>
          <a:p>
            <a:r>
              <a:rPr lang="ar-SA" dirty="0"/>
              <a:t>التمرينات من حيث التأثير.</a:t>
            </a:r>
            <a:r>
              <a:rPr lang="en-US" dirty="0"/>
              <a:t> *</a:t>
            </a:r>
          </a:p>
          <a:p>
            <a:r>
              <a:rPr lang="ar-SA" dirty="0"/>
              <a:t>التمرينات من حيث الأغراض.</a:t>
            </a:r>
            <a:r>
              <a:rPr lang="en-US" dirty="0"/>
              <a:t> *</a:t>
            </a:r>
            <a:endParaRPr lang="ar-EG" dirty="0"/>
          </a:p>
          <a:p>
            <a:endParaRPr lang="en-US" dirty="0"/>
          </a:p>
          <a:p>
            <a:r>
              <a:rPr lang="ar-SA" b="1" dirty="0"/>
              <a:t>أولا</a:t>
            </a:r>
            <a:r>
              <a:rPr lang="ar-EG" b="1" dirty="0"/>
              <a:t> : </a:t>
            </a:r>
            <a:r>
              <a:rPr lang="ar-SA" b="1" dirty="0"/>
              <a:t> التمرينات من حيث المادة</a:t>
            </a:r>
            <a:endParaRPr lang="en-US" dirty="0"/>
          </a:p>
          <a:p>
            <a:r>
              <a:rPr lang="ar-SA" dirty="0"/>
              <a:t>ويعنى مفهوم المادة هنا هو الطريقة التى تؤدى بها .. وتنقسم على النحو التالى</a:t>
            </a:r>
            <a:r>
              <a:rPr lang="ar-EG" dirty="0"/>
              <a:t> :</a:t>
            </a:r>
            <a:endParaRPr lang="en-US" dirty="0"/>
          </a:p>
          <a:p>
            <a:r>
              <a:rPr lang="ar-SA" dirty="0"/>
              <a:t>أ- تمرينات حرة : هى التى يؤديها الفرد بدون استخدامه لأى أداة أو جهاز</a:t>
            </a:r>
            <a:r>
              <a:rPr lang="ar-EG" dirty="0"/>
              <a:t> .</a:t>
            </a:r>
            <a:endParaRPr lang="en-US" dirty="0"/>
          </a:p>
          <a:p>
            <a:r>
              <a:rPr lang="ar-SA" dirty="0"/>
              <a:t>ب- تمرينات بأدوات : وهى التى يؤديها الفرد باستخدام اداة اليد الصغيرة كالثق الحديدى</a:t>
            </a:r>
            <a:endParaRPr lang="en-US" dirty="0"/>
          </a:p>
          <a:p>
            <a:r>
              <a:rPr lang="ar-SA" dirty="0"/>
              <a:t>(الدامبلز) أو الكرة الطبية أو أكياس الرمل بغرض زيادة القدرة الحركية</a:t>
            </a:r>
            <a:endParaRPr lang="en-US" dirty="0"/>
          </a:p>
          <a:p>
            <a:r>
              <a:rPr lang="ar-SA" dirty="0"/>
              <a:t>للفرد أو بغرض زيادة المهارة الحركية كما هو عند استخدام الحبال</a:t>
            </a:r>
            <a:endParaRPr lang="en-US" dirty="0"/>
          </a:p>
          <a:p>
            <a:r>
              <a:rPr lang="ar-SA" dirty="0"/>
              <a:t>والأطواق وكرة التمرينات والزجاجات الخشبية.</a:t>
            </a:r>
            <a:endParaRPr lang="en-US" dirty="0"/>
          </a:p>
          <a:p>
            <a:r>
              <a:rPr lang="ar-SA" dirty="0"/>
              <a:t>ج- تمرينات على الاجهزة : وهى التى يؤديها الفرد على الأجهزة الكبيرة كالمقاعد السويدية</a:t>
            </a:r>
            <a:endParaRPr lang="en-US" dirty="0"/>
          </a:p>
          <a:p>
            <a:r>
              <a:rPr lang="ar-SA" dirty="0"/>
              <a:t>وعقل الحائط والأجهزة الحديدية</a:t>
            </a:r>
            <a:r>
              <a:rPr lang="ar-EG" dirty="0"/>
              <a:t> .</a:t>
            </a:r>
            <a:endParaRPr lang="en-US" dirty="0"/>
          </a:p>
        </p:txBody>
      </p:sp>
    </p:spTree>
    <p:extLst>
      <p:ext uri="{BB962C8B-B14F-4D97-AF65-F5344CB8AC3E}">
        <p14:creationId xmlns:p14="http://schemas.microsoft.com/office/powerpoint/2010/main" val="2190365649"/>
      </p:ext>
    </p:extLst>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88640"/>
            <a:ext cx="7467600" cy="6285312"/>
          </a:xfrm>
        </p:spPr>
        <p:txBody>
          <a:bodyPr>
            <a:normAutofit fontScale="92500"/>
          </a:bodyPr>
          <a:lstStyle/>
          <a:p>
            <a:r>
              <a:rPr lang="ar-SA" dirty="0"/>
              <a:t>نجد  أن هذا النوع من التمرينات يمكن أداؤه بصورة فردية أو بصورة جماعية</a:t>
            </a:r>
            <a:endParaRPr lang="en-US" dirty="0"/>
          </a:p>
          <a:p>
            <a:r>
              <a:rPr lang="ar-SA" dirty="0"/>
              <a:t>وتكون الصورة الجماعية كالاتى :</a:t>
            </a:r>
            <a:endParaRPr lang="en-US" dirty="0"/>
          </a:p>
          <a:p>
            <a:r>
              <a:rPr lang="ar-SA" dirty="0"/>
              <a:t>. استخدام الزميل كعامل مساعد للأداء الحركى</a:t>
            </a:r>
            <a:r>
              <a:rPr lang="en-US" dirty="0"/>
              <a:t> .</a:t>
            </a:r>
          </a:p>
          <a:p>
            <a:r>
              <a:rPr lang="ar-SA" dirty="0"/>
              <a:t>. استخدام الزميل كثقل لزيادة التاثير الناتج</a:t>
            </a:r>
            <a:endParaRPr lang="en-US" dirty="0"/>
          </a:p>
          <a:p>
            <a:r>
              <a:rPr lang="en-US" dirty="0"/>
              <a:t> .</a:t>
            </a:r>
            <a:r>
              <a:rPr lang="ar-EG" dirty="0"/>
              <a:t> </a:t>
            </a:r>
            <a:r>
              <a:rPr lang="ar-SA" dirty="0"/>
              <a:t>استخدام الزميل كجهاز لتعويض النقص فى الإمكانيات المتاحة</a:t>
            </a:r>
            <a:r>
              <a:rPr lang="en-US" dirty="0"/>
              <a:t> .</a:t>
            </a:r>
            <a:endParaRPr lang="ar-EG" dirty="0"/>
          </a:p>
          <a:p>
            <a:endParaRPr lang="en-US" dirty="0"/>
          </a:p>
          <a:p>
            <a:r>
              <a:rPr lang="en-US" b="1" dirty="0"/>
              <a:t> </a:t>
            </a:r>
            <a:r>
              <a:rPr lang="ar-SA" b="1" dirty="0"/>
              <a:t>ثانيا : التمرينات من حيث التأثير</a:t>
            </a:r>
            <a:endParaRPr lang="en-US" dirty="0"/>
          </a:p>
          <a:p>
            <a:r>
              <a:rPr lang="ar-SA" dirty="0"/>
              <a:t>ويعنى ذلك التأثير على أعضاء الجسم وأجهزته المختلفة , ويمكن تقسيم التمرينات فى ضوء ذلك كالتالى</a:t>
            </a:r>
            <a:r>
              <a:rPr lang="ar-EG" dirty="0"/>
              <a:t> :</a:t>
            </a:r>
            <a:endParaRPr lang="en-US" dirty="0"/>
          </a:p>
          <a:p>
            <a:r>
              <a:rPr lang="ar-SA" dirty="0"/>
              <a:t>أ- تمرينات استرخاء</a:t>
            </a:r>
            <a:endParaRPr lang="en-US" dirty="0"/>
          </a:p>
          <a:p>
            <a:r>
              <a:rPr lang="ar-SA" dirty="0"/>
              <a:t>ب- تمرينات القوة</a:t>
            </a:r>
            <a:endParaRPr lang="en-US" dirty="0"/>
          </a:p>
          <a:p>
            <a:r>
              <a:rPr lang="ar-SA" dirty="0"/>
              <a:t>ج- تمرينات الرشاقة</a:t>
            </a:r>
            <a:endParaRPr lang="en-US" dirty="0"/>
          </a:p>
          <a:p>
            <a:r>
              <a:rPr lang="ar-SA" dirty="0"/>
              <a:t>د- تمرينات التوازن</a:t>
            </a:r>
            <a:endParaRPr lang="en-US" dirty="0"/>
          </a:p>
          <a:p>
            <a:r>
              <a:rPr lang="ar-SA" dirty="0"/>
              <a:t>هـ- تمرينات التحمل</a:t>
            </a:r>
            <a:endParaRPr lang="en-US" dirty="0"/>
          </a:p>
          <a:p>
            <a:r>
              <a:rPr lang="ar-SA" dirty="0"/>
              <a:t>و- تمرينات الإطالة والمرونة</a:t>
            </a:r>
            <a:endParaRPr lang="ar-EG" dirty="0"/>
          </a:p>
        </p:txBody>
      </p:sp>
    </p:spTree>
    <p:extLst>
      <p:ext uri="{BB962C8B-B14F-4D97-AF65-F5344CB8AC3E}">
        <p14:creationId xmlns:p14="http://schemas.microsoft.com/office/powerpoint/2010/main" val="2470012304"/>
      </p:ext>
    </p:extLst>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7467600" cy="6141296"/>
          </a:xfrm>
        </p:spPr>
        <p:txBody>
          <a:bodyPr>
            <a:normAutofit fontScale="92500" lnSpcReduction="10000"/>
          </a:bodyPr>
          <a:lstStyle/>
          <a:p>
            <a:r>
              <a:rPr lang="ar-SA" b="1" dirty="0"/>
              <a:t>ثالثا : التمرينات من حيث الأغراض</a:t>
            </a:r>
            <a:endParaRPr lang="en-US" dirty="0"/>
          </a:p>
          <a:p>
            <a:r>
              <a:rPr lang="ar-SA" dirty="0"/>
              <a:t>ومفهوم الغرض يعنى القصد من الأداء , أو بمعنى آخر ما يجب أن تحققه التمرينات من فوائد للفرد المؤدى  ويمكن تقسيم التمرينات فى ضوء ذلك كالتالى التمرينات الأساسية العامة  وتنقسم</a:t>
            </a:r>
            <a:endParaRPr lang="en-US" dirty="0"/>
          </a:p>
          <a:p>
            <a:r>
              <a:rPr lang="ar-EG" dirty="0"/>
              <a:t>أ- </a:t>
            </a:r>
            <a:r>
              <a:rPr lang="ar-SA" dirty="0"/>
              <a:t>تمرينات بنائية</a:t>
            </a:r>
            <a:r>
              <a:rPr lang="ar-EG" dirty="0"/>
              <a:t> وتعليمية </a:t>
            </a:r>
            <a:r>
              <a:rPr lang="ar-SA" dirty="0"/>
              <a:t> : تعمل على بناء الجسم بصفة عامة بناء شاملا متزنا القوام الجيد</a:t>
            </a:r>
            <a:endParaRPr lang="en-US" dirty="0"/>
          </a:p>
          <a:p>
            <a:r>
              <a:rPr lang="en-US" dirty="0"/>
              <a:t>.</a:t>
            </a:r>
            <a:r>
              <a:rPr lang="ar-EG" dirty="0"/>
              <a:t>      </a:t>
            </a:r>
            <a:r>
              <a:rPr lang="ar-SA" dirty="0"/>
              <a:t>وتعمل على اكساب الفرد مختلف أنواع الحركات الأساسية مثل الجرى والمشى والوثب .. الخ</a:t>
            </a:r>
            <a:endParaRPr lang="en-US" dirty="0"/>
          </a:p>
          <a:p>
            <a:r>
              <a:rPr lang="ar-SA" dirty="0"/>
              <a:t>ب- التمرينات الخاصة : وتعمل على إعداد الفرد وتنمية مهاراته الحركية الخاصة بنوع النشاط</a:t>
            </a:r>
            <a:endParaRPr lang="en-US" dirty="0"/>
          </a:p>
          <a:p>
            <a:r>
              <a:rPr lang="ar-SA" dirty="0"/>
              <a:t>الرياضى الممارس.</a:t>
            </a:r>
            <a:endParaRPr lang="en-US" dirty="0"/>
          </a:p>
          <a:p>
            <a:r>
              <a:rPr lang="ar-SA" dirty="0"/>
              <a:t>ج- تمرينات المسابقات : ويهدف هذا النوع غلى الوصول باللاعب إلى أعلى مستويات الأداء</a:t>
            </a:r>
            <a:endParaRPr lang="en-US" dirty="0"/>
          </a:p>
          <a:p>
            <a:r>
              <a:rPr lang="ar-SA" dirty="0"/>
              <a:t>الحركى  ويتسخدم فى العروض الرياضية بمجموعات صغيرة أو</a:t>
            </a:r>
            <a:endParaRPr lang="en-US" dirty="0"/>
          </a:p>
          <a:p>
            <a:r>
              <a:rPr lang="ar-SA" dirty="0"/>
              <a:t>تمرينات فردية فى البطولات . ويتطلب ذلك بذل المزيد من الجهد</a:t>
            </a:r>
            <a:endParaRPr lang="en-US" dirty="0"/>
          </a:p>
          <a:p>
            <a:r>
              <a:rPr lang="ar-SA" dirty="0"/>
              <a:t>والتدريب نظرا لصعوبة حركاتها.</a:t>
            </a:r>
            <a:endParaRPr lang="en-US" dirty="0"/>
          </a:p>
          <a:p>
            <a:endParaRPr lang="ar-EG" dirty="0"/>
          </a:p>
        </p:txBody>
      </p:sp>
    </p:spTree>
    <p:extLst>
      <p:ext uri="{BB962C8B-B14F-4D97-AF65-F5344CB8AC3E}">
        <p14:creationId xmlns:p14="http://schemas.microsoft.com/office/powerpoint/2010/main" val="2395648184"/>
      </p:ext>
    </p:extLst>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88640"/>
            <a:ext cx="7467600" cy="6285312"/>
          </a:xfrm>
        </p:spPr>
        <p:txBody>
          <a:bodyPr>
            <a:normAutofit fontScale="92500" lnSpcReduction="20000"/>
          </a:bodyPr>
          <a:lstStyle/>
          <a:p>
            <a:r>
              <a:rPr lang="ar-SA" b="1" dirty="0"/>
              <a:t>الأوضاع فى التمرينات</a:t>
            </a:r>
            <a:endParaRPr lang="en-US" dirty="0"/>
          </a:p>
          <a:p>
            <a:r>
              <a:rPr lang="ar-SA" dirty="0"/>
              <a:t>الوضع هو الشكل الذى يتخذه الجسم قبل البدء فى الحركة أو نشاط معين ( كالوقوف - الرقود - الانبطاح - الجلوس ... الخ</a:t>
            </a:r>
            <a:r>
              <a:rPr lang="en-US" dirty="0"/>
              <a:t>) .</a:t>
            </a:r>
          </a:p>
          <a:p>
            <a:r>
              <a:rPr lang="ar-SA" dirty="0"/>
              <a:t>ويتعين على الفرد أن يختار الوضع المناسب عند أدائه لحركة معينة أو عدة حركات , وهو ما يعرف بالوضع الابتدائى , وهو إما أن يكون أساسيا (أصليا) أو مشتفا أو وضع خاص .</a:t>
            </a:r>
            <a:endParaRPr lang="en-US" dirty="0"/>
          </a:p>
          <a:p>
            <a:r>
              <a:rPr lang="ar-SA" b="1" dirty="0"/>
              <a:t>أولا : الأوضاع الأصلية</a:t>
            </a:r>
            <a:endParaRPr lang="en-US" dirty="0"/>
          </a:p>
          <a:p>
            <a:r>
              <a:rPr lang="ar-SA" dirty="0"/>
              <a:t>وهى الأوضاع الطبيعية السهلة التى تشكل أساس جميع الأوضاع التى يتخذها الجسم , وهى على النحو التالى ( وقوف - تعلق- جثو -  جلوس تربيع</a:t>
            </a:r>
            <a:r>
              <a:rPr lang="ar-EG" dirty="0"/>
              <a:t> -</a:t>
            </a:r>
            <a:r>
              <a:rPr lang="ar-SA" dirty="0"/>
              <a:t> رقود - إنبطاح )</a:t>
            </a:r>
            <a:endParaRPr lang="en-US" dirty="0"/>
          </a:p>
          <a:p>
            <a:r>
              <a:rPr lang="ar-SA" b="1" dirty="0"/>
              <a:t>ثانيا : الأوضاع المشتقة</a:t>
            </a:r>
            <a:endParaRPr lang="en-US" dirty="0"/>
          </a:p>
          <a:p>
            <a:r>
              <a:rPr lang="ar-SA" dirty="0"/>
              <a:t>وهى الأوضاع التى تشتق من الأوضاع الأصلية ولكن بتحريك جزء أو أكثر من أجزاء الجسم , كتحريك مثلا الذراعين - الرأس - الجذع - الرجلين</a:t>
            </a:r>
            <a:r>
              <a:rPr lang="en-US" dirty="0"/>
              <a:t> .</a:t>
            </a:r>
          </a:p>
          <a:p>
            <a:r>
              <a:rPr lang="ar-SA" dirty="0"/>
              <a:t>ومن المتبع عند كتابة الوضع المشتق أن يكتب أولا الوضع الأصلى يليه الجزء المراد تحريكه ثم الاتجاه . مثل : (وقوف . الذراعان جانبا) .</a:t>
            </a:r>
            <a:endParaRPr lang="en-US" dirty="0"/>
          </a:p>
          <a:p>
            <a:r>
              <a:rPr lang="ar-SA" b="1" dirty="0"/>
              <a:t>ثالثا : الاوضاع الأخرى</a:t>
            </a:r>
            <a:endParaRPr lang="en-US" dirty="0"/>
          </a:p>
          <a:p>
            <a:r>
              <a:rPr lang="ar-SA" dirty="0"/>
              <a:t>وهى أوضاع خاصة يتخذها الفرد قبل بداية التمرين وهى ليست من النوع المعتاد مثل</a:t>
            </a:r>
            <a:endParaRPr lang="en-US" dirty="0"/>
          </a:p>
          <a:p>
            <a:r>
              <a:rPr lang="ar-SA" dirty="0"/>
              <a:t>(الوقوف على اليدين - الوقوف على الرأس - الوقوف على الكتفين - الجلوس على أربع - الجثو الأفقى) .. وما شابه ذلك</a:t>
            </a:r>
            <a:endParaRPr lang="en-US" dirty="0"/>
          </a:p>
          <a:p>
            <a:endParaRPr lang="ar-EG" dirty="0"/>
          </a:p>
        </p:txBody>
      </p:sp>
    </p:spTree>
    <p:extLst>
      <p:ext uri="{BB962C8B-B14F-4D97-AF65-F5344CB8AC3E}">
        <p14:creationId xmlns:p14="http://schemas.microsoft.com/office/powerpoint/2010/main" val="40726770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29</TotalTime>
  <Words>960</Words>
  <Application>Microsoft Office PowerPoint</Application>
  <PresentationFormat>On-screen Show (4:3)</PresentationFormat>
  <Paragraphs>78</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29LT Bukra Bold</vt:lpstr>
      <vt:lpstr>Century Schoolbook</vt:lpstr>
      <vt:lpstr>Wingdings</vt:lpstr>
      <vt:lpstr>Wingdings 2</vt:lpstr>
      <vt:lpstr>Oriel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نهاية المحاضرة الأولى</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pop</dc:creator>
  <cp:lastModifiedBy>Ahmad Mostafa</cp:lastModifiedBy>
  <cp:revision>5</cp:revision>
  <dcterms:created xsi:type="dcterms:W3CDTF">2018-12-18T11:08:25Z</dcterms:created>
  <dcterms:modified xsi:type="dcterms:W3CDTF">2020-03-16T13:07:36Z</dcterms:modified>
</cp:coreProperties>
</file>