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B484EF-CADC-43BB-8C13-9A55DA32A833}" type="doc">
      <dgm:prSet loTypeId="urn:microsoft.com/office/officeart/2005/8/layout/radial1" loCatId="cycle" qsTypeId="urn:microsoft.com/office/officeart/2005/8/quickstyle/3d9" qsCatId="3D" csTypeId="urn:microsoft.com/office/officeart/2005/8/colors/colorful4" csCatId="colorful" phldr="1"/>
      <dgm:spPr/>
      <dgm:t>
        <a:bodyPr/>
        <a:lstStyle/>
        <a:p>
          <a:pPr rtl="1"/>
          <a:endParaRPr lang="ar-EG"/>
        </a:p>
      </dgm:t>
    </dgm:pt>
    <dgm:pt modelId="{4C5FF000-C48C-4BB0-B19F-C444BF44B85D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EG" dirty="0" smtClean="0"/>
            <a:t>انواع اهداف البحث</a:t>
          </a:r>
          <a:endParaRPr lang="ar-EG" dirty="0"/>
        </a:p>
      </dgm:t>
    </dgm:pt>
    <dgm:pt modelId="{9F1BEF06-9863-447C-B0D6-4D908D72ED99}" type="parTrans" cxnId="{830F3C01-2054-445F-85F2-6B2B409A0DEE}">
      <dgm:prSet/>
      <dgm:spPr/>
      <dgm:t>
        <a:bodyPr/>
        <a:lstStyle/>
        <a:p>
          <a:pPr rtl="1"/>
          <a:endParaRPr lang="ar-EG"/>
        </a:p>
      </dgm:t>
    </dgm:pt>
    <dgm:pt modelId="{CEE82AD3-FFCB-4E14-8035-A1622DCEADD7}" type="sibTrans" cxnId="{830F3C01-2054-445F-85F2-6B2B409A0DEE}">
      <dgm:prSet/>
      <dgm:spPr/>
      <dgm:t>
        <a:bodyPr/>
        <a:lstStyle/>
        <a:p>
          <a:pPr rtl="1"/>
          <a:endParaRPr lang="ar-EG"/>
        </a:p>
      </dgm:t>
    </dgm:pt>
    <dgm:pt modelId="{D43291D2-77B3-4273-BE13-C3134F15DE6E}">
      <dgm:prSet phldrT="[Text]"/>
      <dgm:spPr/>
      <dgm:t>
        <a:bodyPr/>
        <a:lstStyle/>
        <a:p>
          <a:pPr rtl="1"/>
          <a:r>
            <a:rPr lang="ar-EG" dirty="0" smtClean="0"/>
            <a:t>الاهداف العامه</a:t>
          </a:r>
          <a:endParaRPr lang="ar-EG" dirty="0"/>
        </a:p>
      </dgm:t>
    </dgm:pt>
    <dgm:pt modelId="{9DD5E9B5-CDAE-452A-8B41-B59121058FA7}" type="parTrans" cxnId="{3AD6DBDD-0967-458C-8805-C4D7C7FECFB4}">
      <dgm:prSet/>
      <dgm:spPr/>
      <dgm:t>
        <a:bodyPr/>
        <a:lstStyle/>
        <a:p>
          <a:pPr rtl="1"/>
          <a:endParaRPr lang="ar-EG"/>
        </a:p>
      </dgm:t>
    </dgm:pt>
    <dgm:pt modelId="{DC525F62-1F8C-445E-9D6D-3A3319AADEFC}" type="sibTrans" cxnId="{3AD6DBDD-0967-458C-8805-C4D7C7FECFB4}">
      <dgm:prSet/>
      <dgm:spPr/>
      <dgm:t>
        <a:bodyPr/>
        <a:lstStyle/>
        <a:p>
          <a:pPr rtl="1"/>
          <a:endParaRPr lang="ar-EG"/>
        </a:p>
      </dgm:t>
    </dgm:pt>
    <dgm:pt modelId="{96A3CC12-C4ED-467B-AD2C-A224EFFCBF1B}">
      <dgm:prSet phldrT="[Text]"/>
      <dgm:spPr/>
      <dgm:t>
        <a:bodyPr/>
        <a:lstStyle/>
        <a:p>
          <a:pPr rtl="1"/>
          <a:r>
            <a:rPr lang="ar-EG" dirty="0" smtClean="0"/>
            <a:t>الاهداف المحددة</a:t>
          </a:r>
          <a:endParaRPr lang="ar-EG" dirty="0"/>
        </a:p>
      </dgm:t>
    </dgm:pt>
    <dgm:pt modelId="{B482E5E5-F92F-4A52-8308-8819D753B3EE}" type="parTrans" cxnId="{CCD3F9E8-DBA0-4DB5-BCD9-23AD92BBE9A1}">
      <dgm:prSet/>
      <dgm:spPr/>
      <dgm:t>
        <a:bodyPr/>
        <a:lstStyle/>
        <a:p>
          <a:pPr rtl="1"/>
          <a:endParaRPr lang="ar-EG"/>
        </a:p>
      </dgm:t>
    </dgm:pt>
    <dgm:pt modelId="{110F9993-AC47-49A2-85F4-7AE02347B7DB}" type="sibTrans" cxnId="{CCD3F9E8-DBA0-4DB5-BCD9-23AD92BBE9A1}">
      <dgm:prSet/>
      <dgm:spPr/>
      <dgm:t>
        <a:bodyPr/>
        <a:lstStyle/>
        <a:p>
          <a:pPr rtl="1"/>
          <a:endParaRPr lang="ar-EG"/>
        </a:p>
      </dgm:t>
    </dgm:pt>
    <dgm:pt modelId="{E297364C-29A7-4E7A-B5AF-E9228B3BD9AC}" type="pres">
      <dgm:prSet presAssocID="{ACB484EF-CADC-43BB-8C13-9A55DA32A83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4689E119-C3F5-459E-A274-9B8D083DB77B}" type="pres">
      <dgm:prSet presAssocID="{4C5FF000-C48C-4BB0-B19F-C444BF44B85D}" presName="centerShape" presStyleLbl="node0" presStyleIdx="0" presStyleCnt="1" custScaleX="160330" custScaleY="103264" custLinFactNeighborX="59259" custLinFactNeighborY="-50595"/>
      <dgm:spPr/>
      <dgm:t>
        <a:bodyPr/>
        <a:lstStyle/>
        <a:p>
          <a:pPr rtl="1"/>
          <a:endParaRPr lang="ar-EG"/>
        </a:p>
      </dgm:t>
    </dgm:pt>
    <dgm:pt modelId="{7875BB66-C50C-4C9B-9694-22598AC81742}" type="pres">
      <dgm:prSet presAssocID="{9DD5E9B5-CDAE-452A-8B41-B59121058FA7}" presName="Name9" presStyleLbl="parChTrans1D2" presStyleIdx="0" presStyleCnt="2"/>
      <dgm:spPr/>
      <dgm:t>
        <a:bodyPr/>
        <a:lstStyle/>
        <a:p>
          <a:pPr rtl="1"/>
          <a:endParaRPr lang="ar-EG"/>
        </a:p>
      </dgm:t>
    </dgm:pt>
    <dgm:pt modelId="{BD789644-0D39-4B02-BA34-E1B47E3C1AD5}" type="pres">
      <dgm:prSet presAssocID="{9DD5E9B5-CDAE-452A-8B41-B59121058FA7}" presName="connTx" presStyleLbl="parChTrans1D2" presStyleIdx="0" presStyleCnt="2"/>
      <dgm:spPr/>
      <dgm:t>
        <a:bodyPr/>
        <a:lstStyle/>
        <a:p>
          <a:pPr rtl="1"/>
          <a:endParaRPr lang="ar-EG"/>
        </a:p>
      </dgm:t>
    </dgm:pt>
    <dgm:pt modelId="{9D4A59F6-7A4D-492E-957B-B63234167786}" type="pres">
      <dgm:prSet presAssocID="{D43291D2-77B3-4273-BE13-C3134F15DE6E}" presName="node" presStyleLbl="node1" presStyleIdx="0" presStyleCnt="2" custScaleX="141103" custScaleY="95458" custRadScaleRad="141028" custRadScaleInc="-47079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8C7A0BE1-7A3A-4BE9-BDD7-0719C67C1CB9}" type="pres">
      <dgm:prSet presAssocID="{B482E5E5-F92F-4A52-8308-8819D753B3EE}" presName="Name9" presStyleLbl="parChTrans1D2" presStyleIdx="1" presStyleCnt="2"/>
      <dgm:spPr/>
      <dgm:t>
        <a:bodyPr/>
        <a:lstStyle/>
        <a:p>
          <a:pPr rtl="1"/>
          <a:endParaRPr lang="ar-EG"/>
        </a:p>
      </dgm:t>
    </dgm:pt>
    <dgm:pt modelId="{5909CA77-B8AE-4D5C-AB3F-62571A8C5A7B}" type="pres">
      <dgm:prSet presAssocID="{B482E5E5-F92F-4A52-8308-8819D753B3EE}" presName="connTx" presStyleLbl="parChTrans1D2" presStyleIdx="1" presStyleCnt="2"/>
      <dgm:spPr/>
      <dgm:t>
        <a:bodyPr/>
        <a:lstStyle/>
        <a:p>
          <a:pPr rtl="1"/>
          <a:endParaRPr lang="ar-EG"/>
        </a:p>
      </dgm:t>
    </dgm:pt>
    <dgm:pt modelId="{C4B58A6D-6FF4-4FA4-8474-F02FF1EE2FC1}" type="pres">
      <dgm:prSet presAssocID="{96A3CC12-C4ED-467B-AD2C-A224EFFCBF1B}" presName="node" presStyleLbl="node1" presStyleIdx="1" presStyleCnt="2" custScaleX="132925" custScaleY="83689" custRadScaleRad="125771" custRadScaleInc="-101051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8211A12A-EE4D-4B06-A7A5-12953D9411E1}" type="presOf" srcId="{B482E5E5-F92F-4A52-8308-8819D753B3EE}" destId="{5909CA77-B8AE-4D5C-AB3F-62571A8C5A7B}" srcOrd="1" destOrd="0" presId="urn:microsoft.com/office/officeart/2005/8/layout/radial1"/>
    <dgm:cxn modelId="{5CC3651B-C424-4CCA-86C0-23448F0E1A0E}" type="presOf" srcId="{9DD5E9B5-CDAE-452A-8B41-B59121058FA7}" destId="{7875BB66-C50C-4C9B-9694-22598AC81742}" srcOrd="0" destOrd="0" presId="urn:microsoft.com/office/officeart/2005/8/layout/radial1"/>
    <dgm:cxn modelId="{806D9CE3-CF46-40BD-BE85-CBBB26C9B919}" type="presOf" srcId="{96A3CC12-C4ED-467B-AD2C-A224EFFCBF1B}" destId="{C4B58A6D-6FF4-4FA4-8474-F02FF1EE2FC1}" srcOrd="0" destOrd="0" presId="urn:microsoft.com/office/officeart/2005/8/layout/radial1"/>
    <dgm:cxn modelId="{D3E70733-ACBD-42D3-A5E7-218EAF673FA4}" type="presOf" srcId="{B482E5E5-F92F-4A52-8308-8819D753B3EE}" destId="{8C7A0BE1-7A3A-4BE9-BDD7-0719C67C1CB9}" srcOrd="0" destOrd="0" presId="urn:microsoft.com/office/officeart/2005/8/layout/radial1"/>
    <dgm:cxn modelId="{3AD6DBDD-0967-458C-8805-C4D7C7FECFB4}" srcId="{4C5FF000-C48C-4BB0-B19F-C444BF44B85D}" destId="{D43291D2-77B3-4273-BE13-C3134F15DE6E}" srcOrd="0" destOrd="0" parTransId="{9DD5E9B5-CDAE-452A-8B41-B59121058FA7}" sibTransId="{DC525F62-1F8C-445E-9D6D-3A3319AADEFC}"/>
    <dgm:cxn modelId="{2601232F-2E4F-41F7-B784-68D936FB54C0}" type="presOf" srcId="{9DD5E9B5-CDAE-452A-8B41-B59121058FA7}" destId="{BD789644-0D39-4B02-BA34-E1B47E3C1AD5}" srcOrd="1" destOrd="0" presId="urn:microsoft.com/office/officeart/2005/8/layout/radial1"/>
    <dgm:cxn modelId="{CCD3F9E8-DBA0-4DB5-BCD9-23AD92BBE9A1}" srcId="{4C5FF000-C48C-4BB0-B19F-C444BF44B85D}" destId="{96A3CC12-C4ED-467B-AD2C-A224EFFCBF1B}" srcOrd="1" destOrd="0" parTransId="{B482E5E5-F92F-4A52-8308-8819D753B3EE}" sibTransId="{110F9993-AC47-49A2-85F4-7AE02347B7DB}"/>
    <dgm:cxn modelId="{DF0FE2E7-8780-4266-AA44-08F008E52206}" type="presOf" srcId="{D43291D2-77B3-4273-BE13-C3134F15DE6E}" destId="{9D4A59F6-7A4D-492E-957B-B63234167786}" srcOrd="0" destOrd="0" presId="urn:microsoft.com/office/officeart/2005/8/layout/radial1"/>
    <dgm:cxn modelId="{9E75D702-1B2B-4D25-AE87-BCAC565B135B}" type="presOf" srcId="{ACB484EF-CADC-43BB-8C13-9A55DA32A833}" destId="{E297364C-29A7-4E7A-B5AF-E9228B3BD9AC}" srcOrd="0" destOrd="0" presId="urn:microsoft.com/office/officeart/2005/8/layout/radial1"/>
    <dgm:cxn modelId="{024C92B2-1185-4F9C-8E28-2178CA9B4800}" type="presOf" srcId="{4C5FF000-C48C-4BB0-B19F-C444BF44B85D}" destId="{4689E119-C3F5-459E-A274-9B8D083DB77B}" srcOrd="0" destOrd="0" presId="urn:microsoft.com/office/officeart/2005/8/layout/radial1"/>
    <dgm:cxn modelId="{830F3C01-2054-445F-85F2-6B2B409A0DEE}" srcId="{ACB484EF-CADC-43BB-8C13-9A55DA32A833}" destId="{4C5FF000-C48C-4BB0-B19F-C444BF44B85D}" srcOrd="0" destOrd="0" parTransId="{9F1BEF06-9863-447C-B0D6-4D908D72ED99}" sibTransId="{CEE82AD3-FFCB-4E14-8035-A1622DCEADD7}"/>
    <dgm:cxn modelId="{DBF0E4EC-B135-4626-A341-4C900DB7B03B}" type="presParOf" srcId="{E297364C-29A7-4E7A-B5AF-E9228B3BD9AC}" destId="{4689E119-C3F5-459E-A274-9B8D083DB77B}" srcOrd="0" destOrd="0" presId="urn:microsoft.com/office/officeart/2005/8/layout/radial1"/>
    <dgm:cxn modelId="{7F33EE44-B0F4-4233-82EE-6DC98470F828}" type="presParOf" srcId="{E297364C-29A7-4E7A-B5AF-E9228B3BD9AC}" destId="{7875BB66-C50C-4C9B-9694-22598AC81742}" srcOrd="1" destOrd="0" presId="urn:microsoft.com/office/officeart/2005/8/layout/radial1"/>
    <dgm:cxn modelId="{D345CBD1-0FCC-4D3C-8E88-4F51E8C49FC5}" type="presParOf" srcId="{7875BB66-C50C-4C9B-9694-22598AC81742}" destId="{BD789644-0D39-4B02-BA34-E1B47E3C1AD5}" srcOrd="0" destOrd="0" presId="urn:microsoft.com/office/officeart/2005/8/layout/radial1"/>
    <dgm:cxn modelId="{5BBED0E1-D293-4852-A19D-8891DC6F878B}" type="presParOf" srcId="{E297364C-29A7-4E7A-B5AF-E9228B3BD9AC}" destId="{9D4A59F6-7A4D-492E-957B-B63234167786}" srcOrd="2" destOrd="0" presId="urn:microsoft.com/office/officeart/2005/8/layout/radial1"/>
    <dgm:cxn modelId="{D8433FB6-9404-4DF3-8243-2959D219A275}" type="presParOf" srcId="{E297364C-29A7-4E7A-B5AF-E9228B3BD9AC}" destId="{8C7A0BE1-7A3A-4BE9-BDD7-0719C67C1CB9}" srcOrd="3" destOrd="0" presId="urn:microsoft.com/office/officeart/2005/8/layout/radial1"/>
    <dgm:cxn modelId="{E4DE077F-7B18-47A2-AC21-CA351448CF9A}" type="presParOf" srcId="{8C7A0BE1-7A3A-4BE9-BDD7-0719C67C1CB9}" destId="{5909CA77-B8AE-4D5C-AB3F-62571A8C5A7B}" srcOrd="0" destOrd="0" presId="urn:microsoft.com/office/officeart/2005/8/layout/radial1"/>
    <dgm:cxn modelId="{3FDEFB1B-39DB-4753-AA09-1FED3CC7DEAB}" type="presParOf" srcId="{E297364C-29A7-4E7A-B5AF-E9228B3BD9AC}" destId="{C4B58A6D-6FF4-4FA4-8474-F02FF1EE2FC1}" srcOrd="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89E119-C3F5-459E-A274-9B8D083DB77B}">
      <dsp:nvSpPr>
        <dsp:cNvPr id="0" name=""/>
        <dsp:cNvSpPr/>
      </dsp:nvSpPr>
      <dsp:spPr>
        <a:xfrm>
          <a:off x="4896544" y="0"/>
          <a:ext cx="2497517" cy="1608580"/>
        </a:xfrm>
        <a:prstGeom prst="ellipse">
          <a:avLst/>
        </a:prstGeom>
        <a:gradFill rotWithShape="1">
          <a:gsLst>
            <a:gs pos="0">
              <a:schemeClr val="accent3"/>
            </a:gs>
            <a:gs pos="100000">
              <a:schemeClr val="accent3">
                <a:shade val="76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p3d extrusionH="15225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  <a:sp3d extrusionH="28000" prstMaterial="matte"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300" kern="1200" dirty="0" smtClean="0"/>
            <a:t>انواع اهداف البحث</a:t>
          </a:r>
          <a:endParaRPr lang="ar-EG" sz="3300" kern="1200" dirty="0"/>
        </a:p>
      </dsp:txBody>
      <dsp:txXfrm>
        <a:off x="5262297" y="235571"/>
        <a:ext cx="1766011" cy="1137438"/>
      </dsp:txXfrm>
    </dsp:sp>
    <dsp:sp modelId="{7875BB66-C50C-4C9B-9694-22598AC81742}">
      <dsp:nvSpPr>
        <dsp:cNvPr id="0" name=""/>
        <dsp:cNvSpPr/>
      </dsp:nvSpPr>
      <dsp:spPr>
        <a:xfrm rot="10848309">
          <a:off x="2917746" y="754118"/>
          <a:ext cx="1979193" cy="37441"/>
        </a:xfrm>
        <a:custGeom>
          <a:avLst/>
          <a:gdLst/>
          <a:ahLst/>
          <a:cxnLst/>
          <a:rect l="0" t="0" r="0" b="0"/>
          <a:pathLst>
            <a:path>
              <a:moveTo>
                <a:pt x="0" y="18720"/>
              </a:moveTo>
              <a:lnTo>
                <a:pt x="1979193" y="18720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700" kern="1200"/>
        </a:p>
      </dsp:txBody>
      <dsp:txXfrm rot="10800000">
        <a:off x="3857863" y="723359"/>
        <a:ext cx="98959" cy="98959"/>
      </dsp:txXfrm>
    </dsp:sp>
    <dsp:sp modelId="{9D4A59F6-7A4D-492E-957B-B63234167786}">
      <dsp:nvSpPr>
        <dsp:cNvPr id="0" name=""/>
        <dsp:cNvSpPr/>
      </dsp:nvSpPr>
      <dsp:spPr>
        <a:xfrm>
          <a:off x="720069" y="0"/>
          <a:ext cx="2198011" cy="148698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  <a:sp3d extrusionH="28000" prstMaterial="matte"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200" kern="1200" dirty="0" smtClean="0"/>
            <a:t>الاهداف العامه</a:t>
          </a:r>
          <a:endParaRPr lang="ar-EG" sz="3200" kern="1200" dirty="0"/>
        </a:p>
      </dsp:txBody>
      <dsp:txXfrm>
        <a:off x="1041960" y="217764"/>
        <a:ext cx="1554229" cy="1051455"/>
      </dsp:txXfrm>
    </dsp:sp>
    <dsp:sp modelId="{8C7A0BE1-7A3A-4BE9-BDD7-0719C67C1CB9}">
      <dsp:nvSpPr>
        <dsp:cNvPr id="0" name=""/>
        <dsp:cNvSpPr/>
      </dsp:nvSpPr>
      <dsp:spPr>
        <a:xfrm rot="5149468">
          <a:off x="5946789" y="1865598"/>
          <a:ext cx="554725" cy="37441"/>
        </a:xfrm>
        <a:custGeom>
          <a:avLst/>
          <a:gdLst/>
          <a:ahLst/>
          <a:cxnLst/>
          <a:rect l="0" t="0" r="0" b="0"/>
          <a:pathLst>
            <a:path>
              <a:moveTo>
                <a:pt x="0" y="18720"/>
              </a:moveTo>
              <a:lnTo>
                <a:pt x="554725" y="18720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500" kern="1200"/>
        </a:p>
      </dsp:txBody>
      <dsp:txXfrm>
        <a:off x="6210284" y="1870450"/>
        <a:ext cx="27736" cy="27736"/>
      </dsp:txXfrm>
    </dsp:sp>
    <dsp:sp modelId="{C4B58A6D-6FF4-4FA4-8474-F02FF1EE2FC1}">
      <dsp:nvSpPr>
        <dsp:cNvPr id="0" name=""/>
        <dsp:cNvSpPr/>
      </dsp:nvSpPr>
      <dsp:spPr>
        <a:xfrm>
          <a:off x="5256574" y="2160257"/>
          <a:ext cx="2070619" cy="1303653"/>
        </a:xfrm>
        <a:prstGeom prst="ellipse">
          <a:avLst/>
        </a:prstGeom>
        <a:solidFill>
          <a:schemeClr val="accent4">
            <a:hueOff val="-4565624"/>
            <a:satOff val="48042"/>
            <a:lumOff val="2746"/>
            <a:alphaOff val="0"/>
          </a:schemeClr>
        </a:soli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  <a:sp3d extrusionH="28000" prstMaterial="matte"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200" kern="1200" dirty="0" smtClean="0"/>
            <a:t>الاهداف المحددة</a:t>
          </a:r>
          <a:endParaRPr lang="ar-EG" sz="3200" kern="1200" dirty="0"/>
        </a:p>
      </dsp:txBody>
      <dsp:txXfrm>
        <a:off x="5559809" y="2351173"/>
        <a:ext cx="1464149" cy="9218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566558A-BD60-4BE8-A3FA-AF9FDF2E1A47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F20F3F2C-891C-4248-A92A-8259BB2BA11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558A-BD60-4BE8-A3FA-AF9FDF2E1A47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F3F2C-891C-4248-A92A-8259BB2BA11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558A-BD60-4BE8-A3FA-AF9FDF2E1A47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F3F2C-891C-4248-A92A-8259BB2BA11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558A-BD60-4BE8-A3FA-AF9FDF2E1A47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F3F2C-891C-4248-A92A-8259BB2BA11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558A-BD60-4BE8-A3FA-AF9FDF2E1A47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F3F2C-891C-4248-A92A-8259BB2BA11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558A-BD60-4BE8-A3FA-AF9FDF2E1A47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F3F2C-891C-4248-A92A-8259BB2BA115}" type="slidenum">
              <a:rPr lang="ar-EG" smtClean="0"/>
              <a:t>‹#›</a:t>
            </a:fld>
            <a:endParaRPr lang="ar-E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558A-BD60-4BE8-A3FA-AF9FDF2E1A47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F3F2C-891C-4248-A92A-8259BB2BA115}" type="slidenum">
              <a:rPr lang="ar-EG" smtClean="0"/>
              <a:t>‹#›</a:t>
            </a:fld>
            <a:endParaRPr lang="ar-EG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558A-BD60-4BE8-A3FA-AF9FDF2E1A47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F3F2C-891C-4248-A92A-8259BB2BA11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558A-BD60-4BE8-A3FA-AF9FDF2E1A47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F3F2C-891C-4248-A92A-8259BB2BA11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566558A-BD60-4BE8-A3FA-AF9FDF2E1A47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F20F3F2C-891C-4248-A92A-8259BB2BA11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566558A-BD60-4BE8-A3FA-AF9FDF2E1A47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F20F3F2C-891C-4248-A92A-8259BB2BA11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566558A-BD60-4BE8-A3FA-AF9FDF2E1A47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F20F3F2C-891C-4248-A92A-8259BB2BA115}" type="slidenum">
              <a:rPr lang="ar-EG" smtClean="0"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772816"/>
            <a:ext cx="6196405" cy="3603812"/>
          </a:xfrm>
        </p:spPr>
        <p:txBody>
          <a:bodyPr>
            <a:normAutofit fontScale="85000" lnSpcReduction="20000"/>
          </a:bodyPr>
          <a:lstStyle/>
          <a:p>
            <a:pPr marL="0" lvl="0" indent="0" algn="ctr">
              <a:buClrTx/>
              <a:buSzTx/>
              <a:buNone/>
            </a:pPr>
            <a:r>
              <a:rPr lang="ar-EG" sz="4400" b="1" dirty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EG" sz="4400" b="1" dirty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ar-EG" sz="5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كلية التربية الرياضية </a:t>
            </a:r>
            <a:br>
              <a:rPr lang="ar-EG" sz="5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EG" sz="39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قسم العلوم التربوية والنفسية والاجتماعية</a:t>
            </a:r>
            <a:r>
              <a:rPr lang="en-US" sz="39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9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SA" sz="39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مادة / </a:t>
            </a:r>
            <a:r>
              <a:rPr lang="ar-EG" sz="39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البحث </a:t>
            </a:r>
            <a:r>
              <a:rPr lang="ar-EG" sz="3900" b="1" dirty="0" err="1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العلمى</a:t>
            </a:r>
            <a:r>
              <a:rPr lang="ar-SA" sz="39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SA" sz="39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SA" sz="39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الفرقة </a:t>
            </a:r>
            <a:r>
              <a:rPr lang="ar-EG" sz="39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الثالثة</a:t>
            </a:r>
            <a:r>
              <a:rPr lang="ar-SA" sz="39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SA" sz="39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SA" sz="39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عنوان المحاضرة / </a:t>
            </a:r>
            <a:r>
              <a:rPr lang="ar-EG" sz="39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أهداف البحث</a:t>
            </a:r>
          </a:p>
          <a:p>
            <a:pPr marL="0" lvl="0" indent="0" algn="ctr">
              <a:buClrTx/>
              <a:buSzTx/>
              <a:buNone/>
            </a:pPr>
            <a:r>
              <a:rPr lang="ar-EG" sz="39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د. إبراهيم موسى </a:t>
            </a:r>
            <a:r>
              <a:rPr lang="ar-SA" sz="39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SA" sz="39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SA" sz="39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2020</a:t>
            </a:r>
            <a:endParaRPr lang="ar-EG" sz="3900" b="1" dirty="0">
              <a:solidFill>
                <a:prstClr val="black"/>
              </a:solidFill>
              <a:latin typeface="Calibri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733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940152" y="836712"/>
            <a:ext cx="2448272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عنوان البحث :-(المسحى) </a:t>
            </a:r>
            <a:endParaRPr lang="ar-EG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71600" y="1232756"/>
            <a:ext cx="4824536" cy="118813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تقويم المهارات الاساسيه بالكره الطائرة لدى طلاب سكول التربيه الرياضية فى جامعة سوران </a:t>
            </a:r>
            <a:endParaRPr lang="ar-EG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6" name="Oval 5"/>
          <p:cNvSpPr/>
          <p:nvPr/>
        </p:nvSpPr>
        <p:spPr>
          <a:xfrm>
            <a:off x="6084168" y="2858834"/>
            <a:ext cx="2304256" cy="100811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هدفا البحث:-</a:t>
            </a:r>
            <a:endParaRPr lang="ar-EG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115616" y="3212976"/>
            <a:ext cx="48245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التعرف عى قيم الاختبارات المهاريه بالكرة الطائرة لدى طلاب سكول التربية الرياضية فى جامعة سوران</a:t>
            </a:r>
            <a:endParaRPr lang="ar-EG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116792" y="4005064"/>
            <a:ext cx="4824536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استخراج معايير الاختبارات (الدرجه المعياريه الزائيه و التائيه والوزن المئوى والمستوى المعيارى )لدى طلاب سكول التربيه الياضيه فى جامعة سوران فى عدد من مهارات الكرة الطائرة</a:t>
            </a:r>
            <a:endParaRPr lang="ar-EG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2093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292080" y="980728"/>
            <a:ext cx="3029838" cy="86409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عنوان البحث:-(الارتباطى او العلاقات )</a:t>
            </a:r>
            <a:endParaRPr lang="ar-EG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Flowchart: Punched Tape 4"/>
          <p:cNvSpPr/>
          <p:nvPr/>
        </p:nvSpPr>
        <p:spPr>
          <a:xfrm>
            <a:off x="1403648" y="1988840"/>
            <a:ext cx="6264696" cy="1224136"/>
          </a:xfrm>
          <a:prstGeom prst="flowChartPunchedTap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العلاقة بين عددمن القدرات البدنية والحركيه و الاداء المهارى بكرة القدم لدى لاعبى جامعة سوران بكرة القدم</a:t>
            </a:r>
            <a:endParaRPr lang="ar-EG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Oval 5"/>
          <p:cNvSpPr/>
          <p:nvPr/>
        </p:nvSpPr>
        <p:spPr>
          <a:xfrm>
            <a:off x="6300192" y="3501008"/>
            <a:ext cx="2021726" cy="10081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هدفا البحث :-</a:t>
            </a:r>
            <a:endParaRPr lang="ar-EG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259632" y="4005064"/>
            <a:ext cx="4824536" cy="7200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التعرف على قيم عدد من القدرات البنيه والحركيه و الاداء المهارى لدى لاعبى كرة القدم بالجامعة</a:t>
            </a:r>
            <a:endParaRPr lang="ar-EG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259632" y="5013176"/>
            <a:ext cx="4824536" cy="7920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العترف على العلاقة بين قيم عدد من القدرات البدنيه والحركيه و الاداء المهارى لدى لاعبى كرة القدم بالجامعه</a:t>
            </a:r>
            <a:endParaRPr lang="ar-EG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5861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084168" y="764704"/>
            <a:ext cx="2304256" cy="79208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EG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عنوان البحث :- (التحليلى )</a:t>
            </a:r>
            <a:endParaRPr lang="ar-EG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Flowchart: Punched Tape 4"/>
          <p:cNvSpPr/>
          <p:nvPr/>
        </p:nvSpPr>
        <p:spPr>
          <a:xfrm>
            <a:off x="1547664" y="1772816"/>
            <a:ext cx="5328592" cy="936104"/>
          </a:xfrm>
          <a:prstGeom prst="flowChartPunchedTap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EG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دراسة تحليليه لاداء المنتخب العراقى بكرة القدم فى بطولة امم اسيا </a:t>
            </a:r>
            <a:r>
              <a:rPr lang="en-US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2018</a:t>
            </a:r>
            <a:endParaRPr lang="ar-EG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Oval 5"/>
          <p:cNvSpPr/>
          <p:nvPr/>
        </p:nvSpPr>
        <p:spPr>
          <a:xfrm>
            <a:off x="6300192" y="2996952"/>
            <a:ext cx="2088232" cy="792088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EG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اهداف البحث :-*</a:t>
            </a:r>
            <a:endParaRPr lang="ar-EG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331640" y="3360632"/>
            <a:ext cx="4752528" cy="82809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ar-EG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التعرف على حالات التهديف الناجح و الفاشل من زوايا مختلفة خلال شوطى امباراه بكرة القدم </a:t>
            </a:r>
            <a:endParaRPr lang="ar-EG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331640" y="4418105"/>
            <a:ext cx="4752528" cy="72008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ar-EG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التعرف على نسب النجاح و الفشل فى المناولات القصيره و المتوسطه و الطويله بكرة القدم </a:t>
            </a:r>
            <a:endParaRPr lang="ar-EG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259632" y="5373216"/>
            <a:ext cx="4896544" cy="72008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ar-EG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التعرف على الاخطاء القانونيه التى يرتكبها لاعبو الفريق </a:t>
            </a:r>
            <a:endParaRPr lang="ar-EG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89003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Same Side Corner Rectangle 3"/>
          <p:cNvSpPr/>
          <p:nvPr/>
        </p:nvSpPr>
        <p:spPr>
          <a:xfrm>
            <a:off x="1176895" y="764704"/>
            <a:ext cx="6768752" cy="108012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اشتقاق الاهداف من العنوان فى البحث التاريخى :-</a:t>
            </a:r>
            <a:endParaRPr lang="ar-EG" sz="2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Oval 4"/>
          <p:cNvSpPr/>
          <p:nvPr/>
        </p:nvSpPr>
        <p:spPr>
          <a:xfrm>
            <a:off x="6444208" y="2132856"/>
            <a:ext cx="1872208" cy="792088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العنوان :-</a:t>
            </a:r>
            <a:endParaRPr lang="ar-EG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Left-Right Arrow 5"/>
          <p:cNvSpPr/>
          <p:nvPr/>
        </p:nvSpPr>
        <p:spPr>
          <a:xfrm>
            <a:off x="1547664" y="2366882"/>
            <a:ext cx="4752528" cy="1116124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003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الراضات فى العراق القديم قبل الميلاد</a:t>
            </a:r>
            <a:endParaRPr lang="ar-EG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Oval 6"/>
          <p:cNvSpPr/>
          <p:nvPr/>
        </p:nvSpPr>
        <p:spPr>
          <a:xfrm>
            <a:off x="6588224" y="3483006"/>
            <a:ext cx="1728192" cy="73808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الاهداف :-</a:t>
            </a:r>
            <a:endParaRPr lang="ar-EG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03648" y="3789040"/>
            <a:ext cx="504056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الرياضات التى سادت العراق قبل الميلاد</a:t>
            </a:r>
            <a:endParaRPr lang="ar-EG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03648" y="4365104"/>
            <a:ext cx="504056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الرياضات التى سادت العراق قبل الميلاد واستمرت</a:t>
            </a:r>
            <a:endParaRPr lang="ar-EG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03648" y="5013176"/>
            <a:ext cx="504056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الرياضات التى سادت العراق قبل الميلاد و بادت </a:t>
            </a:r>
            <a:endParaRPr lang="ar-EG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03648" y="5589240"/>
            <a:ext cx="50405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الرياضات التى سادت العراق قبل الميلاد و استمرت باجراء تعديلات وتطوير على ممارسيها </a:t>
            </a:r>
            <a:endParaRPr lang="ar-EG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9333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843808" y="1484784"/>
            <a:ext cx="3240360" cy="331236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شكرا</a:t>
            </a:r>
          </a:p>
        </p:txBody>
      </p:sp>
    </p:spTree>
    <p:extLst>
      <p:ext uri="{BB962C8B-B14F-4D97-AF65-F5344CB8AC3E}">
        <p14:creationId xmlns:p14="http://schemas.microsoft.com/office/powerpoint/2010/main" val="70437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076056" y="1268760"/>
            <a:ext cx="3024336" cy="100811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اهداف البحث</a:t>
            </a:r>
            <a:endParaRPr lang="ar-EG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1763688" y="2420888"/>
            <a:ext cx="5078466" cy="2880320"/>
          </a:xfrm>
          <a:prstGeom prst="snip2Diag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تساعد عملية تحديد الاهداف الباحث على التركيز فى دراسته من اجل السعى الى تحقيقها ,كما يعتمد لمقيمون عند تقيم اى دراسه على هذه الاهداف فيقومون باختبار مدى تحقيق الدراسه لاهدافها.</a:t>
            </a:r>
            <a:endParaRPr lang="ar-EG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0034111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16867" y="4005064"/>
            <a:ext cx="44644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400" dirty="0" smtClean="0"/>
              <a:t>كما ينبغى على الباحث ان يكتب اهداف دراسته اولا ثم اهميتها </a:t>
            </a:r>
            <a:endParaRPr lang="ar-EG" sz="2400" dirty="0"/>
          </a:p>
        </p:txBody>
      </p:sp>
      <p:sp>
        <p:nvSpPr>
          <p:cNvPr id="7" name="Flowchart: Connector 6"/>
          <p:cNvSpPr/>
          <p:nvPr/>
        </p:nvSpPr>
        <p:spPr>
          <a:xfrm>
            <a:off x="6281364" y="723514"/>
            <a:ext cx="2028868" cy="1296144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لذا يتعين على الباحث</a:t>
            </a:r>
            <a:endParaRPr lang="ar-EG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16867" y="2001362"/>
            <a:ext cx="4464496" cy="57606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400" dirty="0" smtClean="0"/>
              <a:t>ان يبلور اهدافا محددة لدراسته</a:t>
            </a:r>
            <a:endParaRPr lang="ar-EG" sz="2400" dirty="0"/>
          </a:p>
        </p:txBody>
      </p:sp>
      <p:sp>
        <p:nvSpPr>
          <p:cNvPr id="9" name="Rectangle 8"/>
          <p:cNvSpPr/>
          <p:nvPr/>
        </p:nvSpPr>
        <p:spPr>
          <a:xfrm>
            <a:off x="1816867" y="2887942"/>
            <a:ext cx="4464496" cy="75708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400" dirty="0" smtClean="0"/>
              <a:t>ان يعد هذه الاهداف فى شكل نقاط قصيره مركزه على الاهداف الرئيسة لدراسته</a:t>
            </a:r>
            <a:endParaRPr lang="ar-EG" sz="2400" dirty="0"/>
          </a:p>
        </p:txBody>
      </p:sp>
    </p:spTree>
    <p:extLst>
      <p:ext uri="{BB962C8B-B14F-4D97-AF65-F5344CB8AC3E}">
        <p14:creationId xmlns:p14="http://schemas.microsoft.com/office/powerpoint/2010/main" val="854350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Same Side Corner Rectangle 4"/>
          <p:cNvSpPr/>
          <p:nvPr/>
        </p:nvSpPr>
        <p:spPr>
          <a:xfrm>
            <a:off x="1403648" y="692696"/>
            <a:ext cx="6480720" cy="936104"/>
          </a:xfrm>
          <a:prstGeom prst="snip2Same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لذا يتعين على الباحث ان يراعى عند كتابة اهداف الدراسه واهميتها ما يلى:-</a:t>
            </a:r>
            <a:endParaRPr lang="ar-EG" sz="2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Flowchart: Decision 5"/>
          <p:cNvSpPr/>
          <p:nvPr/>
        </p:nvSpPr>
        <p:spPr>
          <a:xfrm>
            <a:off x="1475656" y="1988840"/>
            <a:ext cx="6336704" cy="936104"/>
          </a:xfrm>
          <a:prstGeom prst="flowChartDecisi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EG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ان يكون كلا منهما مرتبطا بموضوع الدراسه</a:t>
            </a:r>
            <a:endParaRPr lang="ar-EG" sz="2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Flowchart: Decision 6"/>
          <p:cNvSpPr/>
          <p:nvPr/>
        </p:nvSpPr>
        <p:spPr>
          <a:xfrm>
            <a:off x="1547664" y="3326298"/>
            <a:ext cx="6336704" cy="1008112"/>
          </a:xfrm>
          <a:prstGeom prst="flowChartDecisi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EG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ان تكون قابله للتحقيق </a:t>
            </a:r>
            <a:endParaRPr lang="ar-EG" sz="2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Flowchart: Decision 7"/>
          <p:cNvSpPr/>
          <p:nvPr/>
        </p:nvSpPr>
        <p:spPr>
          <a:xfrm>
            <a:off x="1763688" y="4581128"/>
            <a:ext cx="6048672" cy="1152128"/>
          </a:xfrm>
          <a:prstGeom prst="flowChartDecisi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EG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ان ينتقى عبارات توحى بالتواضع عند التعبير عن اهمية الدراسه</a:t>
            </a:r>
            <a:endParaRPr lang="ar-EG" sz="2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7009658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75848493"/>
              </p:ext>
            </p:extLst>
          </p:nvPr>
        </p:nvGraphicFramePr>
        <p:xfrm>
          <a:off x="827584" y="620688"/>
          <a:ext cx="7488832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Elbow Connector 5"/>
          <p:cNvCxnSpPr/>
          <p:nvPr/>
        </p:nvCxnSpPr>
        <p:spPr>
          <a:xfrm rot="16200000" flipH="1">
            <a:off x="1349642" y="2618910"/>
            <a:ext cx="648072" cy="54006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Up Arrow Callout 6"/>
          <p:cNvSpPr/>
          <p:nvPr/>
        </p:nvSpPr>
        <p:spPr>
          <a:xfrm>
            <a:off x="971600" y="3212976"/>
            <a:ext cx="1944216" cy="2196244"/>
          </a:xfrm>
          <a:prstGeom prst="up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تحدد بشكل عام المطلوب تحقيقه من مشروع البحث</a:t>
            </a:r>
            <a:endParaRPr lang="ar-EG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11" name="Elbow Connector 10"/>
          <p:cNvCxnSpPr/>
          <p:nvPr/>
        </p:nvCxnSpPr>
        <p:spPr>
          <a:xfrm rot="5400000">
            <a:off x="6300192" y="3717031"/>
            <a:ext cx="1512169" cy="79208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Up Arrow Callout 11"/>
          <p:cNvSpPr/>
          <p:nvPr/>
        </p:nvSpPr>
        <p:spPr>
          <a:xfrm>
            <a:off x="5580112" y="4509120"/>
            <a:ext cx="2160240" cy="1800200"/>
          </a:xfrm>
          <a:prstGeom prst="upArrowCallou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تحدد بتصيل اكثر الاغراض الخاصه لمشروع البحث</a:t>
            </a:r>
            <a:endParaRPr lang="ar-EG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373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419872" y="692696"/>
            <a:ext cx="4464496" cy="864096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ar-EG" sz="2400" b="1" dirty="0" smtClean="0">
                <a:ln/>
                <a:solidFill>
                  <a:schemeClr val="accent3"/>
                </a:solidFill>
              </a:rPr>
              <a:t>وضع الاهداف بطريقه جيده يساعد فى :-</a:t>
            </a:r>
            <a:endParaRPr lang="ar-EG" sz="2400" b="1" dirty="0">
              <a:ln/>
              <a:solidFill>
                <a:schemeClr val="accent3"/>
              </a:solidFill>
            </a:endParaRPr>
          </a:p>
        </p:txBody>
      </p:sp>
      <p:sp>
        <p:nvSpPr>
          <p:cNvPr id="5" name="Flowchart: Terminator 4"/>
          <p:cNvSpPr/>
          <p:nvPr/>
        </p:nvSpPr>
        <p:spPr>
          <a:xfrm>
            <a:off x="1547664" y="1844824"/>
            <a:ext cx="6120680" cy="648072"/>
          </a:xfrm>
          <a:prstGeom prst="flowChartTermina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تطوير منهج البحث </a:t>
            </a:r>
            <a:endParaRPr lang="ar-EG" sz="2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Flowchart: Terminator 5"/>
          <p:cNvSpPr/>
          <p:nvPr/>
        </p:nvSpPr>
        <p:spPr>
          <a:xfrm>
            <a:off x="1547664" y="2636912"/>
            <a:ext cx="6120680" cy="648072"/>
          </a:xfrm>
          <a:prstGeom prst="flowChartTermina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توجيه جميع البيانات </a:t>
            </a:r>
            <a:endParaRPr lang="ar-EG" sz="2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Flowchart: Terminator 6"/>
          <p:cNvSpPr/>
          <p:nvPr/>
        </p:nvSpPr>
        <p:spPr>
          <a:xfrm>
            <a:off x="1583668" y="3429000"/>
            <a:ext cx="6120680" cy="650631"/>
          </a:xfrm>
          <a:prstGeom prst="flowChartTermina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تحليل واستخدام البيانات</a:t>
            </a:r>
            <a:endParaRPr lang="ar-EG" sz="2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Flowchart: Terminator 7"/>
          <p:cNvSpPr/>
          <p:nvPr/>
        </p:nvSpPr>
        <p:spPr>
          <a:xfrm>
            <a:off x="1763688" y="4221088"/>
            <a:ext cx="5760640" cy="648072"/>
          </a:xfrm>
          <a:prstGeom prst="flowChartTermina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مقارنة النتائج مع الاهداف عند تقيم المشروع</a:t>
            </a:r>
            <a:endParaRPr lang="ar-EG" sz="2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" name="Left Arrow 8"/>
          <p:cNvSpPr/>
          <p:nvPr/>
        </p:nvSpPr>
        <p:spPr>
          <a:xfrm>
            <a:off x="7092280" y="5265204"/>
            <a:ext cx="1224136" cy="72008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EG" sz="2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ملحوظه</a:t>
            </a:r>
            <a:endParaRPr lang="ar-EG" sz="2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0" name="Left-Right Arrow 9"/>
          <p:cNvSpPr/>
          <p:nvPr/>
        </p:nvSpPr>
        <p:spPr>
          <a:xfrm>
            <a:off x="971600" y="5013176"/>
            <a:ext cx="5672430" cy="1368152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اذ لم تكن الاهداف واضحه ودقيقه فان البح سيستحيل تقيمه</a:t>
            </a:r>
            <a:endParaRPr lang="ar-EG" sz="2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238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Connector 3"/>
          <p:cNvSpPr/>
          <p:nvPr/>
        </p:nvSpPr>
        <p:spPr>
          <a:xfrm>
            <a:off x="6992630" y="684635"/>
            <a:ext cx="1008112" cy="864096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مثال:-</a:t>
            </a:r>
            <a:endParaRPr lang="ar-EG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Flowchart: Terminator 4"/>
          <p:cNvSpPr/>
          <p:nvPr/>
        </p:nvSpPr>
        <p:spPr>
          <a:xfrm>
            <a:off x="1475656" y="756643"/>
            <a:ext cx="4896544" cy="720080"/>
          </a:xfrm>
          <a:prstGeom prst="flowChartTermina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عن الاهداف العامه والمحدده</a:t>
            </a:r>
            <a:endParaRPr lang="ar-E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Flowchart: Punched Tape 5"/>
          <p:cNvSpPr/>
          <p:nvPr/>
        </p:nvSpPr>
        <p:spPr>
          <a:xfrm>
            <a:off x="1907704" y="1844824"/>
            <a:ext cx="5040560" cy="1008112"/>
          </a:xfrm>
          <a:prstGeom prst="flowChartPunchedTap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اشتقاق الاهداف من العنوان فى المنهج التجريبي</a:t>
            </a:r>
            <a:endParaRPr lang="ar-EG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Oval 6"/>
          <p:cNvSpPr/>
          <p:nvPr/>
        </p:nvSpPr>
        <p:spPr>
          <a:xfrm>
            <a:off x="7330502" y="3140968"/>
            <a:ext cx="1800200" cy="648072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ar-EG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العنوان:-</a:t>
            </a:r>
            <a:endParaRPr lang="ar-EG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19672" y="3284984"/>
            <a:ext cx="4464496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EG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اثر تدريبات الاثقال فى انجاز قذف الثقل </a:t>
            </a:r>
            <a:endParaRPr lang="ar-EG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Oval 8"/>
          <p:cNvSpPr/>
          <p:nvPr/>
        </p:nvSpPr>
        <p:spPr>
          <a:xfrm>
            <a:off x="6516216" y="4005064"/>
            <a:ext cx="2602770" cy="79208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EG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الاهداف بالاسلوب البحثى:-</a:t>
            </a:r>
            <a:endParaRPr lang="ar-EG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43608" y="4236894"/>
            <a:ext cx="5040560" cy="79208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ar-EG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التعرف على اثر استخدام تدريبات الاثقال فى قذف الثقل </a:t>
            </a:r>
            <a:endParaRPr lang="ar-EG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1" name="Oval 10"/>
          <p:cNvSpPr/>
          <p:nvPr/>
        </p:nvSpPr>
        <p:spPr>
          <a:xfrm>
            <a:off x="6372200" y="4941168"/>
            <a:ext cx="2771800" cy="136815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ar-EG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الهدف بالاسلوب الاحصائي :-(مجموعه واحده)</a:t>
            </a:r>
            <a:endParaRPr lang="ar-EG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47658" y="5589240"/>
            <a:ext cx="5040560" cy="72008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EG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التعرف على الفروق بين الاختبارات القبليه و البعديهفى انجاز قذف الثقل </a:t>
            </a:r>
            <a:endParaRPr lang="ar-EG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423583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012160" y="713961"/>
            <a:ext cx="2520280" cy="792088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EG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الهدف بالاسلوب الاحصائي :- (مجموعتان )</a:t>
            </a:r>
            <a:endParaRPr lang="ar-EG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59632" y="1520788"/>
            <a:ext cx="5040560" cy="6840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ar-EG" b="1" dirty="0" smtClean="0">
                <a:ln/>
                <a:solidFill>
                  <a:schemeClr val="accent3"/>
                </a:solidFill>
              </a:rPr>
              <a:t>التعرف على الفرق بين الاختبارات القبليه والبعديه فى انجاز قذف الثقل للمجموعتين التجربيه والضابطة</a:t>
            </a:r>
            <a:endParaRPr lang="ar-EG" b="1" dirty="0">
              <a:ln/>
              <a:solidFill>
                <a:schemeClr val="accent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5636" y="2492896"/>
            <a:ext cx="5040560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ar-EG" b="1" dirty="0" smtClean="0">
                <a:ln/>
                <a:solidFill>
                  <a:schemeClr val="accent3"/>
                </a:solidFill>
              </a:rPr>
              <a:t>التعرف على الفرق بين الاختبارات البعديه فى انجاز قذف الثقل بين المجموعتين التجربيه والضابطة</a:t>
            </a:r>
          </a:p>
        </p:txBody>
      </p:sp>
      <p:sp>
        <p:nvSpPr>
          <p:cNvPr id="7" name="Oval 6"/>
          <p:cNvSpPr/>
          <p:nvPr/>
        </p:nvSpPr>
        <p:spPr>
          <a:xfrm>
            <a:off x="6588224" y="2996952"/>
            <a:ext cx="2304256" cy="100811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ar-EG" b="1" dirty="0" smtClean="0">
                <a:ln/>
                <a:solidFill>
                  <a:schemeClr val="accent3"/>
                </a:solidFill>
              </a:rPr>
              <a:t>الهدف بالاسلوب الاحصائي</a:t>
            </a:r>
            <a:r>
              <a:rPr lang="ar-EG" b="1" dirty="0" smtClean="0">
                <a:ln/>
                <a:solidFill>
                  <a:schemeClr val="accent3"/>
                </a:solidFill>
                <a:sym typeface="Wingdings" pitchFamily="2" charset="2"/>
              </a:rPr>
              <a:t>:- (اكثر من مجموعه)</a:t>
            </a:r>
            <a:endParaRPr lang="ar-EG" b="1" dirty="0">
              <a:ln/>
              <a:solidFill>
                <a:schemeClr val="accent3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59632" y="3933056"/>
            <a:ext cx="5112568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EG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التعرف على الفرق بين الاختبارات القبلية والبعديه فى انجاز قذف الثقل للمجموعات التجريبية والضابطة (او بين مجموعات البحث)</a:t>
            </a:r>
            <a:endParaRPr lang="ar-EG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59632" y="5085184"/>
            <a:ext cx="5112568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EG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التعرف على الفرق بين المجموعات التجريبيه والضابطة( او بين مجموعات البحث )فى الاختبارات البعيدة فى انجاز قذف الثقل .</a:t>
            </a:r>
            <a:endParaRPr lang="ar-EG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983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Terminator 3"/>
          <p:cNvSpPr/>
          <p:nvPr/>
        </p:nvSpPr>
        <p:spPr>
          <a:xfrm>
            <a:off x="1835696" y="679626"/>
            <a:ext cx="4536504" cy="792088"/>
          </a:xfrm>
          <a:prstGeom prst="flowChartTermina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اشتقاق الاهداف من العنوان فى المنهج الوصفى :-</a:t>
            </a:r>
            <a:endParaRPr lang="ar-EG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Oval 4"/>
          <p:cNvSpPr/>
          <p:nvPr/>
        </p:nvSpPr>
        <p:spPr>
          <a:xfrm>
            <a:off x="6732240" y="1844824"/>
            <a:ext cx="2411760" cy="79208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عنوان البحث:-(المقارن)</a:t>
            </a:r>
            <a:endParaRPr lang="ar-EG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99592" y="2276872"/>
            <a:ext cx="5472608" cy="64807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دراسة مقارنه فى بعض القدرات البدنيه ةالحركيه بين لاعبي كرة السلة واليد</a:t>
            </a:r>
            <a:endParaRPr lang="ar-E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Oval 6"/>
          <p:cNvSpPr/>
          <p:nvPr/>
        </p:nvSpPr>
        <p:spPr>
          <a:xfrm>
            <a:off x="6732240" y="3140968"/>
            <a:ext cx="2411760" cy="72008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هدفا البحث :-</a:t>
            </a:r>
            <a:endParaRPr lang="ar-EG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99592" y="3573016"/>
            <a:ext cx="5472608" cy="7200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التعرف على قيم متغيرات اللياقه البدنيه والحركية لد لاعبى كرة السله و اليد</a:t>
            </a:r>
            <a:endParaRPr lang="ar-EG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99592" y="4509120"/>
            <a:ext cx="5472608" cy="64807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التعرف على الفروق بين لاعبى كرة السله وكرة اليد فى قيم بعض القدرات البدنيه والحركيه</a:t>
            </a:r>
            <a:endParaRPr lang="ar-EG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947172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173</TotalTime>
  <Words>589</Words>
  <Application>Microsoft Office PowerPoint</Application>
  <PresentationFormat>On-screen Show (4:3)</PresentationFormat>
  <Paragraphs>70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Pushpin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</dc:creator>
  <cp:lastModifiedBy>‏‏مستخدم Windows</cp:lastModifiedBy>
  <cp:revision>15</cp:revision>
  <dcterms:created xsi:type="dcterms:W3CDTF">2020-03-10T19:29:23Z</dcterms:created>
  <dcterms:modified xsi:type="dcterms:W3CDTF">2020-03-16T23:36:32Z</dcterms:modified>
</cp:coreProperties>
</file>