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7"/>
  </p:notesMasterIdLst>
  <p:sldIdLst>
    <p:sldId id="314" r:id="rId2"/>
    <p:sldId id="297" r:id="rId3"/>
    <p:sldId id="266" r:id="rId4"/>
    <p:sldId id="267" r:id="rId5"/>
    <p:sldId id="259" r:id="rId6"/>
    <p:sldId id="268" r:id="rId7"/>
    <p:sldId id="269" r:id="rId8"/>
    <p:sldId id="260" r:id="rId9"/>
    <p:sldId id="265" r:id="rId10"/>
    <p:sldId id="270" r:id="rId11"/>
    <p:sldId id="271" r:id="rId12"/>
    <p:sldId id="262" r:id="rId13"/>
    <p:sldId id="298" r:id="rId14"/>
    <p:sldId id="299" r:id="rId15"/>
    <p:sldId id="300" r:id="rId16"/>
    <p:sldId id="301" r:id="rId17"/>
    <p:sldId id="302" r:id="rId18"/>
    <p:sldId id="303" r:id="rId19"/>
    <p:sldId id="304" r:id="rId20"/>
    <p:sldId id="305" r:id="rId21"/>
    <p:sldId id="306" r:id="rId22"/>
    <p:sldId id="307" r:id="rId23"/>
    <p:sldId id="308" r:id="rId24"/>
    <p:sldId id="309" r:id="rId25"/>
    <p:sldId id="310" r:id="rId2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673" autoAdjust="0"/>
    <p:restoredTop sz="94660"/>
  </p:normalViewPr>
  <p:slideViewPr>
    <p:cSldViewPr>
      <p:cViewPr>
        <p:scale>
          <a:sx n="107" d="100"/>
          <a:sy n="107" d="100"/>
        </p:scale>
        <p:origin x="-72"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77517C-87C1-454C-8798-2B97C6A8FB3C}"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pPr rtl="1"/>
          <a:endParaRPr lang="ar-SA"/>
        </a:p>
      </dgm:t>
    </dgm:pt>
    <dgm:pt modelId="{7D1BDCD5-06E4-4BCA-BA09-1E7DC27442A8}">
      <dgm:prSet phldrT="[نص]"/>
      <dgm:spPr/>
      <dgm:t>
        <a:bodyPr/>
        <a:lstStyle/>
        <a:p>
          <a:pPr rtl="1"/>
          <a:r>
            <a:rPr lang="ar-SA" dirty="0" smtClean="0"/>
            <a:t>تطبيق مبادئ علم التدريب</a:t>
          </a:r>
          <a:endParaRPr lang="ar-SA" dirty="0"/>
        </a:p>
      </dgm:t>
    </dgm:pt>
    <dgm:pt modelId="{F80A4B9A-74A9-4D17-B0CF-623680D01505}" type="parTrans" cxnId="{D9312C94-9469-49BE-A2C6-AB7CB94C1D8C}">
      <dgm:prSet/>
      <dgm:spPr/>
      <dgm:t>
        <a:bodyPr/>
        <a:lstStyle/>
        <a:p>
          <a:pPr rtl="1"/>
          <a:endParaRPr lang="ar-SA"/>
        </a:p>
      </dgm:t>
    </dgm:pt>
    <dgm:pt modelId="{EE804501-F282-425E-A794-0C40C97096DF}" type="sibTrans" cxnId="{D9312C94-9469-49BE-A2C6-AB7CB94C1D8C}">
      <dgm:prSet/>
      <dgm:spPr/>
      <dgm:t>
        <a:bodyPr/>
        <a:lstStyle/>
        <a:p>
          <a:pPr rtl="1"/>
          <a:endParaRPr lang="ar-SA"/>
        </a:p>
      </dgm:t>
    </dgm:pt>
    <dgm:pt modelId="{DDA9E640-2C44-4397-832E-716F12D883BB}">
      <dgm:prSet phldrT="[نص]"/>
      <dgm:spPr/>
      <dgm:t>
        <a:bodyPr/>
        <a:lstStyle/>
        <a:p>
          <a:pPr rtl="1"/>
          <a:r>
            <a:rPr lang="ar-SA" dirty="0" err="1" smtClean="0"/>
            <a:t>كثافتة</a:t>
          </a:r>
          <a:endParaRPr lang="ar-SA" dirty="0"/>
        </a:p>
      </dgm:t>
    </dgm:pt>
    <dgm:pt modelId="{F5BAE7D6-789B-4C65-8B93-FFE7203B12AB}" type="parTrans" cxnId="{30E69ECF-3E30-4AF6-984E-B543A685BD23}">
      <dgm:prSet/>
      <dgm:spPr/>
      <dgm:t>
        <a:bodyPr/>
        <a:lstStyle/>
        <a:p>
          <a:pPr rtl="1"/>
          <a:endParaRPr lang="ar-SA"/>
        </a:p>
      </dgm:t>
    </dgm:pt>
    <dgm:pt modelId="{C50D9D26-51C9-4DA2-94E1-B4C8520EA8EC}" type="sibTrans" cxnId="{30E69ECF-3E30-4AF6-984E-B543A685BD23}">
      <dgm:prSet/>
      <dgm:spPr/>
      <dgm:t>
        <a:bodyPr/>
        <a:lstStyle/>
        <a:p>
          <a:pPr rtl="1"/>
          <a:endParaRPr lang="ar-SA"/>
        </a:p>
      </dgm:t>
    </dgm:pt>
    <dgm:pt modelId="{0E6B6D19-4B8D-46E1-9B94-566711F73071}">
      <dgm:prSet phldrT="[نص]"/>
      <dgm:spPr/>
      <dgm:t>
        <a:bodyPr/>
        <a:lstStyle/>
        <a:p>
          <a:pPr rtl="1"/>
          <a:r>
            <a:rPr lang="ar-SA" dirty="0" smtClean="0"/>
            <a:t>حجمة</a:t>
          </a:r>
          <a:endParaRPr lang="ar-SA" dirty="0"/>
        </a:p>
      </dgm:t>
    </dgm:pt>
    <dgm:pt modelId="{BECFB3AC-D215-478A-967D-0955607FF4D5}" type="parTrans" cxnId="{5589BC2E-C02B-4905-942E-842D20DF362B}">
      <dgm:prSet/>
      <dgm:spPr/>
      <dgm:t>
        <a:bodyPr/>
        <a:lstStyle/>
        <a:p>
          <a:pPr rtl="1"/>
          <a:endParaRPr lang="ar-SA"/>
        </a:p>
      </dgm:t>
    </dgm:pt>
    <dgm:pt modelId="{5DC71EB7-7F71-4FC4-9A1B-4DB62B884A79}" type="sibTrans" cxnId="{5589BC2E-C02B-4905-942E-842D20DF362B}">
      <dgm:prSet/>
      <dgm:spPr/>
      <dgm:t>
        <a:bodyPr/>
        <a:lstStyle/>
        <a:p>
          <a:pPr rtl="1"/>
          <a:endParaRPr lang="ar-SA"/>
        </a:p>
      </dgm:t>
    </dgm:pt>
    <dgm:pt modelId="{DFC81B9D-0058-44E1-83A4-043969F994C6}">
      <dgm:prSet phldrT="[نص]"/>
      <dgm:spPr/>
      <dgm:t>
        <a:bodyPr/>
        <a:lstStyle/>
        <a:p>
          <a:pPr rtl="1"/>
          <a:r>
            <a:rPr lang="ar-SA" dirty="0" err="1" smtClean="0"/>
            <a:t>شدتة</a:t>
          </a:r>
          <a:endParaRPr lang="ar-SA" dirty="0"/>
        </a:p>
      </dgm:t>
    </dgm:pt>
    <dgm:pt modelId="{B1D40B1D-240A-4FD2-A0C0-3343E4B2BBBF}" type="parTrans" cxnId="{22E32A2E-C5A1-4214-AF5F-C4BF8D739CC5}">
      <dgm:prSet/>
      <dgm:spPr/>
      <dgm:t>
        <a:bodyPr/>
        <a:lstStyle/>
        <a:p>
          <a:pPr rtl="1"/>
          <a:endParaRPr lang="ar-SA"/>
        </a:p>
      </dgm:t>
    </dgm:pt>
    <dgm:pt modelId="{3845D147-A1D6-4AB9-9041-AB9457357531}" type="sibTrans" cxnId="{22E32A2E-C5A1-4214-AF5F-C4BF8D739CC5}">
      <dgm:prSet/>
      <dgm:spPr/>
      <dgm:t>
        <a:bodyPr/>
        <a:lstStyle/>
        <a:p>
          <a:pPr rtl="1"/>
          <a:endParaRPr lang="ar-SA"/>
        </a:p>
      </dgm:t>
    </dgm:pt>
    <dgm:pt modelId="{46347AAF-6CD8-4B05-9FC5-8846127733BA}" type="pres">
      <dgm:prSet presAssocID="{BF77517C-87C1-454C-8798-2B97C6A8FB3C}" presName="Name0" presStyleCnt="0">
        <dgm:presLayoutVars>
          <dgm:dir/>
          <dgm:resizeHandles val="exact"/>
        </dgm:presLayoutVars>
      </dgm:prSet>
      <dgm:spPr/>
      <dgm:t>
        <a:bodyPr/>
        <a:lstStyle/>
        <a:p>
          <a:pPr rtl="1"/>
          <a:endParaRPr lang="ar-SA"/>
        </a:p>
      </dgm:t>
    </dgm:pt>
    <dgm:pt modelId="{0E99EB2C-005D-4440-8579-588FB9ABD3A5}" type="pres">
      <dgm:prSet presAssocID="{7D1BDCD5-06E4-4BCA-BA09-1E7DC27442A8}" presName="Name5" presStyleLbl="vennNode1" presStyleIdx="0" presStyleCnt="4">
        <dgm:presLayoutVars>
          <dgm:bulletEnabled val="1"/>
        </dgm:presLayoutVars>
      </dgm:prSet>
      <dgm:spPr/>
      <dgm:t>
        <a:bodyPr/>
        <a:lstStyle/>
        <a:p>
          <a:pPr rtl="1"/>
          <a:endParaRPr lang="ar-SA"/>
        </a:p>
      </dgm:t>
    </dgm:pt>
    <dgm:pt modelId="{50612D4E-2363-4447-AB83-1C3549BC1B71}" type="pres">
      <dgm:prSet presAssocID="{EE804501-F282-425E-A794-0C40C97096DF}" presName="space" presStyleCnt="0"/>
      <dgm:spPr/>
    </dgm:pt>
    <dgm:pt modelId="{8E1EDD0F-464D-4E7A-81F7-F82FCE9F1486}" type="pres">
      <dgm:prSet presAssocID="{DDA9E640-2C44-4397-832E-716F12D883BB}" presName="Name5" presStyleLbl="vennNode1" presStyleIdx="1" presStyleCnt="4">
        <dgm:presLayoutVars>
          <dgm:bulletEnabled val="1"/>
        </dgm:presLayoutVars>
      </dgm:prSet>
      <dgm:spPr/>
      <dgm:t>
        <a:bodyPr/>
        <a:lstStyle/>
        <a:p>
          <a:pPr rtl="1"/>
          <a:endParaRPr lang="ar-SA"/>
        </a:p>
      </dgm:t>
    </dgm:pt>
    <dgm:pt modelId="{D4EC4C9D-B3AA-4A4A-AD39-D7296814103A}" type="pres">
      <dgm:prSet presAssocID="{C50D9D26-51C9-4DA2-94E1-B4C8520EA8EC}" presName="space" presStyleCnt="0"/>
      <dgm:spPr/>
    </dgm:pt>
    <dgm:pt modelId="{3943DB86-2F2B-431D-82FE-351F5352F59C}" type="pres">
      <dgm:prSet presAssocID="{0E6B6D19-4B8D-46E1-9B94-566711F73071}" presName="Name5" presStyleLbl="vennNode1" presStyleIdx="2" presStyleCnt="4">
        <dgm:presLayoutVars>
          <dgm:bulletEnabled val="1"/>
        </dgm:presLayoutVars>
      </dgm:prSet>
      <dgm:spPr/>
      <dgm:t>
        <a:bodyPr/>
        <a:lstStyle/>
        <a:p>
          <a:pPr rtl="1"/>
          <a:endParaRPr lang="ar-SA"/>
        </a:p>
      </dgm:t>
    </dgm:pt>
    <dgm:pt modelId="{1CD74588-D15B-4F8D-9DFE-C4935F782DA0}" type="pres">
      <dgm:prSet presAssocID="{5DC71EB7-7F71-4FC4-9A1B-4DB62B884A79}" presName="space" presStyleCnt="0"/>
      <dgm:spPr/>
    </dgm:pt>
    <dgm:pt modelId="{88BBC728-647C-4095-8040-C2AAF0A7332A}" type="pres">
      <dgm:prSet presAssocID="{DFC81B9D-0058-44E1-83A4-043969F994C6}" presName="Name5" presStyleLbl="vennNode1" presStyleIdx="3" presStyleCnt="4">
        <dgm:presLayoutVars>
          <dgm:bulletEnabled val="1"/>
        </dgm:presLayoutVars>
      </dgm:prSet>
      <dgm:spPr/>
      <dgm:t>
        <a:bodyPr/>
        <a:lstStyle/>
        <a:p>
          <a:pPr rtl="1"/>
          <a:endParaRPr lang="ar-SA"/>
        </a:p>
      </dgm:t>
    </dgm:pt>
  </dgm:ptLst>
  <dgm:cxnLst>
    <dgm:cxn modelId="{B1AE62E7-19B7-4FD4-B18B-BEE2ECB64128}" type="presOf" srcId="{0E6B6D19-4B8D-46E1-9B94-566711F73071}" destId="{3943DB86-2F2B-431D-82FE-351F5352F59C}" srcOrd="0" destOrd="0" presId="urn:microsoft.com/office/officeart/2005/8/layout/venn3"/>
    <dgm:cxn modelId="{41652945-01EC-4ED2-AD36-D4ACE0386EE6}" type="presOf" srcId="{DDA9E640-2C44-4397-832E-716F12D883BB}" destId="{8E1EDD0F-464D-4E7A-81F7-F82FCE9F1486}" srcOrd="0" destOrd="0" presId="urn:microsoft.com/office/officeart/2005/8/layout/venn3"/>
    <dgm:cxn modelId="{30E69ECF-3E30-4AF6-984E-B543A685BD23}" srcId="{BF77517C-87C1-454C-8798-2B97C6A8FB3C}" destId="{DDA9E640-2C44-4397-832E-716F12D883BB}" srcOrd="1" destOrd="0" parTransId="{F5BAE7D6-789B-4C65-8B93-FFE7203B12AB}" sibTransId="{C50D9D26-51C9-4DA2-94E1-B4C8520EA8EC}"/>
    <dgm:cxn modelId="{B5CE499F-2485-4C7C-8AB5-4BD9F36D79AD}" type="presOf" srcId="{DFC81B9D-0058-44E1-83A4-043969F994C6}" destId="{88BBC728-647C-4095-8040-C2AAF0A7332A}" srcOrd="0" destOrd="0" presId="urn:microsoft.com/office/officeart/2005/8/layout/venn3"/>
    <dgm:cxn modelId="{D9312C94-9469-49BE-A2C6-AB7CB94C1D8C}" srcId="{BF77517C-87C1-454C-8798-2B97C6A8FB3C}" destId="{7D1BDCD5-06E4-4BCA-BA09-1E7DC27442A8}" srcOrd="0" destOrd="0" parTransId="{F80A4B9A-74A9-4D17-B0CF-623680D01505}" sibTransId="{EE804501-F282-425E-A794-0C40C97096DF}"/>
    <dgm:cxn modelId="{22E32A2E-C5A1-4214-AF5F-C4BF8D739CC5}" srcId="{BF77517C-87C1-454C-8798-2B97C6A8FB3C}" destId="{DFC81B9D-0058-44E1-83A4-043969F994C6}" srcOrd="3" destOrd="0" parTransId="{B1D40B1D-240A-4FD2-A0C0-3343E4B2BBBF}" sibTransId="{3845D147-A1D6-4AB9-9041-AB9457357531}"/>
    <dgm:cxn modelId="{89AF65DE-4776-45F9-A7D3-60E0E69F2517}" type="presOf" srcId="{BF77517C-87C1-454C-8798-2B97C6A8FB3C}" destId="{46347AAF-6CD8-4B05-9FC5-8846127733BA}" srcOrd="0" destOrd="0" presId="urn:microsoft.com/office/officeart/2005/8/layout/venn3"/>
    <dgm:cxn modelId="{ACDEA713-EA77-4361-8EB7-47D189E7E486}" type="presOf" srcId="{7D1BDCD5-06E4-4BCA-BA09-1E7DC27442A8}" destId="{0E99EB2C-005D-4440-8579-588FB9ABD3A5}" srcOrd="0" destOrd="0" presId="urn:microsoft.com/office/officeart/2005/8/layout/venn3"/>
    <dgm:cxn modelId="{5589BC2E-C02B-4905-942E-842D20DF362B}" srcId="{BF77517C-87C1-454C-8798-2B97C6A8FB3C}" destId="{0E6B6D19-4B8D-46E1-9B94-566711F73071}" srcOrd="2" destOrd="0" parTransId="{BECFB3AC-D215-478A-967D-0955607FF4D5}" sibTransId="{5DC71EB7-7F71-4FC4-9A1B-4DB62B884A79}"/>
    <dgm:cxn modelId="{BE0FCDE7-6C50-4A90-915F-A15ACA3DA0F1}" type="presParOf" srcId="{46347AAF-6CD8-4B05-9FC5-8846127733BA}" destId="{0E99EB2C-005D-4440-8579-588FB9ABD3A5}" srcOrd="0" destOrd="0" presId="urn:microsoft.com/office/officeart/2005/8/layout/venn3"/>
    <dgm:cxn modelId="{ECDDDFA3-CB31-4C16-AA3C-3BA0FD0E0211}" type="presParOf" srcId="{46347AAF-6CD8-4B05-9FC5-8846127733BA}" destId="{50612D4E-2363-4447-AB83-1C3549BC1B71}" srcOrd="1" destOrd="0" presId="urn:microsoft.com/office/officeart/2005/8/layout/venn3"/>
    <dgm:cxn modelId="{0D3C496B-4B91-40A4-8211-4E2B70C2B1C3}" type="presParOf" srcId="{46347AAF-6CD8-4B05-9FC5-8846127733BA}" destId="{8E1EDD0F-464D-4E7A-81F7-F82FCE9F1486}" srcOrd="2" destOrd="0" presId="urn:microsoft.com/office/officeart/2005/8/layout/venn3"/>
    <dgm:cxn modelId="{7D80E9AA-7A7F-4CBC-AC1B-711B8B31D1AA}" type="presParOf" srcId="{46347AAF-6CD8-4B05-9FC5-8846127733BA}" destId="{D4EC4C9D-B3AA-4A4A-AD39-D7296814103A}" srcOrd="3" destOrd="0" presId="urn:microsoft.com/office/officeart/2005/8/layout/venn3"/>
    <dgm:cxn modelId="{14ABF645-DD7F-4B08-A1CA-86FA57FB4E66}" type="presParOf" srcId="{46347AAF-6CD8-4B05-9FC5-8846127733BA}" destId="{3943DB86-2F2B-431D-82FE-351F5352F59C}" srcOrd="4" destOrd="0" presId="urn:microsoft.com/office/officeart/2005/8/layout/venn3"/>
    <dgm:cxn modelId="{91682AC3-0959-4923-89B0-BF5C86223F30}" type="presParOf" srcId="{46347AAF-6CD8-4B05-9FC5-8846127733BA}" destId="{1CD74588-D15B-4F8D-9DFE-C4935F782DA0}" srcOrd="5" destOrd="0" presId="urn:microsoft.com/office/officeart/2005/8/layout/venn3"/>
    <dgm:cxn modelId="{83C9BB25-AE49-40E6-9D0E-6AAB9931AE03}" type="presParOf" srcId="{46347AAF-6CD8-4B05-9FC5-8846127733BA}" destId="{88BBC728-647C-4095-8040-C2AAF0A7332A}" srcOrd="6"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D5AB71A-60B5-47AA-B5B4-0485BC891AF0}" type="doc">
      <dgm:prSet loTypeId="urn:microsoft.com/office/officeart/2005/8/layout/venn3" loCatId="relationship" qsTypeId="urn:microsoft.com/office/officeart/2005/8/quickstyle/simple1" qsCatId="simple" csTypeId="urn:microsoft.com/office/officeart/2005/8/colors/accent1_2" csCatId="accent1" phldr="1"/>
      <dgm:spPr/>
      <dgm:t>
        <a:bodyPr/>
        <a:lstStyle/>
        <a:p>
          <a:pPr rtl="1"/>
          <a:endParaRPr lang="ar-SA"/>
        </a:p>
      </dgm:t>
    </dgm:pt>
    <dgm:pt modelId="{4FC2AE58-4263-4082-A566-87C9B5B02B81}">
      <dgm:prSet phldrT="[نص]"/>
      <dgm:spPr/>
      <dgm:t>
        <a:bodyPr/>
        <a:lstStyle/>
        <a:p>
          <a:pPr rtl="1"/>
          <a:r>
            <a:rPr lang="ar-SA" dirty="0" smtClean="0"/>
            <a:t>قياس الدهون</a:t>
          </a:r>
          <a:endParaRPr lang="ar-SA" dirty="0"/>
        </a:p>
      </dgm:t>
    </dgm:pt>
    <dgm:pt modelId="{ACFB948C-377D-435F-8ED2-6C792ABD5901}" type="parTrans" cxnId="{24A358F2-37C2-4D6B-A930-58BBC53E81BF}">
      <dgm:prSet/>
      <dgm:spPr/>
      <dgm:t>
        <a:bodyPr/>
        <a:lstStyle/>
        <a:p>
          <a:pPr rtl="1"/>
          <a:endParaRPr lang="ar-SA"/>
        </a:p>
      </dgm:t>
    </dgm:pt>
    <dgm:pt modelId="{71701CB6-6312-45BD-B417-FD654C093978}" type="sibTrans" cxnId="{24A358F2-37C2-4D6B-A930-58BBC53E81BF}">
      <dgm:prSet/>
      <dgm:spPr/>
      <dgm:t>
        <a:bodyPr/>
        <a:lstStyle/>
        <a:p>
          <a:pPr rtl="1"/>
          <a:endParaRPr lang="ar-SA"/>
        </a:p>
      </dgm:t>
    </dgm:pt>
    <dgm:pt modelId="{F20DA822-FA84-434D-A246-0DAA3AD1F721}">
      <dgm:prSet phldrT="[نص]"/>
      <dgm:spPr/>
      <dgm:t>
        <a:bodyPr/>
        <a:lstStyle/>
        <a:p>
          <a:pPr rtl="1"/>
          <a:r>
            <a:rPr lang="ar-SA" dirty="0" smtClean="0"/>
            <a:t>الجنس</a:t>
          </a:r>
          <a:endParaRPr lang="ar-SA" dirty="0"/>
        </a:p>
      </dgm:t>
    </dgm:pt>
    <dgm:pt modelId="{569B3151-DE4D-415D-91DB-E21DEB5981DC}" type="parTrans" cxnId="{FA72A882-B94C-4F48-8494-57A707176711}">
      <dgm:prSet/>
      <dgm:spPr/>
      <dgm:t>
        <a:bodyPr/>
        <a:lstStyle/>
        <a:p>
          <a:pPr rtl="1"/>
          <a:endParaRPr lang="ar-SA"/>
        </a:p>
      </dgm:t>
    </dgm:pt>
    <dgm:pt modelId="{55CCEDBB-0350-4A9E-9E1A-8EAEC1DBFC7C}" type="sibTrans" cxnId="{FA72A882-B94C-4F48-8494-57A707176711}">
      <dgm:prSet/>
      <dgm:spPr/>
      <dgm:t>
        <a:bodyPr/>
        <a:lstStyle/>
        <a:p>
          <a:pPr rtl="1"/>
          <a:endParaRPr lang="ar-SA"/>
        </a:p>
      </dgm:t>
    </dgm:pt>
    <dgm:pt modelId="{47724CBD-00B9-4FFE-8BC8-166735A0106F}">
      <dgm:prSet phldrT="[نص]"/>
      <dgm:spPr/>
      <dgm:t>
        <a:bodyPr/>
        <a:lstStyle/>
        <a:p>
          <a:pPr rtl="1"/>
          <a:r>
            <a:rPr lang="ar-SA" dirty="0" smtClean="0"/>
            <a:t>الوزن</a:t>
          </a:r>
          <a:endParaRPr lang="ar-SA" dirty="0"/>
        </a:p>
      </dgm:t>
    </dgm:pt>
    <dgm:pt modelId="{40D14059-E513-4110-A80B-9501C6D8B598}" type="parTrans" cxnId="{3BE542BC-7778-4821-802A-E72A0A6C58F4}">
      <dgm:prSet/>
      <dgm:spPr/>
      <dgm:t>
        <a:bodyPr/>
        <a:lstStyle/>
        <a:p>
          <a:pPr rtl="1"/>
          <a:endParaRPr lang="ar-SA"/>
        </a:p>
      </dgm:t>
    </dgm:pt>
    <dgm:pt modelId="{256B9FDC-08B2-4494-BEAA-4F6A2BD13191}" type="sibTrans" cxnId="{3BE542BC-7778-4821-802A-E72A0A6C58F4}">
      <dgm:prSet/>
      <dgm:spPr/>
      <dgm:t>
        <a:bodyPr/>
        <a:lstStyle/>
        <a:p>
          <a:pPr rtl="1"/>
          <a:endParaRPr lang="ar-SA"/>
        </a:p>
      </dgm:t>
    </dgm:pt>
    <dgm:pt modelId="{FC4D1CE8-350A-48FA-BAE3-C5C7E7162F7A}">
      <dgm:prSet phldrT="[نص]"/>
      <dgm:spPr/>
      <dgm:t>
        <a:bodyPr/>
        <a:lstStyle/>
        <a:p>
          <a:pPr rtl="1"/>
          <a:r>
            <a:rPr lang="ar-SA" dirty="0" smtClean="0"/>
            <a:t>السن</a:t>
          </a:r>
          <a:endParaRPr lang="ar-SA" dirty="0"/>
        </a:p>
      </dgm:t>
    </dgm:pt>
    <dgm:pt modelId="{CFCAA75D-D059-47CF-A125-283F82AC371C}" type="parTrans" cxnId="{8D020D96-AA09-415F-8E43-E3E5EF7D0FF6}">
      <dgm:prSet/>
      <dgm:spPr/>
      <dgm:t>
        <a:bodyPr/>
        <a:lstStyle/>
        <a:p>
          <a:pPr rtl="1"/>
          <a:endParaRPr lang="ar-SA"/>
        </a:p>
      </dgm:t>
    </dgm:pt>
    <dgm:pt modelId="{E177D830-886A-4A99-8A11-C714351F77C1}" type="sibTrans" cxnId="{8D020D96-AA09-415F-8E43-E3E5EF7D0FF6}">
      <dgm:prSet/>
      <dgm:spPr/>
      <dgm:t>
        <a:bodyPr/>
        <a:lstStyle/>
        <a:p>
          <a:pPr rtl="1"/>
          <a:endParaRPr lang="ar-SA"/>
        </a:p>
      </dgm:t>
    </dgm:pt>
    <dgm:pt modelId="{C749C3B1-26D5-49C5-B022-2D75CAC147DC}" type="pres">
      <dgm:prSet presAssocID="{5D5AB71A-60B5-47AA-B5B4-0485BC891AF0}" presName="Name0" presStyleCnt="0">
        <dgm:presLayoutVars>
          <dgm:dir/>
          <dgm:resizeHandles val="exact"/>
        </dgm:presLayoutVars>
      </dgm:prSet>
      <dgm:spPr/>
      <dgm:t>
        <a:bodyPr/>
        <a:lstStyle/>
        <a:p>
          <a:pPr rtl="1"/>
          <a:endParaRPr lang="ar-SA"/>
        </a:p>
      </dgm:t>
    </dgm:pt>
    <dgm:pt modelId="{9EF8D5A6-26C3-4458-AF2E-6428C848D7FB}" type="pres">
      <dgm:prSet presAssocID="{4FC2AE58-4263-4082-A566-87C9B5B02B81}" presName="Name5" presStyleLbl="vennNode1" presStyleIdx="0" presStyleCnt="4">
        <dgm:presLayoutVars>
          <dgm:bulletEnabled val="1"/>
        </dgm:presLayoutVars>
      </dgm:prSet>
      <dgm:spPr/>
      <dgm:t>
        <a:bodyPr/>
        <a:lstStyle/>
        <a:p>
          <a:pPr rtl="1"/>
          <a:endParaRPr lang="ar-SA"/>
        </a:p>
      </dgm:t>
    </dgm:pt>
    <dgm:pt modelId="{D8A600CC-77A4-4D2E-9D05-909875E9BE1C}" type="pres">
      <dgm:prSet presAssocID="{71701CB6-6312-45BD-B417-FD654C093978}" presName="space" presStyleCnt="0"/>
      <dgm:spPr/>
    </dgm:pt>
    <dgm:pt modelId="{BA94A5E7-091A-4ED5-BA89-8D87E3A3D7F5}" type="pres">
      <dgm:prSet presAssocID="{F20DA822-FA84-434D-A246-0DAA3AD1F721}" presName="Name5" presStyleLbl="vennNode1" presStyleIdx="1" presStyleCnt="4">
        <dgm:presLayoutVars>
          <dgm:bulletEnabled val="1"/>
        </dgm:presLayoutVars>
      </dgm:prSet>
      <dgm:spPr/>
      <dgm:t>
        <a:bodyPr/>
        <a:lstStyle/>
        <a:p>
          <a:pPr rtl="1"/>
          <a:endParaRPr lang="ar-SA"/>
        </a:p>
      </dgm:t>
    </dgm:pt>
    <dgm:pt modelId="{A5FEABC8-267A-434C-A7E3-07D22434C0B8}" type="pres">
      <dgm:prSet presAssocID="{55CCEDBB-0350-4A9E-9E1A-8EAEC1DBFC7C}" presName="space" presStyleCnt="0"/>
      <dgm:spPr/>
    </dgm:pt>
    <dgm:pt modelId="{F8F95492-0010-4EAF-A08B-79E7E07EBF50}" type="pres">
      <dgm:prSet presAssocID="{47724CBD-00B9-4FFE-8BC8-166735A0106F}" presName="Name5" presStyleLbl="vennNode1" presStyleIdx="2" presStyleCnt="4" custLinFactNeighborX="2764" custLinFactNeighborY="746">
        <dgm:presLayoutVars>
          <dgm:bulletEnabled val="1"/>
        </dgm:presLayoutVars>
      </dgm:prSet>
      <dgm:spPr/>
      <dgm:t>
        <a:bodyPr/>
        <a:lstStyle/>
        <a:p>
          <a:pPr rtl="1"/>
          <a:endParaRPr lang="ar-SA"/>
        </a:p>
      </dgm:t>
    </dgm:pt>
    <dgm:pt modelId="{D49185FD-E8FC-48DC-ADD5-637D1AB26395}" type="pres">
      <dgm:prSet presAssocID="{256B9FDC-08B2-4494-BEAA-4F6A2BD13191}" presName="space" presStyleCnt="0"/>
      <dgm:spPr/>
    </dgm:pt>
    <dgm:pt modelId="{0185D46C-6710-44CE-95D9-97515B1A187B}" type="pres">
      <dgm:prSet presAssocID="{FC4D1CE8-350A-48FA-BAE3-C5C7E7162F7A}" presName="Name5" presStyleLbl="vennNode1" presStyleIdx="3" presStyleCnt="4">
        <dgm:presLayoutVars>
          <dgm:bulletEnabled val="1"/>
        </dgm:presLayoutVars>
      </dgm:prSet>
      <dgm:spPr/>
      <dgm:t>
        <a:bodyPr/>
        <a:lstStyle/>
        <a:p>
          <a:pPr rtl="1"/>
          <a:endParaRPr lang="ar-SA"/>
        </a:p>
      </dgm:t>
    </dgm:pt>
  </dgm:ptLst>
  <dgm:cxnLst>
    <dgm:cxn modelId="{15E0C752-FACB-4804-BE95-5ABA80CA4B22}" type="presOf" srcId="{4FC2AE58-4263-4082-A566-87C9B5B02B81}" destId="{9EF8D5A6-26C3-4458-AF2E-6428C848D7FB}" srcOrd="0" destOrd="0" presId="urn:microsoft.com/office/officeart/2005/8/layout/venn3"/>
    <dgm:cxn modelId="{079AC089-8514-40C4-A64C-8A9A7971F148}" type="presOf" srcId="{5D5AB71A-60B5-47AA-B5B4-0485BC891AF0}" destId="{C749C3B1-26D5-49C5-B022-2D75CAC147DC}" srcOrd="0" destOrd="0" presId="urn:microsoft.com/office/officeart/2005/8/layout/venn3"/>
    <dgm:cxn modelId="{FA72A882-B94C-4F48-8494-57A707176711}" srcId="{5D5AB71A-60B5-47AA-B5B4-0485BC891AF0}" destId="{F20DA822-FA84-434D-A246-0DAA3AD1F721}" srcOrd="1" destOrd="0" parTransId="{569B3151-DE4D-415D-91DB-E21DEB5981DC}" sibTransId="{55CCEDBB-0350-4A9E-9E1A-8EAEC1DBFC7C}"/>
    <dgm:cxn modelId="{3BE542BC-7778-4821-802A-E72A0A6C58F4}" srcId="{5D5AB71A-60B5-47AA-B5B4-0485BC891AF0}" destId="{47724CBD-00B9-4FFE-8BC8-166735A0106F}" srcOrd="2" destOrd="0" parTransId="{40D14059-E513-4110-A80B-9501C6D8B598}" sibTransId="{256B9FDC-08B2-4494-BEAA-4F6A2BD13191}"/>
    <dgm:cxn modelId="{24A358F2-37C2-4D6B-A930-58BBC53E81BF}" srcId="{5D5AB71A-60B5-47AA-B5B4-0485BC891AF0}" destId="{4FC2AE58-4263-4082-A566-87C9B5B02B81}" srcOrd="0" destOrd="0" parTransId="{ACFB948C-377D-435F-8ED2-6C792ABD5901}" sibTransId="{71701CB6-6312-45BD-B417-FD654C093978}"/>
    <dgm:cxn modelId="{59B739F2-A6BE-4E74-8B17-F90938DCD01D}" type="presOf" srcId="{F20DA822-FA84-434D-A246-0DAA3AD1F721}" destId="{BA94A5E7-091A-4ED5-BA89-8D87E3A3D7F5}" srcOrd="0" destOrd="0" presId="urn:microsoft.com/office/officeart/2005/8/layout/venn3"/>
    <dgm:cxn modelId="{6EBD068E-B060-4FFB-BD2F-E57F16E7E39E}" type="presOf" srcId="{FC4D1CE8-350A-48FA-BAE3-C5C7E7162F7A}" destId="{0185D46C-6710-44CE-95D9-97515B1A187B}" srcOrd="0" destOrd="0" presId="urn:microsoft.com/office/officeart/2005/8/layout/venn3"/>
    <dgm:cxn modelId="{7D58EB98-8861-4AF8-90CB-0CD17E006F69}" type="presOf" srcId="{47724CBD-00B9-4FFE-8BC8-166735A0106F}" destId="{F8F95492-0010-4EAF-A08B-79E7E07EBF50}" srcOrd="0" destOrd="0" presId="urn:microsoft.com/office/officeart/2005/8/layout/venn3"/>
    <dgm:cxn modelId="{8D020D96-AA09-415F-8E43-E3E5EF7D0FF6}" srcId="{5D5AB71A-60B5-47AA-B5B4-0485BC891AF0}" destId="{FC4D1CE8-350A-48FA-BAE3-C5C7E7162F7A}" srcOrd="3" destOrd="0" parTransId="{CFCAA75D-D059-47CF-A125-283F82AC371C}" sibTransId="{E177D830-886A-4A99-8A11-C714351F77C1}"/>
    <dgm:cxn modelId="{940891FB-0650-4B6A-89FE-7A42973D0AFF}" type="presParOf" srcId="{C749C3B1-26D5-49C5-B022-2D75CAC147DC}" destId="{9EF8D5A6-26C3-4458-AF2E-6428C848D7FB}" srcOrd="0" destOrd="0" presId="urn:microsoft.com/office/officeart/2005/8/layout/venn3"/>
    <dgm:cxn modelId="{3A6A32B4-771B-4CD4-AEC6-DB8B0DFB69B5}" type="presParOf" srcId="{C749C3B1-26D5-49C5-B022-2D75CAC147DC}" destId="{D8A600CC-77A4-4D2E-9D05-909875E9BE1C}" srcOrd="1" destOrd="0" presId="urn:microsoft.com/office/officeart/2005/8/layout/venn3"/>
    <dgm:cxn modelId="{AEB70A9E-148B-4B5B-B590-3D5D94C0A74B}" type="presParOf" srcId="{C749C3B1-26D5-49C5-B022-2D75CAC147DC}" destId="{BA94A5E7-091A-4ED5-BA89-8D87E3A3D7F5}" srcOrd="2" destOrd="0" presId="urn:microsoft.com/office/officeart/2005/8/layout/venn3"/>
    <dgm:cxn modelId="{B1C38E5D-9A28-439B-BBEF-CECEBBF7F6F3}" type="presParOf" srcId="{C749C3B1-26D5-49C5-B022-2D75CAC147DC}" destId="{A5FEABC8-267A-434C-A7E3-07D22434C0B8}" srcOrd="3" destOrd="0" presId="urn:microsoft.com/office/officeart/2005/8/layout/venn3"/>
    <dgm:cxn modelId="{5C1F0603-24FF-4737-8895-D2A523724E3C}" type="presParOf" srcId="{C749C3B1-26D5-49C5-B022-2D75CAC147DC}" destId="{F8F95492-0010-4EAF-A08B-79E7E07EBF50}" srcOrd="4" destOrd="0" presId="urn:microsoft.com/office/officeart/2005/8/layout/venn3"/>
    <dgm:cxn modelId="{478FB9B8-EBB9-4DC5-970D-07D200159673}" type="presParOf" srcId="{C749C3B1-26D5-49C5-B022-2D75CAC147DC}" destId="{D49185FD-E8FC-48DC-ADD5-637D1AB26395}" srcOrd="5" destOrd="0" presId="urn:microsoft.com/office/officeart/2005/8/layout/venn3"/>
    <dgm:cxn modelId="{9856CC44-CD5F-4295-B2C1-6AC355120313}" type="presParOf" srcId="{C749C3B1-26D5-49C5-B022-2D75CAC147DC}" destId="{0185D46C-6710-44CE-95D9-97515B1A187B}" srcOrd="6"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99EB2C-005D-4440-8579-588FB9ABD3A5}">
      <dsp:nvSpPr>
        <dsp:cNvPr id="0" name=""/>
        <dsp:cNvSpPr/>
      </dsp:nvSpPr>
      <dsp:spPr>
        <a:xfrm>
          <a:off x="534891" y="598"/>
          <a:ext cx="2015028" cy="201502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10894" tIns="36830" rIns="110894" bIns="36830" numCol="1" spcCol="1270" anchor="ctr" anchorCtr="0">
          <a:noAutofit/>
        </a:bodyPr>
        <a:lstStyle/>
        <a:p>
          <a:pPr lvl="0" algn="ctr" defTabSz="1289050" rtl="1">
            <a:lnSpc>
              <a:spcPct val="90000"/>
            </a:lnSpc>
            <a:spcBef>
              <a:spcPct val="0"/>
            </a:spcBef>
            <a:spcAft>
              <a:spcPct val="35000"/>
            </a:spcAft>
          </a:pPr>
          <a:r>
            <a:rPr lang="ar-SA" sz="2900" kern="1200" dirty="0" smtClean="0"/>
            <a:t>تطبيق مبادئ علم التدريب</a:t>
          </a:r>
          <a:endParaRPr lang="ar-SA" sz="2900" kern="1200" dirty="0"/>
        </a:p>
      </dsp:txBody>
      <dsp:txXfrm>
        <a:off x="829985" y="295692"/>
        <a:ext cx="1424840" cy="1424840"/>
      </dsp:txXfrm>
    </dsp:sp>
    <dsp:sp modelId="{8E1EDD0F-464D-4E7A-81F7-F82FCE9F1486}">
      <dsp:nvSpPr>
        <dsp:cNvPr id="0" name=""/>
        <dsp:cNvSpPr/>
      </dsp:nvSpPr>
      <dsp:spPr>
        <a:xfrm>
          <a:off x="2146914" y="598"/>
          <a:ext cx="2015028" cy="201502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10894" tIns="36830" rIns="110894" bIns="36830" numCol="1" spcCol="1270" anchor="ctr" anchorCtr="0">
          <a:noAutofit/>
        </a:bodyPr>
        <a:lstStyle/>
        <a:p>
          <a:pPr lvl="0" algn="ctr" defTabSz="1289050" rtl="1">
            <a:lnSpc>
              <a:spcPct val="90000"/>
            </a:lnSpc>
            <a:spcBef>
              <a:spcPct val="0"/>
            </a:spcBef>
            <a:spcAft>
              <a:spcPct val="35000"/>
            </a:spcAft>
          </a:pPr>
          <a:r>
            <a:rPr lang="ar-SA" sz="2900" kern="1200" dirty="0" err="1" smtClean="0"/>
            <a:t>كثافتة</a:t>
          </a:r>
          <a:endParaRPr lang="ar-SA" sz="2900" kern="1200" dirty="0"/>
        </a:p>
      </dsp:txBody>
      <dsp:txXfrm>
        <a:off x="2442008" y="295692"/>
        <a:ext cx="1424840" cy="1424840"/>
      </dsp:txXfrm>
    </dsp:sp>
    <dsp:sp modelId="{3943DB86-2F2B-431D-82FE-351F5352F59C}">
      <dsp:nvSpPr>
        <dsp:cNvPr id="0" name=""/>
        <dsp:cNvSpPr/>
      </dsp:nvSpPr>
      <dsp:spPr>
        <a:xfrm>
          <a:off x="3758937" y="598"/>
          <a:ext cx="2015028" cy="201502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10894" tIns="36830" rIns="110894" bIns="36830" numCol="1" spcCol="1270" anchor="ctr" anchorCtr="0">
          <a:noAutofit/>
        </a:bodyPr>
        <a:lstStyle/>
        <a:p>
          <a:pPr lvl="0" algn="ctr" defTabSz="1289050" rtl="1">
            <a:lnSpc>
              <a:spcPct val="90000"/>
            </a:lnSpc>
            <a:spcBef>
              <a:spcPct val="0"/>
            </a:spcBef>
            <a:spcAft>
              <a:spcPct val="35000"/>
            </a:spcAft>
          </a:pPr>
          <a:r>
            <a:rPr lang="ar-SA" sz="2900" kern="1200" dirty="0" smtClean="0"/>
            <a:t>حجمة</a:t>
          </a:r>
          <a:endParaRPr lang="ar-SA" sz="2900" kern="1200" dirty="0"/>
        </a:p>
      </dsp:txBody>
      <dsp:txXfrm>
        <a:off x="4054031" y="295692"/>
        <a:ext cx="1424840" cy="1424840"/>
      </dsp:txXfrm>
    </dsp:sp>
    <dsp:sp modelId="{88BBC728-647C-4095-8040-C2AAF0A7332A}">
      <dsp:nvSpPr>
        <dsp:cNvPr id="0" name=""/>
        <dsp:cNvSpPr/>
      </dsp:nvSpPr>
      <dsp:spPr>
        <a:xfrm>
          <a:off x="5370959" y="598"/>
          <a:ext cx="2015028" cy="201502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10894" tIns="36830" rIns="110894" bIns="36830" numCol="1" spcCol="1270" anchor="ctr" anchorCtr="0">
          <a:noAutofit/>
        </a:bodyPr>
        <a:lstStyle/>
        <a:p>
          <a:pPr lvl="0" algn="ctr" defTabSz="1289050" rtl="1">
            <a:lnSpc>
              <a:spcPct val="90000"/>
            </a:lnSpc>
            <a:spcBef>
              <a:spcPct val="0"/>
            </a:spcBef>
            <a:spcAft>
              <a:spcPct val="35000"/>
            </a:spcAft>
          </a:pPr>
          <a:r>
            <a:rPr lang="ar-SA" sz="2900" kern="1200" dirty="0" err="1" smtClean="0"/>
            <a:t>شدتة</a:t>
          </a:r>
          <a:endParaRPr lang="ar-SA" sz="2900" kern="1200" dirty="0"/>
        </a:p>
      </dsp:txBody>
      <dsp:txXfrm>
        <a:off x="5666053" y="295692"/>
        <a:ext cx="1424840" cy="14248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F8D5A6-26C3-4458-AF2E-6428C848D7FB}">
      <dsp:nvSpPr>
        <dsp:cNvPr id="0" name=""/>
        <dsp:cNvSpPr/>
      </dsp:nvSpPr>
      <dsp:spPr>
        <a:xfrm>
          <a:off x="859876" y="293"/>
          <a:ext cx="1527357" cy="152735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4056" tIns="41910" rIns="84056" bIns="41910" numCol="1" spcCol="1270" anchor="ctr" anchorCtr="0">
          <a:noAutofit/>
        </a:bodyPr>
        <a:lstStyle/>
        <a:p>
          <a:pPr lvl="0" algn="ctr" defTabSz="1466850" rtl="1">
            <a:lnSpc>
              <a:spcPct val="90000"/>
            </a:lnSpc>
            <a:spcBef>
              <a:spcPct val="0"/>
            </a:spcBef>
            <a:spcAft>
              <a:spcPct val="35000"/>
            </a:spcAft>
          </a:pPr>
          <a:r>
            <a:rPr lang="ar-SA" sz="3300" kern="1200" dirty="0" smtClean="0"/>
            <a:t>قياس الدهون</a:t>
          </a:r>
          <a:endParaRPr lang="ar-SA" sz="3300" kern="1200" dirty="0"/>
        </a:p>
      </dsp:txBody>
      <dsp:txXfrm>
        <a:off x="1083552" y="223969"/>
        <a:ext cx="1080005" cy="1080005"/>
      </dsp:txXfrm>
    </dsp:sp>
    <dsp:sp modelId="{BA94A5E7-091A-4ED5-BA89-8D87E3A3D7F5}">
      <dsp:nvSpPr>
        <dsp:cNvPr id="0" name=""/>
        <dsp:cNvSpPr/>
      </dsp:nvSpPr>
      <dsp:spPr>
        <a:xfrm>
          <a:off x="2081762" y="293"/>
          <a:ext cx="1527357" cy="152735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4056" tIns="41910" rIns="84056" bIns="41910" numCol="1" spcCol="1270" anchor="ctr" anchorCtr="0">
          <a:noAutofit/>
        </a:bodyPr>
        <a:lstStyle/>
        <a:p>
          <a:pPr lvl="0" algn="ctr" defTabSz="1466850" rtl="1">
            <a:lnSpc>
              <a:spcPct val="90000"/>
            </a:lnSpc>
            <a:spcBef>
              <a:spcPct val="0"/>
            </a:spcBef>
            <a:spcAft>
              <a:spcPct val="35000"/>
            </a:spcAft>
          </a:pPr>
          <a:r>
            <a:rPr lang="ar-SA" sz="3300" kern="1200" dirty="0" smtClean="0"/>
            <a:t>الجنس</a:t>
          </a:r>
          <a:endParaRPr lang="ar-SA" sz="3300" kern="1200" dirty="0"/>
        </a:p>
      </dsp:txBody>
      <dsp:txXfrm>
        <a:off x="2305438" y="223969"/>
        <a:ext cx="1080005" cy="1080005"/>
      </dsp:txXfrm>
    </dsp:sp>
    <dsp:sp modelId="{F8F95492-0010-4EAF-A08B-79E7E07EBF50}">
      <dsp:nvSpPr>
        <dsp:cNvPr id="0" name=""/>
        <dsp:cNvSpPr/>
      </dsp:nvSpPr>
      <dsp:spPr>
        <a:xfrm>
          <a:off x="3312091" y="586"/>
          <a:ext cx="1527357" cy="152735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4056" tIns="41910" rIns="84056" bIns="41910" numCol="1" spcCol="1270" anchor="ctr" anchorCtr="0">
          <a:noAutofit/>
        </a:bodyPr>
        <a:lstStyle/>
        <a:p>
          <a:pPr lvl="0" algn="ctr" defTabSz="1466850" rtl="1">
            <a:lnSpc>
              <a:spcPct val="90000"/>
            </a:lnSpc>
            <a:spcBef>
              <a:spcPct val="0"/>
            </a:spcBef>
            <a:spcAft>
              <a:spcPct val="35000"/>
            </a:spcAft>
          </a:pPr>
          <a:r>
            <a:rPr lang="ar-SA" sz="3300" kern="1200" dirty="0" smtClean="0"/>
            <a:t>الوزن</a:t>
          </a:r>
          <a:endParaRPr lang="ar-SA" sz="3300" kern="1200" dirty="0"/>
        </a:p>
      </dsp:txBody>
      <dsp:txXfrm>
        <a:off x="3535767" y="224262"/>
        <a:ext cx="1080005" cy="1080005"/>
      </dsp:txXfrm>
    </dsp:sp>
    <dsp:sp modelId="{0185D46C-6710-44CE-95D9-97515B1A187B}">
      <dsp:nvSpPr>
        <dsp:cNvPr id="0" name=""/>
        <dsp:cNvSpPr/>
      </dsp:nvSpPr>
      <dsp:spPr>
        <a:xfrm>
          <a:off x="4525534" y="293"/>
          <a:ext cx="1527357" cy="152735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84056" tIns="41910" rIns="84056" bIns="41910" numCol="1" spcCol="1270" anchor="ctr" anchorCtr="0">
          <a:noAutofit/>
        </a:bodyPr>
        <a:lstStyle/>
        <a:p>
          <a:pPr lvl="0" algn="ctr" defTabSz="1466850" rtl="1">
            <a:lnSpc>
              <a:spcPct val="90000"/>
            </a:lnSpc>
            <a:spcBef>
              <a:spcPct val="0"/>
            </a:spcBef>
            <a:spcAft>
              <a:spcPct val="35000"/>
            </a:spcAft>
          </a:pPr>
          <a:r>
            <a:rPr lang="ar-SA" sz="3300" kern="1200" dirty="0" smtClean="0"/>
            <a:t>السن</a:t>
          </a:r>
          <a:endParaRPr lang="ar-SA" sz="3300" kern="1200" dirty="0"/>
        </a:p>
      </dsp:txBody>
      <dsp:txXfrm>
        <a:off x="4749210" y="223969"/>
        <a:ext cx="1080005" cy="1080005"/>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1D2501-3B79-4269-ABC3-7675F846AE7D}" type="datetimeFigureOut">
              <a:rPr lang="en-GB" smtClean="0"/>
              <a:t>17/03/2020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BF13C0C-1466-401D-9BB5-54E681E31518}" type="slidenum">
              <a:rPr lang="en-GB" smtClean="0"/>
              <a:t>‹#›</a:t>
            </a:fld>
            <a:endParaRPr lang="en-GB"/>
          </a:p>
        </p:txBody>
      </p:sp>
    </p:spTree>
    <p:extLst>
      <p:ext uri="{BB962C8B-B14F-4D97-AF65-F5344CB8AC3E}">
        <p14:creationId xmlns:p14="http://schemas.microsoft.com/office/powerpoint/2010/main" val="2888992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BF13C0C-1466-401D-9BB5-54E681E31518}" type="slidenum">
              <a:rPr lang="en-GB" smtClean="0"/>
              <a:t>7</a:t>
            </a:fld>
            <a:endParaRPr lang="en-GB"/>
          </a:p>
        </p:txBody>
      </p:sp>
    </p:spTree>
    <p:extLst>
      <p:ext uri="{BB962C8B-B14F-4D97-AF65-F5344CB8AC3E}">
        <p14:creationId xmlns:p14="http://schemas.microsoft.com/office/powerpoint/2010/main" val="306051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D821CF4E-723A-4590-8FA0-A60607E15C7B}" type="datetimeFigureOut">
              <a:rPr lang="ar-SA" smtClean="0"/>
              <a:t>23/07/1441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63C1DAB-1871-4027-AC19-2E3A776E747E}" type="slidenum">
              <a:rPr lang="ar-SA" smtClean="0"/>
              <a:t>‹#›</a:t>
            </a:fld>
            <a:endParaRPr lang="ar-SA"/>
          </a:p>
        </p:txBody>
      </p:sp>
    </p:spTree>
    <p:extLst>
      <p:ext uri="{BB962C8B-B14F-4D97-AF65-F5344CB8AC3E}">
        <p14:creationId xmlns:p14="http://schemas.microsoft.com/office/powerpoint/2010/main" val="3129112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D821CF4E-723A-4590-8FA0-A60607E15C7B}" type="datetimeFigureOut">
              <a:rPr lang="ar-SA" smtClean="0"/>
              <a:t>23/07/1441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63C1DAB-1871-4027-AC19-2E3A776E747E}" type="slidenum">
              <a:rPr lang="ar-SA" smtClean="0"/>
              <a:t>‹#›</a:t>
            </a:fld>
            <a:endParaRPr lang="ar-SA"/>
          </a:p>
        </p:txBody>
      </p:sp>
    </p:spTree>
    <p:extLst>
      <p:ext uri="{BB962C8B-B14F-4D97-AF65-F5344CB8AC3E}">
        <p14:creationId xmlns:p14="http://schemas.microsoft.com/office/powerpoint/2010/main" val="2558826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D821CF4E-723A-4590-8FA0-A60607E15C7B}" type="datetimeFigureOut">
              <a:rPr lang="ar-SA" smtClean="0"/>
              <a:t>23/07/1441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63C1DAB-1871-4027-AC19-2E3A776E747E}" type="slidenum">
              <a:rPr lang="ar-SA" smtClean="0"/>
              <a:t>‹#›</a:t>
            </a:fld>
            <a:endParaRPr lang="ar-SA"/>
          </a:p>
        </p:txBody>
      </p:sp>
    </p:spTree>
    <p:extLst>
      <p:ext uri="{BB962C8B-B14F-4D97-AF65-F5344CB8AC3E}">
        <p14:creationId xmlns:p14="http://schemas.microsoft.com/office/powerpoint/2010/main" val="2007215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62794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D821CF4E-723A-4590-8FA0-A60607E15C7B}" type="datetimeFigureOut">
              <a:rPr lang="ar-SA" smtClean="0"/>
              <a:t>23/07/1441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63C1DAB-1871-4027-AC19-2E3A776E747E}" type="slidenum">
              <a:rPr lang="ar-SA" smtClean="0"/>
              <a:t>‹#›</a:t>
            </a:fld>
            <a:endParaRPr lang="ar-SA"/>
          </a:p>
        </p:txBody>
      </p:sp>
    </p:spTree>
    <p:extLst>
      <p:ext uri="{BB962C8B-B14F-4D97-AF65-F5344CB8AC3E}">
        <p14:creationId xmlns:p14="http://schemas.microsoft.com/office/powerpoint/2010/main" val="4274477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821CF4E-723A-4590-8FA0-A60607E15C7B}" type="datetimeFigureOut">
              <a:rPr lang="ar-SA" smtClean="0"/>
              <a:t>23/07/1441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63C1DAB-1871-4027-AC19-2E3A776E747E}" type="slidenum">
              <a:rPr lang="ar-SA" smtClean="0"/>
              <a:t>‹#›</a:t>
            </a:fld>
            <a:endParaRPr lang="ar-SA"/>
          </a:p>
        </p:txBody>
      </p:sp>
    </p:spTree>
    <p:extLst>
      <p:ext uri="{BB962C8B-B14F-4D97-AF65-F5344CB8AC3E}">
        <p14:creationId xmlns:p14="http://schemas.microsoft.com/office/powerpoint/2010/main" val="2569471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D821CF4E-723A-4590-8FA0-A60607E15C7B}" type="datetimeFigureOut">
              <a:rPr lang="ar-SA" smtClean="0"/>
              <a:t>23/07/1441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63C1DAB-1871-4027-AC19-2E3A776E747E}" type="slidenum">
              <a:rPr lang="ar-SA" smtClean="0"/>
              <a:t>‹#›</a:t>
            </a:fld>
            <a:endParaRPr lang="ar-SA"/>
          </a:p>
        </p:txBody>
      </p:sp>
    </p:spTree>
    <p:extLst>
      <p:ext uri="{BB962C8B-B14F-4D97-AF65-F5344CB8AC3E}">
        <p14:creationId xmlns:p14="http://schemas.microsoft.com/office/powerpoint/2010/main" val="1730364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D821CF4E-723A-4590-8FA0-A60607E15C7B}" type="datetimeFigureOut">
              <a:rPr lang="ar-SA" smtClean="0"/>
              <a:t>23/07/1441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963C1DAB-1871-4027-AC19-2E3A776E747E}" type="slidenum">
              <a:rPr lang="ar-SA" smtClean="0"/>
              <a:t>‹#›</a:t>
            </a:fld>
            <a:endParaRPr lang="ar-SA"/>
          </a:p>
        </p:txBody>
      </p:sp>
    </p:spTree>
    <p:extLst>
      <p:ext uri="{BB962C8B-B14F-4D97-AF65-F5344CB8AC3E}">
        <p14:creationId xmlns:p14="http://schemas.microsoft.com/office/powerpoint/2010/main" val="4172005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D821CF4E-723A-4590-8FA0-A60607E15C7B}" type="datetimeFigureOut">
              <a:rPr lang="ar-SA" smtClean="0"/>
              <a:t>23/07/1441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963C1DAB-1871-4027-AC19-2E3A776E747E}" type="slidenum">
              <a:rPr lang="ar-SA" smtClean="0"/>
              <a:t>‹#›</a:t>
            </a:fld>
            <a:endParaRPr lang="ar-SA"/>
          </a:p>
        </p:txBody>
      </p:sp>
    </p:spTree>
    <p:extLst>
      <p:ext uri="{BB962C8B-B14F-4D97-AF65-F5344CB8AC3E}">
        <p14:creationId xmlns:p14="http://schemas.microsoft.com/office/powerpoint/2010/main" val="908140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821CF4E-723A-4590-8FA0-A60607E15C7B}" type="datetimeFigureOut">
              <a:rPr lang="ar-SA" smtClean="0"/>
              <a:t>23/07/1441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963C1DAB-1871-4027-AC19-2E3A776E747E}" type="slidenum">
              <a:rPr lang="ar-SA" smtClean="0"/>
              <a:t>‹#›</a:t>
            </a:fld>
            <a:endParaRPr lang="ar-SA"/>
          </a:p>
        </p:txBody>
      </p:sp>
    </p:spTree>
    <p:extLst>
      <p:ext uri="{BB962C8B-B14F-4D97-AF65-F5344CB8AC3E}">
        <p14:creationId xmlns:p14="http://schemas.microsoft.com/office/powerpoint/2010/main" val="3068640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821CF4E-723A-4590-8FA0-A60607E15C7B}" type="datetimeFigureOut">
              <a:rPr lang="ar-SA" smtClean="0"/>
              <a:t>23/07/1441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63C1DAB-1871-4027-AC19-2E3A776E747E}" type="slidenum">
              <a:rPr lang="ar-SA" smtClean="0"/>
              <a:t>‹#›</a:t>
            </a:fld>
            <a:endParaRPr lang="ar-SA"/>
          </a:p>
        </p:txBody>
      </p:sp>
    </p:spTree>
    <p:extLst>
      <p:ext uri="{BB962C8B-B14F-4D97-AF65-F5344CB8AC3E}">
        <p14:creationId xmlns:p14="http://schemas.microsoft.com/office/powerpoint/2010/main" val="128677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821CF4E-723A-4590-8FA0-A60607E15C7B}" type="datetimeFigureOut">
              <a:rPr lang="ar-SA" smtClean="0"/>
              <a:t>23/07/1441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63C1DAB-1871-4027-AC19-2E3A776E747E}" type="slidenum">
              <a:rPr lang="ar-SA" smtClean="0"/>
              <a:t>‹#›</a:t>
            </a:fld>
            <a:endParaRPr lang="ar-SA"/>
          </a:p>
        </p:txBody>
      </p:sp>
    </p:spTree>
    <p:extLst>
      <p:ext uri="{BB962C8B-B14F-4D97-AF65-F5344CB8AC3E}">
        <p14:creationId xmlns:p14="http://schemas.microsoft.com/office/powerpoint/2010/main" val="2294828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821CF4E-723A-4590-8FA0-A60607E15C7B}" type="datetimeFigureOut">
              <a:rPr lang="ar-SA" smtClean="0"/>
              <a:t>23/07/1441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63C1DAB-1871-4027-AC19-2E3A776E747E}" type="slidenum">
              <a:rPr lang="ar-SA" smtClean="0"/>
              <a:t>‹#›</a:t>
            </a:fld>
            <a:endParaRPr lang="ar-SA"/>
          </a:p>
        </p:txBody>
      </p:sp>
    </p:spTree>
    <p:extLst>
      <p:ext uri="{BB962C8B-B14F-4D97-AF65-F5344CB8AC3E}">
        <p14:creationId xmlns:p14="http://schemas.microsoft.com/office/powerpoint/2010/main" val="2926822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122215"/>
            <a:ext cx="4572000" cy="4613571"/>
          </a:xfrm>
          <a:prstGeom prst="rect">
            <a:avLst/>
          </a:prstGeom>
        </p:spPr>
        <p:txBody>
          <a:bodyPr>
            <a:spAutoFit/>
          </a:bodyPr>
          <a:lstStyle/>
          <a:p>
            <a:pPr lvl="0" algn="ctr">
              <a:spcBef>
                <a:spcPct val="20000"/>
              </a:spcBef>
            </a:pPr>
            <a:r>
              <a:rPr lang="ar-EG" sz="5200" b="1" dirty="0">
                <a:solidFill>
                  <a:prstClr val="black"/>
                </a:solidFill>
                <a:latin typeface="Arabic Typesetting" pitchFamily="66" charset="-78"/>
                <a:cs typeface="Arabic Typesetting" pitchFamily="66" charset="-78"/>
              </a:rPr>
              <a:t>كلية التربية الرياضية </a:t>
            </a:r>
            <a:br>
              <a:rPr lang="ar-EG" sz="5200" b="1" dirty="0">
                <a:solidFill>
                  <a:prstClr val="black"/>
                </a:solidFill>
                <a:latin typeface="Arabic Typesetting" pitchFamily="66" charset="-78"/>
                <a:cs typeface="Arabic Typesetting" pitchFamily="66" charset="-78"/>
              </a:rPr>
            </a:br>
            <a:r>
              <a:rPr lang="ar-EG" sz="3900" b="1" dirty="0">
                <a:solidFill>
                  <a:prstClr val="black"/>
                </a:solidFill>
                <a:latin typeface="Arabic Typesetting" pitchFamily="66" charset="-78"/>
                <a:cs typeface="Arabic Typesetting" pitchFamily="66" charset="-78"/>
              </a:rPr>
              <a:t>قسم العلوم التربوية والنفسية والاجتماعية</a:t>
            </a:r>
            <a:r>
              <a:rPr lang="en-US" sz="3900" b="1" dirty="0">
                <a:solidFill>
                  <a:prstClr val="black"/>
                </a:solidFill>
                <a:latin typeface="Arabic Typesetting" pitchFamily="66" charset="-78"/>
                <a:cs typeface="Arabic Typesetting" pitchFamily="66" charset="-78"/>
              </a:rPr>
              <a:t/>
            </a:r>
            <a:br>
              <a:rPr lang="en-US" sz="3900" b="1" dirty="0">
                <a:solidFill>
                  <a:prstClr val="black"/>
                </a:solidFill>
                <a:latin typeface="Arabic Typesetting" pitchFamily="66" charset="-78"/>
                <a:cs typeface="Arabic Typesetting" pitchFamily="66" charset="-78"/>
              </a:rPr>
            </a:br>
            <a:r>
              <a:rPr lang="ar-SA" sz="3900" b="1" dirty="0">
                <a:solidFill>
                  <a:prstClr val="black"/>
                </a:solidFill>
                <a:latin typeface="Arabic Typesetting" pitchFamily="66" charset="-78"/>
                <a:cs typeface="Arabic Typesetting" pitchFamily="66" charset="-78"/>
              </a:rPr>
              <a:t>مادة / </a:t>
            </a:r>
            <a:r>
              <a:rPr lang="ar-EG" sz="3900" b="1" dirty="0">
                <a:solidFill>
                  <a:prstClr val="black"/>
                </a:solidFill>
                <a:latin typeface="Arabic Typesetting" pitchFamily="66" charset="-78"/>
                <a:cs typeface="Arabic Typesetting" pitchFamily="66" charset="-78"/>
              </a:rPr>
              <a:t>البحث </a:t>
            </a:r>
            <a:r>
              <a:rPr lang="ar-EG" sz="3900" b="1" dirty="0" err="1">
                <a:solidFill>
                  <a:prstClr val="black"/>
                </a:solidFill>
                <a:latin typeface="Arabic Typesetting" pitchFamily="66" charset="-78"/>
                <a:cs typeface="Arabic Typesetting" pitchFamily="66" charset="-78"/>
              </a:rPr>
              <a:t>العلمى</a:t>
            </a:r>
            <a:r>
              <a:rPr lang="ar-SA" sz="3900" b="1" dirty="0">
                <a:solidFill>
                  <a:prstClr val="black"/>
                </a:solidFill>
                <a:latin typeface="Arabic Typesetting" pitchFamily="66" charset="-78"/>
                <a:cs typeface="Arabic Typesetting" pitchFamily="66" charset="-78"/>
              </a:rPr>
              <a:t/>
            </a:r>
            <a:br>
              <a:rPr lang="ar-SA" sz="3900" b="1" dirty="0">
                <a:solidFill>
                  <a:prstClr val="black"/>
                </a:solidFill>
                <a:latin typeface="Arabic Typesetting" pitchFamily="66" charset="-78"/>
                <a:cs typeface="Arabic Typesetting" pitchFamily="66" charset="-78"/>
              </a:rPr>
            </a:br>
            <a:r>
              <a:rPr lang="ar-SA" sz="3900" b="1" dirty="0">
                <a:solidFill>
                  <a:prstClr val="black"/>
                </a:solidFill>
                <a:latin typeface="Arabic Typesetting" pitchFamily="66" charset="-78"/>
                <a:cs typeface="Arabic Typesetting" pitchFamily="66" charset="-78"/>
              </a:rPr>
              <a:t>الفرقة </a:t>
            </a:r>
            <a:r>
              <a:rPr lang="ar-EG" sz="3900" b="1" dirty="0">
                <a:solidFill>
                  <a:prstClr val="black"/>
                </a:solidFill>
                <a:latin typeface="Arabic Typesetting" pitchFamily="66" charset="-78"/>
                <a:cs typeface="Arabic Typesetting" pitchFamily="66" charset="-78"/>
              </a:rPr>
              <a:t>الثالثة</a:t>
            </a:r>
            <a:r>
              <a:rPr lang="ar-SA" sz="3900" b="1" dirty="0">
                <a:solidFill>
                  <a:prstClr val="black"/>
                </a:solidFill>
                <a:latin typeface="Arabic Typesetting" pitchFamily="66" charset="-78"/>
                <a:cs typeface="Arabic Typesetting" pitchFamily="66" charset="-78"/>
              </a:rPr>
              <a:t/>
            </a:r>
            <a:br>
              <a:rPr lang="ar-SA" sz="3900" b="1" dirty="0">
                <a:solidFill>
                  <a:prstClr val="black"/>
                </a:solidFill>
                <a:latin typeface="Arabic Typesetting" pitchFamily="66" charset="-78"/>
                <a:cs typeface="Arabic Typesetting" pitchFamily="66" charset="-78"/>
              </a:rPr>
            </a:br>
            <a:r>
              <a:rPr lang="ar-SA" sz="3900" b="1" dirty="0">
                <a:solidFill>
                  <a:prstClr val="black"/>
                </a:solidFill>
                <a:latin typeface="Arabic Typesetting" pitchFamily="66" charset="-78"/>
                <a:cs typeface="Arabic Typesetting" pitchFamily="66" charset="-78"/>
              </a:rPr>
              <a:t>عنوان المحاضرة / </a:t>
            </a:r>
            <a:r>
              <a:rPr lang="ar-EG" sz="3900" b="1" dirty="0" smtClean="0">
                <a:solidFill>
                  <a:prstClr val="black"/>
                </a:solidFill>
                <a:latin typeface="Arabic Typesetting" pitchFamily="66" charset="-78"/>
                <a:cs typeface="Arabic Typesetting" pitchFamily="66" charset="-78"/>
              </a:rPr>
              <a:t>المتغيرات</a:t>
            </a:r>
            <a:endParaRPr lang="ar-EG" sz="3900" b="1" dirty="0">
              <a:solidFill>
                <a:prstClr val="black"/>
              </a:solidFill>
              <a:latin typeface="Arabic Typesetting" pitchFamily="66" charset="-78"/>
              <a:cs typeface="Arabic Typesetting" pitchFamily="66" charset="-78"/>
            </a:endParaRPr>
          </a:p>
          <a:p>
            <a:pPr lvl="0" algn="ctr">
              <a:spcBef>
                <a:spcPct val="20000"/>
              </a:spcBef>
            </a:pPr>
            <a:r>
              <a:rPr lang="ar-EG" sz="3900" b="1" dirty="0">
                <a:solidFill>
                  <a:prstClr val="black"/>
                </a:solidFill>
                <a:latin typeface="Arabic Typesetting" pitchFamily="66" charset="-78"/>
                <a:cs typeface="Arabic Typesetting" pitchFamily="66" charset="-78"/>
              </a:rPr>
              <a:t>د. إبراهيم موسى </a:t>
            </a:r>
            <a:r>
              <a:rPr lang="ar-SA" sz="3900" b="1" dirty="0">
                <a:solidFill>
                  <a:prstClr val="black"/>
                </a:solidFill>
                <a:latin typeface="Arabic Typesetting" pitchFamily="66" charset="-78"/>
                <a:cs typeface="Arabic Typesetting" pitchFamily="66" charset="-78"/>
              </a:rPr>
              <a:t/>
            </a:r>
            <a:br>
              <a:rPr lang="ar-SA" sz="3900" b="1" dirty="0">
                <a:solidFill>
                  <a:prstClr val="black"/>
                </a:solidFill>
                <a:latin typeface="Arabic Typesetting" pitchFamily="66" charset="-78"/>
                <a:cs typeface="Arabic Typesetting" pitchFamily="66" charset="-78"/>
              </a:rPr>
            </a:br>
            <a:r>
              <a:rPr lang="ar-SA" sz="3900" b="1" dirty="0">
                <a:solidFill>
                  <a:prstClr val="black"/>
                </a:solidFill>
                <a:latin typeface="Arabic Typesetting" pitchFamily="66" charset="-78"/>
                <a:cs typeface="Arabic Typesetting" pitchFamily="66" charset="-78"/>
              </a:rPr>
              <a:t>2020</a:t>
            </a:r>
            <a:endParaRPr lang="ar-EG" sz="3900" b="1" dirty="0">
              <a:solidFill>
                <a:prstClr val="black"/>
              </a:solidFill>
            </a:endParaRPr>
          </a:p>
        </p:txBody>
      </p:sp>
    </p:spTree>
    <p:extLst>
      <p:ext uri="{BB962C8B-B14F-4D97-AF65-F5344CB8AC3E}">
        <p14:creationId xmlns:p14="http://schemas.microsoft.com/office/powerpoint/2010/main" val="38349821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6525344"/>
          </a:xfrm>
        </p:spPr>
        <p:txBody>
          <a:bodyPr>
            <a:normAutofit/>
          </a:bodyPr>
          <a:lstStyle/>
          <a:p>
            <a:r>
              <a:rPr lang="ar-SA" sz="2800" b="1" dirty="0" smtClean="0"/>
              <a:t>وتكون الضابطة للمتغير الوسيطي (مجموعه التلاميذ) هي:</a:t>
            </a:r>
            <a:endParaRPr lang="en-US" sz="2800" b="1" dirty="0" smtClean="0"/>
          </a:p>
          <a:p>
            <a:pPr marL="0" indent="0">
              <a:buNone/>
            </a:pPr>
            <a:endParaRPr lang="ar-SA" sz="2800" b="1" dirty="0" smtClean="0"/>
          </a:p>
          <a:p>
            <a:endParaRPr lang="ar-SA" sz="2800" b="1" dirty="0"/>
          </a:p>
          <a:p>
            <a:pPr marL="0" indent="0">
              <a:buNone/>
            </a:pPr>
            <a:endParaRPr lang="en-US" sz="2800" b="1" dirty="0"/>
          </a:p>
          <a:p>
            <a:pPr marL="0" indent="0">
              <a:buNone/>
            </a:pPr>
            <a:endParaRPr lang="ar-SA" sz="2800" b="1" dirty="0" smtClean="0"/>
          </a:p>
          <a:p>
            <a:pPr marL="0" indent="0">
              <a:buNone/>
            </a:pPr>
            <a:r>
              <a:rPr lang="ar-SA" sz="2800" b="1" dirty="0" smtClean="0"/>
              <a:t>ويكون المتغير الضابط للمتغير التابع (التغير في وزن التلاميذ) هو: </a:t>
            </a:r>
          </a:p>
          <a:p>
            <a:pPr marL="514350" indent="-514350">
              <a:buFont typeface="+mj-lt"/>
              <a:buAutoNum type="arabicPeriod"/>
            </a:pPr>
            <a:r>
              <a:rPr lang="ar-SA" sz="2800" b="1" dirty="0" smtClean="0"/>
              <a:t>مقياس نسبة الدهون في الجسم</a:t>
            </a:r>
          </a:p>
          <a:p>
            <a:pPr marL="514350" indent="-514350">
              <a:buFont typeface="+mj-lt"/>
              <a:buAutoNum type="arabicPeriod"/>
            </a:pPr>
            <a:r>
              <a:rPr lang="ar-SA" sz="2800" b="1" dirty="0" smtClean="0"/>
              <a:t>مقياس نسبة الدهون عن طريق قياس سمك ثنايا الجلد (</a:t>
            </a:r>
            <a:r>
              <a:rPr lang="ar-SA" sz="2800" b="1" dirty="0" err="1" smtClean="0"/>
              <a:t>بالاسكين</a:t>
            </a:r>
            <a:r>
              <a:rPr lang="ar-SA" sz="2800" b="1" dirty="0" smtClean="0"/>
              <a:t> فولد «</a:t>
            </a:r>
            <a:r>
              <a:rPr lang="en-US" sz="2800" b="1" dirty="0" smtClean="0"/>
              <a:t>SKIN FOLD</a:t>
            </a:r>
            <a:r>
              <a:rPr lang="ar-SA" sz="2800" b="1" dirty="0" smtClean="0"/>
              <a:t>» )</a:t>
            </a:r>
          </a:p>
          <a:p>
            <a:pPr marL="514350" indent="-514350">
              <a:buFont typeface="+mj-lt"/>
              <a:buAutoNum type="arabicPeriod"/>
            </a:pPr>
            <a:r>
              <a:rPr lang="ar-SA" sz="2800" b="1" dirty="0" smtClean="0"/>
              <a:t>قياس نسبة دهون الجسم بقياس كثافة الجسم تحت الماء</a:t>
            </a:r>
          </a:p>
          <a:p>
            <a:pPr marL="514350" indent="-514350">
              <a:buFont typeface="+mj-lt"/>
              <a:buAutoNum type="arabicPeriod"/>
            </a:pPr>
            <a:r>
              <a:rPr lang="ar-SA" sz="2800" b="1" dirty="0" smtClean="0"/>
              <a:t>قياس نسبة الدهون عن طريق </a:t>
            </a:r>
            <a:r>
              <a:rPr lang="ar-SA" sz="2800" b="1" dirty="0" err="1" smtClean="0"/>
              <a:t>الاجهزة</a:t>
            </a:r>
            <a:r>
              <a:rPr lang="ar-SA" sz="2800" b="1" dirty="0" smtClean="0"/>
              <a:t> التكنولوجية الخاصة بقياس نسبة الدهون في الجسم</a:t>
            </a:r>
          </a:p>
          <a:p>
            <a:pPr marL="514350" indent="-514350">
              <a:buFont typeface="+mj-lt"/>
              <a:buAutoNum type="arabicPeriod"/>
            </a:pPr>
            <a:endParaRPr lang="ar-SA" sz="2800" b="1" dirty="0"/>
          </a:p>
        </p:txBody>
      </p:sp>
      <p:graphicFrame>
        <p:nvGraphicFramePr>
          <p:cNvPr id="4" name="رسم تخطيطي 3"/>
          <p:cNvGraphicFramePr/>
          <p:nvPr>
            <p:extLst>
              <p:ext uri="{D42A27DB-BD31-4B8C-83A1-F6EECF244321}">
                <p14:modId xmlns:p14="http://schemas.microsoft.com/office/powerpoint/2010/main" val="1373763164"/>
              </p:ext>
            </p:extLst>
          </p:nvPr>
        </p:nvGraphicFramePr>
        <p:xfrm>
          <a:off x="1547664" y="1108968"/>
          <a:ext cx="6912768" cy="15279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9686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circle(in)">
                                      <p:cBhvr>
                                        <p:cTn id="12" dur="20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circle(in)">
                                      <p:cBhvr>
                                        <p:cTn id="17" dur="20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circle(in)">
                                      <p:cBhvr>
                                        <p:cTn id="22" dur="20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circle(in)">
                                      <p:cBhvr>
                                        <p:cTn id="27" dur="20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circle(in)">
                                      <p:cBhvr>
                                        <p:cTn id="32" dur="2000"/>
                                        <p:tgtEl>
                                          <p:spTgt spid="3">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down)">
                                      <p:cBhvr>
                                        <p:cTn id="3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4"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323350" y="908720"/>
            <a:ext cx="8712968" cy="4896544"/>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ar-SA" sz="3600" b="1" dirty="0">
                <a:solidFill>
                  <a:schemeClr val="tx2">
                    <a:lumMod val="75000"/>
                  </a:schemeClr>
                </a:solidFill>
              </a:rPr>
              <a:t>ويعتبر المتغير او المتغيرات الضابطة من اكبر مصادر الحكم علي موضوعية البحث وصدق نتائجة بل نقول ان في حالة عدم موضوعية هذا المتغير </a:t>
            </a:r>
            <a:endParaRPr lang="en-US" sz="3600" b="1" dirty="0" smtClean="0">
              <a:solidFill>
                <a:schemeClr val="tx2">
                  <a:lumMod val="75000"/>
                </a:schemeClr>
              </a:solidFill>
            </a:endParaRPr>
          </a:p>
          <a:p>
            <a:r>
              <a:rPr lang="ar-SA" sz="3600" b="1" dirty="0" smtClean="0">
                <a:solidFill>
                  <a:schemeClr val="tx2">
                    <a:lumMod val="75000"/>
                  </a:schemeClr>
                </a:solidFill>
              </a:rPr>
              <a:t>(</a:t>
            </a:r>
            <a:r>
              <a:rPr lang="ar-SA" sz="3600" b="1" dirty="0">
                <a:solidFill>
                  <a:schemeClr val="tx2">
                    <a:lumMod val="75000"/>
                  </a:schemeClr>
                </a:solidFill>
              </a:rPr>
              <a:t>المتغير او المتغيرات الضابطة ) فتكون نتائج هذا البحث غير صحيحة وغير </a:t>
            </a:r>
            <a:r>
              <a:rPr lang="ar-SA" sz="3600" b="1" dirty="0" smtClean="0">
                <a:solidFill>
                  <a:schemeClr val="tx2">
                    <a:lumMod val="75000"/>
                  </a:schemeClr>
                </a:solidFill>
              </a:rPr>
              <a:t>موضوعية</a:t>
            </a:r>
            <a:r>
              <a:rPr lang="en-US" sz="3600" b="1" dirty="0" smtClean="0">
                <a:solidFill>
                  <a:schemeClr val="tx2">
                    <a:lumMod val="75000"/>
                  </a:schemeClr>
                </a:solidFill>
              </a:rPr>
              <a:t>.</a:t>
            </a:r>
            <a:endParaRPr lang="ar-SA" sz="3600" b="1" dirty="0">
              <a:solidFill>
                <a:schemeClr val="tx2">
                  <a:lumMod val="75000"/>
                </a:schemeClr>
              </a:solidFill>
            </a:endParaRPr>
          </a:p>
        </p:txBody>
      </p:sp>
    </p:spTree>
    <p:extLst>
      <p:ext uri="{BB962C8B-B14F-4D97-AF65-F5344CB8AC3E}">
        <p14:creationId xmlns:p14="http://schemas.microsoft.com/office/powerpoint/2010/main" val="24814450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smtClean="0"/>
              <a:t/>
            </a:r>
            <a:br>
              <a:rPr lang="ar-SA" dirty="0" smtClean="0"/>
            </a:br>
            <a:r>
              <a:rPr lang="ar-SA" dirty="0"/>
              <a:t/>
            </a:r>
            <a:br>
              <a:rPr lang="ar-SA" dirty="0"/>
            </a:br>
            <a:r>
              <a:rPr lang="ar-SA" dirty="0" smtClean="0"/>
              <a:t/>
            </a:r>
            <a:br>
              <a:rPr lang="ar-SA" dirty="0" smtClean="0"/>
            </a:br>
            <a:r>
              <a:rPr lang="ar-SA" dirty="0"/>
              <a:t/>
            </a:r>
            <a:br>
              <a:rPr lang="ar-SA" dirty="0"/>
            </a:br>
            <a:endParaRPr lang="ar-SA" dirty="0"/>
          </a:p>
        </p:txBody>
      </p:sp>
      <p:sp>
        <p:nvSpPr>
          <p:cNvPr id="3" name="عنصر نائب للمحتوى 2"/>
          <p:cNvSpPr>
            <a:spLocks noGrp="1"/>
          </p:cNvSpPr>
          <p:nvPr>
            <p:ph idx="1"/>
          </p:nvPr>
        </p:nvSpPr>
        <p:spPr>
          <a:xfrm>
            <a:off x="457200" y="4365104"/>
            <a:ext cx="8229600" cy="1761059"/>
          </a:xfrm>
        </p:spPr>
        <p:txBody>
          <a:bodyPr>
            <a:normAutofit fontScale="77500" lnSpcReduction="20000"/>
          </a:bodyPr>
          <a:lstStyle/>
          <a:p>
            <a:pPr marL="0" indent="0">
              <a:buNone/>
            </a:pPr>
            <a:endParaRPr lang="ar-SA" b="1" dirty="0" smtClean="0">
              <a:solidFill>
                <a:schemeClr val="tx2">
                  <a:lumMod val="75000"/>
                </a:schemeClr>
              </a:solidFill>
            </a:endParaRPr>
          </a:p>
          <a:p>
            <a:r>
              <a:rPr lang="ar-SA" b="1" dirty="0" smtClean="0">
                <a:solidFill>
                  <a:schemeClr val="tx2">
                    <a:lumMod val="75000"/>
                  </a:schemeClr>
                </a:solidFill>
              </a:rPr>
              <a:t>ففي المثال الذي نحن بصددة هناك بعض متغيرات قد تؤثر بفاعلية علي انقاص نسبة الدهون ولا يستطيع الباحث التحكم فيها </a:t>
            </a:r>
            <a:r>
              <a:rPr lang="en-US" b="1" dirty="0" smtClean="0">
                <a:solidFill>
                  <a:schemeClr val="tx2">
                    <a:lumMod val="75000"/>
                  </a:schemeClr>
                </a:solidFill>
              </a:rPr>
              <a:t>.</a:t>
            </a:r>
            <a:r>
              <a:rPr lang="ar-SA" b="1" dirty="0" smtClean="0">
                <a:solidFill>
                  <a:schemeClr val="tx2">
                    <a:lumMod val="75000"/>
                  </a:schemeClr>
                </a:solidFill>
              </a:rPr>
              <a:t/>
            </a:r>
            <a:br>
              <a:rPr lang="ar-SA" b="1" dirty="0" smtClean="0">
                <a:solidFill>
                  <a:schemeClr val="tx2">
                    <a:lumMod val="75000"/>
                  </a:schemeClr>
                </a:solidFill>
              </a:rPr>
            </a:br>
            <a:r>
              <a:rPr lang="ar-SA" b="1" dirty="0" smtClean="0">
                <a:solidFill>
                  <a:schemeClr val="tx2">
                    <a:lumMod val="75000"/>
                  </a:schemeClr>
                </a:solidFill>
              </a:rPr>
              <a:t/>
            </a:r>
            <a:br>
              <a:rPr lang="ar-SA" b="1" dirty="0" smtClean="0">
                <a:solidFill>
                  <a:schemeClr val="tx2">
                    <a:lumMod val="75000"/>
                  </a:schemeClr>
                </a:solidFill>
              </a:rPr>
            </a:br>
            <a:endParaRPr lang="ar-SA" b="1" dirty="0">
              <a:solidFill>
                <a:schemeClr val="tx2">
                  <a:lumMod val="75000"/>
                </a:schemeClr>
              </a:solidFill>
            </a:endParaRPr>
          </a:p>
        </p:txBody>
      </p:sp>
      <p:sp>
        <p:nvSpPr>
          <p:cNvPr id="5" name="سحابة 2"/>
          <p:cNvSpPr/>
          <p:nvPr/>
        </p:nvSpPr>
        <p:spPr>
          <a:xfrm>
            <a:off x="1475656" y="404664"/>
            <a:ext cx="6336704" cy="1152128"/>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a:t>خامسا (المتغير المتداخل )</a:t>
            </a:r>
          </a:p>
        </p:txBody>
      </p:sp>
      <p:sp>
        <p:nvSpPr>
          <p:cNvPr id="6" name="مستطيل مستدير الزوايا 2"/>
          <p:cNvSpPr/>
          <p:nvPr/>
        </p:nvSpPr>
        <p:spPr>
          <a:xfrm>
            <a:off x="107504" y="1988840"/>
            <a:ext cx="8635835" cy="2232248"/>
          </a:xfrm>
          <a:prstGeom prst="roundRect">
            <a:avLst/>
          </a:prstGeom>
        </p:spPr>
        <p:style>
          <a:lnRef idx="1">
            <a:schemeClr val="accent3"/>
          </a:lnRef>
          <a:fillRef idx="1001">
            <a:schemeClr val="lt2"/>
          </a:fillRef>
          <a:effectRef idx="1">
            <a:schemeClr val="accent3"/>
          </a:effectRef>
          <a:fontRef idx="minor">
            <a:schemeClr val="dk1"/>
          </a:fontRef>
        </p:style>
        <p:txBody>
          <a:bodyPr rtlCol="1" anchor="ctr"/>
          <a:lstStyle/>
          <a:p>
            <a:r>
              <a:rPr lang="ar-SA" sz="2800" b="1" dirty="0">
                <a:solidFill>
                  <a:schemeClr val="tx2">
                    <a:lumMod val="75000"/>
                  </a:schemeClr>
                </a:solidFill>
              </a:rPr>
              <a:t>هو المتغير او المتغيرات التي تؤثر علي المتغير التابع وهي متغيرات لايستطيع الباحث التحكم فيها وهي ليست احدي متغيرات بحثة ولكنها تذكر لاحد المتغيرات التي قد يكون لها تاثير ولكن ليست في موضوع البحث </a:t>
            </a:r>
            <a:r>
              <a:rPr lang="ar-SA" sz="2800" b="1" dirty="0" smtClean="0">
                <a:solidFill>
                  <a:schemeClr val="tx2">
                    <a:lumMod val="75000"/>
                  </a:schemeClr>
                </a:solidFill>
              </a:rPr>
              <a:t>.</a:t>
            </a:r>
            <a:endParaRPr lang="ar-SA" sz="2800" b="1" dirty="0">
              <a:solidFill>
                <a:schemeClr val="tx2">
                  <a:lumMod val="75000"/>
                </a:schemeClr>
              </a:solidFill>
            </a:endParaRPr>
          </a:p>
        </p:txBody>
      </p:sp>
    </p:spTree>
    <p:extLst>
      <p:ext uri="{BB962C8B-B14F-4D97-AF65-F5344CB8AC3E}">
        <p14:creationId xmlns:p14="http://schemas.microsoft.com/office/powerpoint/2010/main" val="1363269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548680"/>
            <a:ext cx="8424936" cy="1944216"/>
          </a:xfrm>
        </p:spPr>
        <p:txBody>
          <a:bodyPr>
            <a:normAutofit fontScale="90000"/>
          </a:bodyPr>
          <a:lstStyle/>
          <a:p>
            <a:pPr algn="r"/>
            <a:r>
              <a:rPr lang="ar-SA" dirty="0" smtClean="0"/>
              <a:t/>
            </a:r>
            <a:br>
              <a:rPr lang="ar-SA" dirty="0" smtClean="0"/>
            </a:br>
            <a:r>
              <a:rPr lang="ar-SA" dirty="0"/>
              <a:t/>
            </a:r>
            <a:br>
              <a:rPr lang="ar-SA" dirty="0"/>
            </a:br>
            <a:r>
              <a:rPr lang="ar-SA" dirty="0" smtClean="0"/>
              <a:t/>
            </a:r>
            <a:br>
              <a:rPr lang="ar-SA" dirty="0" smtClean="0"/>
            </a:br>
            <a:r>
              <a:rPr lang="ar-SA" dirty="0"/>
              <a:t/>
            </a:r>
            <a:br>
              <a:rPr lang="ar-SA" dirty="0"/>
            </a:br>
            <a:endParaRPr lang="ar-SA" dirty="0"/>
          </a:p>
        </p:txBody>
      </p:sp>
      <p:sp>
        <p:nvSpPr>
          <p:cNvPr id="3" name="عنصر نائب للمحتوى 2"/>
          <p:cNvSpPr>
            <a:spLocks noGrp="1"/>
          </p:cNvSpPr>
          <p:nvPr>
            <p:ph idx="1"/>
          </p:nvPr>
        </p:nvSpPr>
        <p:spPr>
          <a:xfrm>
            <a:off x="611560" y="2852936"/>
            <a:ext cx="8229600" cy="3744415"/>
          </a:xfrm>
        </p:spPr>
        <p:txBody>
          <a:bodyPr>
            <a:normAutofit fontScale="70000" lnSpcReduction="20000"/>
          </a:bodyPr>
          <a:lstStyle/>
          <a:p>
            <a:pPr marL="0" indent="0">
              <a:buNone/>
            </a:pPr>
            <a:r>
              <a:rPr lang="ar-SA" sz="4600" b="1" dirty="0" smtClean="0">
                <a:solidFill>
                  <a:schemeClr val="tx2">
                    <a:lumMod val="75000"/>
                  </a:schemeClr>
                </a:solidFill>
              </a:rPr>
              <a:t>تحديد </a:t>
            </a:r>
            <a:r>
              <a:rPr lang="ar-SA" sz="4600" b="1" dirty="0">
                <a:solidFill>
                  <a:schemeClr val="tx2">
                    <a:lumMod val="75000"/>
                  </a:schemeClr>
                </a:solidFill>
              </a:rPr>
              <a:t>فكرة مشكلة البحث ( مصدر المشكلة </a:t>
            </a:r>
            <a:r>
              <a:rPr lang="ar-SA" sz="4600" b="1" dirty="0" smtClean="0">
                <a:solidFill>
                  <a:schemeClr val="tx2">
                    <a:lumMod val="75000"/>
                  </a:schemeClr>
                </a:solidFill>
              </a:rPr>
              <a:t>)</a:t>
            </a:r>
            <a:endParaRPr lang="ar-EG" sz="4600" b="1" dirty="0" smtClean="0">
              <a:solidFill>
                <a:schemeClr val="tx2">
                  <a:lumMod val="75000"/>
                </a:schemeClr>
              </a:solidFill>
            </a:endParaRPr>
          </a:p>
          <a:p>
            <a:pPr marL="0" indent="0">
              <a:buNone/>
            </a:pPr>
            <a:endParaRPr lang="ar-EG" sz="4600" b="1" dirty="0" smtClean="0">
              <a:solidFill>
                <a:schemeClr val="tx2">
                  <a:lumMod val="75000"/>
                </a:schemeClr>
              </a:solidFill>
            </a:endParaRPr>
          </a:p>
          <a:p>
            <a:pPr marL="0" indent="0">
              <a:buNone/>
            </a:pPr>
            <a:r>
              <a:rPr lang="ar-SA" sz="3400" b="1" dirty="0"/>
              <a:t>ومن خلال اطلاع الباحث على الدراسات السابقة لاحظ انتشار ظاهرة الاصابات الرياضية بين تلاميذ المدارس ونتيجة لخطورة هذة الظاهرة والتى تترتب عليها إعاقة التلاميذ عن التحصيل الدراسى ومنعهم من المشاركة فى المسابقات والانشطة المدرسية مما دفع الباحث للقيام بتلك الدراسة والتى من خلالها يحاول التعرف على أنواع تلك الاصابات مما يسهل على المعلم الالمام بها والتوصل الى اجراءات قد تسهم فى خفض معدلات حدوث تلك الاصابات بين تلاميذ المدارس .</a:t>
            </a:r>
            <a:endParaRPr lang="en-GB" sz="3400" b="1" dirty="0"/>
          </a:p>
          <a:p>
            <a:pPr marL="0" indent="0">
              <a:buNone/>
            </a:pPr>
            <a:r>
              <a:rPr lang="ar-SA" b="1" dirty="0" smtClean="0">
                <a:solidFill>
                  <a:schemeClr val="tx2">
                    <a:lumMod val="75000"/>
                  </a:schemeClr>
                </a:solidFill>
              </a:rPr>
              <a:t> </a:t>
            </a:r>
            <a:br>
              <a:rPr lang="ar-SA" b="1" dirty="0" smtClean="0">
                <a:solidFill>
                  <a:schemeClr val="tx2">
                    <a:lumMod val="75000"/>
                  </a:schemeClr>
                </a:solidFill>
              </a:rPr>
            </a:br>
            <a:r>
              <a:rPr lang="ar-SA" b="1" dirty="0" smtClean="0">
                <a:solidFill>
                  <a:schemeClr val="tx2">
                    <a:lumMod val="75000"/>
                  </a:schemeClr>
                </a:solidFill>
              </a:rPr>
              <a:t/>
            </a:r>
            <a:br>
              <a:rPr lang="ar-SA" b="1" dirty="0" smtClean="0">
                <a:solidFill>
                  <a:schemeClr val="tx2">
                    <a:lumMod val="75000"/>
                  </a:schemeClr>
                </a:solidFill>
              </a:rPr>
            </a:br>
            <a:endParaRPr lang="ar-SA" b="1" dirty="0">
              <a:solidFill>
                <a:schemeClr val="tx2">
                  <a:lumMod val="75000"/>
                </a:schemeClr>
              </a:solidFill>
            </a:endParaRPr>
          </a:p>
        </p:txBody>
      </p:sp>
      <p:sp>
        <p:nvSpPr>
          <p:cNvPr id="6" name="مستطيل مستدير الزوايا 2"/>
          <p:cNvSpPr/>
          <p:nvPr/>
        </p:nvSpPr>
        <p:spPr>
          <a:xfrm>
            <a:off x="251520" y="404664"/>
            <a:ext cx="8635835" cy="2232248"/>
          </a:xfrm>
          <a:prstGeom prst="roundRect">
            <a:avLst/>
          </a:prstGeom>
        </p:spPr>
        <p:style>
          <a:lnRef idx="1">
            <a:schemeClr val="accent4"/>
          </a:lnRef>
          <a:fillRef idx="2">
            <a:schemeClr val="accent4"/>
          </a:fillRef>
          <a:effectRef idx="1">
            <a:schemeClr val="accent4"/>
          </a:effectRef>
          <a:fontRef idx="minor">
            <a:schemeClr val="dk1"/>
          </a:fontRef>
        </p:style>
        <p:txBody>
          <a:bodyPr rtlCol="1" anchor="ctr"/>
          <a:lstStyle/>
          <a:p>
            <a:r>
              <a:rPr lang="ar-EG" sz="2800" b="1" dirty="0">
                <a:solidFill>
                  <a:srgbClr val="FF0000"/>
                </a:solidFill>
              </a:rPr>
              <a:t>مثال 2</a:t>
            </a:r>
            <a:r>
              <a:rPr lang="ar-EG" sz="2800" b="1" dirty="0"/>
              <a:t/>
            </a:r>
            <a:br>
              <a:rPr lang="ar-EG" sz="2800" b="1" dirty="0"/>
            </a:br>
            <a:r>
              <a:rPr lang="ar-EG" sz="2800" b="1" dirty="0"/>
              <a:t>تأثير برنامج تأهيلى (بدنى -  معرفى ) بإستخدام الوسائط الفائقة لصقل معلمى التربية الرياضية لاسعاف الاصابات الاكثر شيوعا بين تلاميذ المرحلة الاعدادية بالقليوبية.</a:t>
            </a:r>
            <a:endParaRPr lang="ar-SA" sz="2800" b="1" dirty="0">
              <a:solidFill>
                <a:schemeClr val="tx2">
                  <a:lumMod val="75000"/>
                </a:schemeClr>
              </a:solidFill>
            </a:endParaRPr>
          </a:p>
        </p:txBody>
      </p:sp>
    </p:spTree>
    <p:extLst>
      <p:ext uri="{BB962C8B-B14F-4D97-AF65-F5344CB8AC3E}">
        <p14:creationId xmlns:p14="http://schemas.microsoft.com/office/powerpoint/2010/main" val="260762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ircle(in)">
                                      <p:cBhvr>
                                        <p:cTn id="12" dur="2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ppt_x"/>
                                          </p:val>
                                        </p:tav>
                                        <p:tav tm="100000">
                                          <p:val>
                                            <p:strVal val="#ppt_x"/>
                                          </p:val>
                                        </p:tav>
                                      </p:tavLst>
                                    </p:anim>
                                    <p:anim calcmode="lin" valueType="num">
                                      <p:cBhvr additive="base">
                                        <p:cTn id="2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323350" y="476672"/>
            <a:ext cx="8712968" cy="59046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ar-SA" sz="3200" b="1" dirty="0">
                <a:solidFill>
                  <a:srgbClr val="FF0000"/>
                </a:solidFill>
              </a:rPr>
              <a:t>مصــادر مشكلــة البحــث :</a:t>
            </a:r>
            <a:endParaRPr lang="en-GB" sz="3200" b="1" dirty="0">
              <a:solidFill>
                <a:srgbClr val="FF0000"/>
              </a:solidFill>
            </a:endParaRPr>
          </a:p>
          <a:p>
            <a:pPr marL="514350" lvl="0" indent="-514350">
              <a:buFont typeface="Arial" pitchFamily="34" charset="0"/>
              <a:buChar char="•"/>
            </a:pPr>
            <a:r>
              <a:rPr lang="ar-SA" sz="3000" b="1" dirty="0"/>
              <a:t>من خلال اطلاع الباحث وإلمامة بالتراث الفكرى فى تخصصة.</a:t>
            </a:r>
            <a:endParaRPr lang="en-GB" sz="3000" b="1" dirty="0"/>
          </a:p>
          <a:p>
            <a:pPr marL="514350" lvl="0" indent="-514350">
              <a:buFont typeface="Arial" pitchFamily="34" charset="0"/>
              <a:buChar char="•"/>
            </a:pPr>
            <a:r>
              <a:rPr lang="ar-SA" sz="3000" b="1" dirty="0"/>
              <a:t>الاطلاع على الدراسات والبحوث السابقة </a:t>
            </a:r>
            <a:r>
              <a:rPr lang="ar-SA" sz="3000" b="1" dirty="0" smtClean="0"/>
              <a:t>والمتعلقة بالموضوع</a:t>
            </a:r>
            <a:r>
              <a:rPr lang="ar-SA" sz="3000" b="1" dirty="0"/>
              <a:t>.</a:t>
            </a:r>
            <a:endParaRPr lang="en-GB" sz="3000" b="1" dirty="0"/>
          </a:p>
          <a:p>
            <a:pPr marL="514350" lvl="0" indent="-514350">
              <a:buFont typeface="Arial" pitchFamily="34" charset="0"/>
              <a:buChar char="•"/>
            </a:pPr>
            <a:r>
              <a:rPr lang="ar-SA" sz="3000" b="1" dirty="0"/>
              <a:t>الدراسات الفرعية وهى من العلوم المرتبطة.</a:t>
            </a:r>
            <a:endParaRPr lang="en-GB" sz="3000" b="1" dirty="0"/>
          </a:p>
          <a:p>
            <a:pPr marL="514350" lvl="0" indent="-514350">
              <a:buFont typeface="Arial" pitchFamily="34" charset="0"/>
              <a:buChar char="•"/>
            </a:pPr>
            <a:r>
              <a:rPr lang="ar-SA" sz="3000" b="1" dirty="0"/>
              <a:t>الاطلاع العام المستمر.</a:t>
            </a:r>
            <a:endParaRPr lang="en-GB" sz="3000" b="1" dirty="0"/>
          </a:p>
          <a:p>
            <a:pPr marL="514350" lvl="0" indent="-514350">
              <a:buFont typeface="Arial" pitchFamily="34" charset="0"/>
              <a:buChar char="•"/>
            </a:pPr>
            <a:r>
              <a:rPr lang="ar-SA" sz="3000" b="1" dirty="0"/>
              <a:t>الممارسة العلمية.</a:t>
            </a:r>
            <a:endParaRPr lang="en-GB" sz="3000" b="1" dirty="0"/>
          </a:p>
          <a:p>
            <a:pPr marL="514350" lvl="0" indent="-514350">
              <a:buFont typeface="Arial" pitchFamily="34" charset="0"/>
              <a:buChar char="•"/>
            </a:pPr>
            <a:r>
              <a:rPr lang="ar-SA" sz="3000" b="1" dirty="0"/>
              <a:t>الخبرة الشخصية.</a:t>
            </a:r>
            <a:endParaRPr lang="en-GB" sz="3000" b="1" dirty="0"/>
          </a:p>
          <a:p>
            <a:pPr marL="514350" lvl="0" indent="-514350">
              <a:buFont typeface="Arial" pitchFamily="34" charset="0"/>
              <a:buChar char="•"/>
            </a:pPr>
            <a:r>
              <a:rPr lang="ar-SA" sz="3000" b="1" dirty="0"/>
              <a:t>الاشتراك فى المؤتمرات وحضور المناقشات العلمية.</a:t>
            </a:r>
            <a:endParaRPr lang="en-GB" sz="3000" b="1" dirty="0"/>
          </a:p>
          <a:p>
            <a:pPr marL="514350" lvl="0" indent="-514350">
              <a:buFont typeface="Arial" pitchFamily="34" charset="0"/>
              <a:buChar char="•"/>
            </a:pPr>
            <a:r>
              <a:rPr lang="ar-SA" sz="3000" b="1" dirty="0"/>
              <a:t>برامج الدراسات العليا.</a:t>
            </a:r>
            <a:endParaRPr lang="en-GB" sz="3000" b="1" dirty="0"/>
          </a:p>
        </p:txBody>
      </p:sp>
    </p:spTree>
    <p:extLst>
      <p:ext uri="{BB962C8B-B14F-4D97-AF65-F5344CB8AC3E}">
        <p14:creationId xmlns:p14="http://schemas.microsoft.com/office/powerpoint/2010/main" val="10028440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323350" y="476672"/>
            <a:ext cx="8712968" cy="590465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marL="457200" lvl="0" indent="-457200">
              <a:buFont typeface="Arial" pitchFamily="34" charset="0"/>
              <a:buChar char="•"/>
            </a:pPr>
            <a:r>
              <a:rPr lang="ar-SA" sz="3000" b="1" dirty="0"/>
              <a:t>الاطلاع على الدوريات والمجلات العلمية والصحف والمراجع.</a:t>
            </a:r>
            <a:endParaRPr lang="en-GB" sz="3000" b="1" dirty="0"/>
          </a:p>
          <a:p>
            <a:pPr marL="457200" indent="-457200">
              <a:buFont typeface="Arial" pitchFamily="34" charset="0"/>
              <a:buChar char="•"/>
            </a:pPr>
            <a:r>
              <a:rPr lang="ar-SA" sz="3000" b="1" dirty="0" smtClean="0"/>
              <a:t>دراسات </a:t>
            </a:r>
            <a:r>
              <a:rPr lang="ar-SA" sz="3000" b="1" dirty="0"/>
              <a:t>مسحية للبحوث والدراسات مستندا على ادلة علمية وملاحظة مدروسة.</a:t>
            </a:r>
            <a:endParaRPr lang="en-GB" sz="3000" b="1" dirty="0"/>
          </a:p>
          <a:p>
            <a:pPr marL="457200" indent="-457200">
              <a:buFont typeface="Arial" pitchFamily="34" charset="0"/>
              <a:buChar char="•"/>
            </a:pPr>
            <a:r>
              <a:rPr lang="ar-SA" sz="3000" b="1" dirty="0" smtClean="0"/>
              <a:t>الاعداد </a:t>
            </a:r>
            <a:r>
              <a:rPr lang="ar-SA" sz="3000" b="1" dirty="0"/>
              <a:t>المهنى الجيد يجعل الباحث يقف على موضوع جديد.</a:t>
            </a:r>
            <a:endParaRPr lang="en-GB" sz="3000" b="1" dirty="0"/>
          </a:p>
          <a:p>
            <a:pPr marL="457200" indent="-457200">
              <a:buFont typeface="Arial" pitchFamily="34" charset="0"/>
              <a:buChar char="•"/>
            </a:pPr>
            <a:r>
              <a:rPr lang="ar-SA" sz="3000" b="1" dirty="0" smtClean="0"/>
              <a:t>من </a:t>
            </a:r>
            <a:r>
              <a:rPr lang="ar-SA" sz="3000" b="1" dirty="0"/>
              <a:t>مشكلات الساعة التى تحدث فى المجتمع.</a:t>
            </a:r>
            <a:endParaRPr lang="en-GB" sz="3000" b="1" dirty="0"/>
          </a:p>
          <a:p>
            <a:pPr marL="457200" indent="-457200">
              <a:buFont typeface="Arial" pitchFamily="34" charset="0"/>
              <a:buChar char="•"/>
            </a:pPr>
            <a:r>
              <a:rPr lang="ar-SA" sz="3000" b="1" dirty="0" smtClean="0"/>
              <a:t>من </a:t>
            </a:r>
            <a:r>
              <a:rPr lang="ar-SA" sz="3000" b="1" dirty="0"/>
              <a:t>الاطلاع على التراث </a:t>
            </a:r>
            <a:r>
              <a:rPr lang="ar-SA" sz="3000" b="1" dirty="0" smtClean="0"/>
              <a:t>الشعبي.</a:t>
            </a:r>
            <a:endParaRPr lang="en-GB" sz="3000" b="1" dirty="0" smtClean="0"/>
          </a:p>
          <a:p>
            <a:pPr marL="457200" indent="-457200">
              <a:buFont typeface="Arial" pitchFamily="34" charset="0"/>
              <a:buChar char="•"/>
            </a:pPr>
            <a:r>
              <a:rPr lang="ar-SA" sz="3000" b="1" dirty="0" smtClean="0"/>
              <a:t>من الخبرات اليومية التى يعيشها الفرد. (*)</a:t>
            </a:r>
            <a:endParaRPr lang="en-GB" sz="3000" b="1" dirty="0" smtClean="0"/>
          </a:p>
          <a:p>
            <a:r>
              <a:rPr lang="ar-SA" dirty="0" smtClean="0"/>
              <a:t>————————————</a:t>
            </a:r>
            <a:endParaRPr lang="en-GB" dirty="0"/>
          </a:p>
          <a:p>
            <a:r>
              <a:rPr lang="ar-SA" b="1" dirty="0"/>
              <a:t>(*)محمود يحيى سعد </a:t>
            </a:r>
            <a:r>
              <a:rPr lang="ar-SA" dirty="0"/>
              <a:t>: التفكير العلمى ، مذكرات غير منشورة ، كلية التربية الرياضية للبنين ، جامعة بنها ،2012م . ( ص72) </a:t>
            </a:r>
            <a:endParaRPr lang="en-GB" dirty="0"/>
          </a:p>
        </p:txBody>
      </p:sp>
    </p:spTree>
    <p:extLst>
      <p:ext uri="{BB962C8B-B14F-4D97-AF65-F5344CB8AC3E}">
        <p14:creationId xmlns:p14="http://schemas.microsoft.com/office/powerpoint/2010/main" val="42645518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323350" y="1450605"/>
            <a:ext cx="8569130" cy="504056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r>
              <a:rPr lang="ar-SA" sz="2800" b="1" dirty="0">
                <a:solidFill>
                  <a:srgbClr val="FF0000"/>
                </a:solidFill>
              </a:rPr>
              <a:t>المتغير المستقل</a:t>
            </a:r>
            <a:endParaRPr lang="en-GB" sz="2800" b="1" dirty="0">
              <a:solidFill>
                <a:srgbClr val="FF0000"/>
              </a:solidFill>
            </a:endParaRPr>
          </a:p>
          <a:p>
            <a:r>
              <a:rPr lang="ar-SA" sz="2400" b="1" dirty="0" smtClean="0"/>
              <a:t>هو </a:t>
            </a:r>
            <a:r>
              <a:rPr lang="ar-SA" sz="2400" b="1" dirty="0"/>
              <a:t>ذلك المتغير الذى اذا ادخل على المتغير الوسيطى احدث به تغييرا او تعديلا </a:t>
            </a:r>
            <a:r>
              <a:rPr lang="ar-SA" sz="2400" b="1" dirty="0" smtClean="0"/>
              <a:t> </a:t>
            </a:r>
            <a:endParaRPr lang="en-GB" sz="2400" b="1" dirty="0"/>
          </a:p>
          <a:p>
            <a:r>
              <a:rPr lang="ar-SA" sz="2400" b="1" dirty="0" smtClean="0"/>
              <a:t> </a:t>
            </a:r>
            <a:r>
              <a:rPr lang="ar-SA" sz="2400" b="1" dirty="0"/>
              <a:t>تأثير برنامج تأهيلى ( بدنى -  معرفى) بإستخدام الوسائط الفائقة </a:t>
            </a:r>
            <a:endParaRPr lang="en-GB" sz="2400" b="1" dirty="0"/>
          </a:p>
          <a:p>
            <a:r>
              <a:rPr lang="ar-SA" sz="2400" b="1" dirty="0"/>
              <a:t> </a:t>
            </a:r>
            <a:endParaRPr lang="en-GB" sz="2400" b="1" dirty="0"/>
          </a:p>
          <a:p>
            <a:r>
              <a:rPr lang="ar-SA" sz="2800" b="1" dirty="0" smtClean="0">
                <a:solidFill>
                  <a:srgbClr val="FF0000"/>
                </a:solidFill>
              </a:rPr>
              <a:t>المسمى الظاهرى : </a:t>
            </a:r>
            <a:endParaRPr lang="en-GB" sz="2800" b="1" dirty="0" smtClean="0">
              <a:solidFill>
                <a:srgbClr val="FF0000"/>
              </a:solidFill>
            </a:endParaRPr>
          </a:p>
          <a:p>
            <a:pPr lvl="0"/>
            <a:r>
              <a:rPr lang="ar-SA" sz="2800" b="1" dirty="0" smtClean="0">
                <a:solidFill>
                  <a:schemeClr val="tx2">
                    <a:lumMod val="75000"/>
                  </a:schemeClr>
                </a:solidFill>
              </a:rPr>
              <a:t>البرنامج </a:t>
            </a:r>
            <a:r>
              <a:rPr lang="ar-SA" sz="2800" b="1" dirty="0">
                <a:solidFill>
                  <a:schemeClr val="tx2">
                    <a:lumMod val="75000"/>
                  </a:schemeClr>
                </a:solidFill>
              </a:rPr>
              <a:t>التأهيلى البدنى :</a:t>
            </a:r>
            <a:endParaRPr lang="en-GB" sz="2800" b="1" dirty="0">
              <a:solidFill>
                <a:schemeClr val="tx2">
                  <a:lumMod val="75000"/>
                </a:schemeClr>
              </a:solidFill>
            </a:endParaRPr>
          </a:p>
          <a:p>
            <a:r>
              <a:rPr lang="ar-SA" sz="2400" b="1" dirty="0"/>
              <a:t> هو مجموعة التمرينات التأهيلية المشكلة والتى تعمل على تقليل الاصابات الاكثر شيوعا .        </a:t>
            </a:r>
            <a:endParaRPr lang="en-GB" sz="2400" b="1" dirty="0"/>
          </a:p>
          <a:p>
            <a:pPr lvl="0"/>
            <a:r>
              <a:rPr lang="ar-SA" sz="2800" b="1" dirty="0">
                <a:solidFill>
                  <a:schemeClr val="tx2">
                    <a:lumMod val="75000"/>
                  </a:schemeClr>
                </a:solidFill>
              </a:rPr>
              <a:t>البرنامج المعرفى بإستخدام الوسائط الفائقة :</a:t>
            </a:r>
            <a:endParaRPr lang="en-GB" sz="2800" b="1" dirty="0">
              <a:solidFill>
                <a:schemeClr val="tx2">
                  <a:lumMod val="75000"/>
                </a:schemeClr>
              </a:solidFill>
            </a:endParaRPr>
          </a:p>
          <a:p>
            <a:r>
              <a:rPr lang="ar-SA" sz="2400" b="1" dirty="0"/>
              <a:t> هو مجموعة المعارف والمعلومات والحقائق المتعلقة بالاصابات الاكثر شيوعا بإستخدام تقنية تكنولوجية تسمى الوسائط الفائقة والتى تعطى للمعلم خلال فترة زمنية معينة من اجل تحسين معارفهم ومعلوماتهم بالاصابات . </a:t>
            </a:r>
            <a:endParaRPr lang="en-GB" sz="2400" b="1" dirty="0"/>
          </a:p>
        </p:txBody>
      </p:sp>
      <p:sp>
        <p:nvSpPr>
          <p:cNvPr id="4" name="شكل بيضاوي 3"/>
          <p:cNvSpPr/>
          <p:nvPr/>
        </p:nvSpPr>
        <p:spPr>
          <a:xfrm>
            <a:off x="3131840" y="188640"/>
            <a:ext cx="3722712" cy="10397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4000" b="1" dirty="0"/>
              <a:t>متغيرات البحث</a:t>
            </a:r>
            <a:endParaRPr lang="en-GB" sz="4000" dirty="0"/>
          </a:p>
        </p:txBody>
      </p:sp>
    </p:spTree>
    <p:extLst>
      <p:ext uri="{BB962C8B-B14F-4D97-AF65-F5344CB8AC3E}">
        <p14:creationId xmlns:p14="http://schemas.microsoft.com/office/powerpoint/2010/main" val="710483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321366" y="314251"/>
            <a:ext cx="8569130" cy="615850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ar-SA" sz="2400" b="1" dirty="0">
                <a:solidFill>
                  <a:srgbClr val="FF0000"/>
                </a:solidFill>
              </a:rPr>
              <a:t>الاصابات الرياضية  </a:t>
            </a:r>
            <a:r>
              <a:rPr lang="en-US" sz="2400" b="1" dirty="0">
                <a:solidFill>
                  <a:srgbClr val="FF0000"/>
                </a:solidFill>
              </a:rPr>
              <a:t>Sports Injuries </a:t>
            </a:r>
            <a:endParaRPr lang="en-GB" sz="2400" b="1" dirty="0">
              <a:solidFill>
                <a:srgbClr val="FF0000"/>
              </a:solidFill>
            </a:endParaRPr>
          </a:p>
          <a:p>
            <a:r>
              <a:rPr lang="ar-SA" sz="2400" b="1" dirty="0" smtClean="0"/>
              <a:t> هى تعطيل أو إعاقة مؤثر خارجى لعمل انسجة وأعضاء جسم الرياضى المختلفة وغالبا ما يكون هذا المؤثر مفاجئا وشديدا مما ينتج عنة غالبا تغيرات وظيفية فسيولوجية مثل كدم وورم مكان الاصابة مع تغير لون الجلد , وتغيرات تشريحية تحد من العمل الحركى للعضلة أو المفصل. </a:t>
            </a:r>
            <a:r>
              <a:rPr lang="ar-SA" sz="2000" b="1" dirty="0" smtClean="0"/>
              <a:t>(*)</a:t>
            </a:r>
            <a:endParaRPr lang="en-GB" sz="2000" b="1" dirty="0"/>
          </a:p>
          <a:p>
            <a:pPr lvl="0"/>
            <a:r>
              <a:rPr lang="ar-SA" sz="2400" b="1" dirty="0">
                <a:solidFill>
                  <a:srgbClr val="FF0000"/>
                </a:solidFill>
              </a:rPr>
              <a:t>الوسائط الفائقة  :</a:t>
            </a:r>
            <a:endParaRPr lang="en-GB" sz="2400" b="1" dirty="0">
              <a:solidFill>
                <a:srgbClr val="FF0000"/>
              </a:solidFill>
            </a:endParaRPr>
          </a:p>
          <a:p>
            <a:r>
              <a:rPr lang="ar-SA" sz="2400" b="1" dirty="0"/>
              <a:t>         عبارة عن قاعدة بيانات كمبيوترية تساعد المتعلم على التوصل إلى المعلومات عن طريق وسائل متعددة وتشمل النص المكتوب والرسومات الخطية والصور والصوت والتسجيلات المسموعة والمرئية المتحركة والساكنة ويقوم المعلم بإستدعاء مايحتاج إليه من معلومات فى ضوء احتياجاته واهتماماته. </a:t>
            </a:r>
            <a:r>
              <a:rPr lang="ar-SA" sz="2000" b="1" dirty="0" smtClean="0"/>
              <a:t>(**)</a:t>
            </a:r>
            <a:endParaRPr lang="ar-EG" sz="2000" b="1" dirty="0" smtClean="0"/>
          </a:p>
          <a:p>
            <a:r>
              <a:rPr lang="ar-SA" b="1" dirty="0"/>
              <a:t>————————————</a:t>
            </a:r>
            <a:endParaRPr lang="en-GB" b="1" dirty="0"/>
          </a:p>
          <a:p>
            <a:r>
              <a:rPr lang="ar-SA" b="1" dirty="0"/>
              <a:t>(*)أسامة رياض : الطب الرياضى واصابات الملاعب , دار الفكر العربي , القاهرة , 2002م </a:t>
            </a:r>
            <a:endParaRPr lang="en-GB" b="1" dirty="0"/>
          </a:p>
          <a:p>
            <a:r>
              <a:rPr lang="ar-SA" b="1" dirty="0"/>
              <a:t>(ص 22) .</a:t>
            </a:r>
            <a:endParaRPr lang="en-GB" b="1" dirty="0"/>
          </a:p>
          <a:p>
            <a:r>
              <a:rPr lang="ar-SA" b="1" dirty="0"/>
              <a:t>(**)أبو النجا أحمد عز الدين :الإتجاهات الحديثة فى طرق تدريس التربية الرياضية ، مكتبة شجر الدر ، المنصورة ، 2009م . ( ص 132) </a:t>
            </a:r>
            <a:endParaRPr lang="en-GB" b="1" dirty="0"/>
          </a:p>
          <a:p>
            <a:endParaRPr lang="en-GB" sz="2000" b="1" dirty="0"/>
          </a:p>
        </p:txBody>
      </p:sp>
    </p:spTree>
    <p:extLst>
      <p:ext uri="{BB962C8B-B14F-4D97-AF65-F5344CB8AC3E}">
        <p14:creationId xmlns:p14="http://schemas.microsoft.com/office/powerpoint/2010/main" val="30208175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321366" y="314251"/>
            <a:ext cx="8569130" cy="615850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ar-SA" sz="3200" b="1" dirty="0">
                <a:solidFill>
                  <a:srgbClr val="FF0000"/>
                </a:solidFill>
              </a:rPr>
              <a:t>المسمى التكوينى  : </a:t>
            </a:r>
            <a:endParaRPr lang="en-GB" sz="3200" b="1" dirty="0">
              <a:solidFill>
                <a:srgbClr val="FF0000"/>
              </a:solidFill>
            </a:endParaRPr>
          </a:p>
          <a:p>
            <a:pPr lvl="0"/>
            <a:r>
              <a:rPr lang="ar-SA" sz="2400" b="1" dirty="0">
                <a:solidFill>
                  <a:srgbClr val="FF0000"/>
                </a:solidFill>
              </a:rPr>
              <a:t>برنامج تأهيل الاصابة :</a:t>
            </a:r>
            <a:endParaRPr lang="en-GB" sz="2400" b="1" dirty="0">
              <a:solidFill>
                <a:srgbClr val="FF0000"/>
              </a:solidFill>
            </a:endParaRPr>
          </a:p>
          <a:p>
            <a:r>
              <a:rPr lang="ar-SA" sz="2400" b="1" dirty="0"/>
              <a:t> يتكون مجموعة من الوحدات التأهيلية وكل وحدة تأهيلية تشتمل على اربع اجزاء وهى :  </a:t>
            </a:r>
            <a:endParaRPr lang="en-GB" sz="2400" b="1" dirty="0"/>
          </a:p>
          <a:p>
            <a:pPr marL="342900" lvl="0" indent="-342900">
              <a:buFont typeface="Arial" pitchFamily="34" charset="0"/>
              <a:buChar char="•"/>
            </a:pPr>
            <a:r>
              <a:rPr lang="ar-SA" sz="2400" b="1" dirty="0"/>
              <a:t>تمرينات الاحماء .</a:t>
            </a:r>
            <a:endParaRPr lang="en-GB" sz="2400" b="1" dirty="0"/>
          </a:p>
          <a:p>
            <a:pPr marL="342900" lvl="0" indent="-342900">
              <a:buFont typeface="Arial" pitchFamily="34" charset="0"/>
              <a:buChar char="•"/>
            </a:pPr>
            <a:r>
              <a:rPr lang="ar-SA" sz="2400" b="1" dirty="0"/>
              <a:t>تمرينات تأهيلية عامة  .</a:t>
            </a:r>
            <a:endParaRPr lang="en-GB" sz="2400" b="1" dirty="0"/>
          </a:p>
          <a:p>
            <a:pPr marL="342900" lvl="0" indent="-342900">
              <a:buFont typeface="Arial" pitchFamily="34" charset="0"/>
              <a:buChar char="•"/>
            </a:pPr>
            <a:r>
              <a:rPr lang="ar-SA" sz="2400" b="1" dirty="0"/>
              <a:t>تمرينات تأهيلية خاصة .</a:t>
            </a:r>
            <a:endParaRPr lang="en-GB" sz="2400" b="1" dirty="0"/>
          </a:p>
          <a:p>
            <a:pPr lvl="0"/>
            <a:r>
              <a:rPr lang="ar-SA" sz="2400" b="1" dirty="0"/>
              <a:t>تمرينات التهدئة .</a:t>
            </a:r>
            <a:endParaRPr lang="en-GB" sz="2400" b="1" dirty="0"/>
          </a:p>
          <a:p>
            <a:r>
              <a:rPr lang="ar-SA" sz="2800" b="1" dirty="0"/>
              <a:t>      البرنامج المعرفى بإستخدام الوسائط الفائقة :</a:t>
            </a:r>
            <a:endParaRPr lang="en-GB" sz="2800" b="1" dirty="0"/>
          </a:p>
          <a:p>
            <a:r>
              <a:rPr lang="ar-SA" sz="2400" b="1" dirty="0"/>
              <a:t>يتكون من مجموعة من الوحدات المعرفية والمعدة بتقنية تكنولوجية حديثة وهى الهيبرميديا والتى تطبق خلال فترة معينة على مجموعة من التلاميذ المصابين بإنحرافات قوامية من اجل تقليل درجة الانحراف القوامى وتحسين قوامهم وزيادة وعيهم القوامى . </a:t>
            </a:r>
            <a:endParaRPr lang="en-GB" sz="2400" b="1" dirty="0"/>
          </a:p>
          <a:p>
            <a:endParaRPr lang="en-GB" sz="2000" b="1" dirty="0"/>
          </a:p>
        </p:txBody>
      </p:sp>
    </p:spTree>
    <p:extLst>
      <p:ext uri="{BB962C8B-B14F-4D97-AF65-F5344CB8AC3E}">
        <p14:creationId xmlns:p14="http://schemas.microsoft.com/office/powerpoint/2010/main" val="11479431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395536" y="332656"/>
            <a:ext cx="8643122" cy="633670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ar-SA" sz="3200" b="1" dirty="0">
                <a:solidFill>
                  <a:srgbClr val="FF0000"/>
                </a:solidFill>
              </a:rPr>
              <a:t>المسمى الخصائصى  : </a:t>
            </a:r>
            <a:endParaRPr lang="en-GB" sz="3200" b="1" dirty="0">
              <a:solidFill>
                <a:srgbClr val="FF0000"/>
              </a:solidFill>
            </a:endParaRPr>
          </a:p>
          <a:p>
            <a:r>
              <a:rPr lang="ar-SA" sz="2400" b="1" dirty="0"/>
              <a:t>مراعاة خصائص برنامج تأهيل الاصابات وهى كالاتى :</a:t>
            </a:r>
            <a:endParaRPr lang="en-GB" sz="2400" b="1" dirty="0"/>
          </a:p>
          <a:p>
            <a:pPr marL="457200" lvl="0" indent="-457200">
              <a:buFont typeface="Arial" pitchFamily="34" charset="0"/>
              <a:buChar char="•"/>
            </a:pPr>
            <a:r>
              <a:rPr lang="ar-SA" sz="2400" b="1" dirty="0"/>
              <a:t>مراعاة الفروق الفردية .</a:t>
            </a:r>
            <a:endParaRPr lang="en-GB" sz="2400" b="1" dirty="0"/>
          </a:p>
          <a:p>
            <a:pPr marL="457200" lvl="0" indent="-457200">
              <a:buFont typeface="Arial" pitchFamily="34" charset="0"/>
              <a:buChar char="•"/>
            </a:pPr>
            <a:r>
              <a:rPr lang="ar-SA" sz="2400" b="1" dirty="0"/>
              <a:t>توافر عوامل الامن والسلامة .</a:t>
            </a:r>
            <a:endParaRPr lang="en-GB" sz="2400" b="1" dirty="0"/>
          </a:p>
          <a:p>
            <a:pPr marL="457200" lvl="0" indent="-457200">
              <a:buFont typeface="Arial" pitchFamily="34" charset="0"/>
              <a:buChar char="•"/>
            </a:pPr>
            <a:r>
              <a:rPr lang="ar-SA" sz="2400" b="1" dirty="0"/>
              <a:t>مناسبة التمرينات لعينة البحث .</a:t>
            </a:r>
            <a:endParaRPr lang="en-GB" sz="2400" b="1" dirty="0"/>
          </a:p>
          <a:p>
            <a:pPr marL="457200" lvl="0" indent="-457200">
              <a:buFont typeface="Arial" pitchFamily="34" charset="0"/>
              <a:buChar char="•"/>
            </a:pPr>
            <a:r>
              <a:rPr lang="ar-SA" sz="2400" b="1" dirty="0"/>
              <a:t>مراعاة عدد التكرارات والمجموعات </a:t>
            </a:r>
            <a:endParaRPr lang="en-GB" sz="2400" b="1" dirty="0"/>
          </a:p>
          <a:p>
            <a:pPr marL="457200" indent="-457200">
              <a:buFont typeface="Arial" pitchFamily="34" charset="0"/>
              <a:buChar char="•"/>
            </a:pPr>
            <a:r>
              <a:rPr lang="ar-SA" sz="2400" b="1" dirty="0"/>
              <a:t>طبقا لعينة البحث. </a:t>
            </a:r>
            <a:endParaRPr lang="ar-EG" sz="2400" b="1" dirty="0" smtClean="0"/>
          </a:p>
          <a:p>
            <a:r>
              <a:rPr lang="ar-SA" sz="2800" b="1" dirty="0">
                <a:solidFill>
                  <a:srgbClr val="FF0000"/>
                </a:solidFill>
              </a:rPr>
              <a:t>خصائص البرنامج المعرفى بإستخدام الوسائط الفائقة : </a:t>
            </a:r>
            <a:endParaRPr lang="en-GB" sz="2800" b="1" dirty="0">
              <a:solidFill>
                <a:srgbClr val="FF0000"/>
              </a:solidFill>
            </a:endParaRPr>
          </a:p>
          <a:p>
            <a:pPr marL="457200" lvl="0" indent="-457200">
              <a:buFont typeface="Arial" pitchFamily="34" charset="0"/>
              <a:buChar char="•"/>
            </a:pPr>
            <a:r>
              <a:rPr lang="ar-SA" sz="2400" b="1" dirty="0"/>
              <a:t>تقديم الأوضاع الصحيحة للجسم البشرى مستخدما تكنولوجيا الوسائط الفائقة فى التأهيل الرياضى .</a:t>
            </a:r>
            <a:endParaRPr lang="en-GB" sz="2400" b="1" dirty="0"/>
          </a:p>
          <a:p>
            <a:pPr marL="457200" lvl="0" indent="-457200">
              <a:buFont typeface="Arial" pitchFamily="34" charset="0"/>
              <a:buChar char="•"/>
            </a:pPr>
            <a:r>
              <a:rPr lang="ar-SA" sz="2400" b="1" dirty="0"/>
              <a:t>تعطى الحرية للتلاميذ لدخول البرنامج والتنقل بداخلة بحرية .</a:t>
            </a:r>
            <a:endParaRPr lang="en-GB" sz="2400" b="1" dirty="0"/>
          </a:p>
          <a:p>
            <a:pPr marL="457200" lvl="0" indent="-457200">
              <a:buFont typeface="Arial" pitchFamily="34" charset="0"/>
              <a:buChar char="•"/>
            </a:pPr>
            <a:r>
              <a:rPr lang="ar-SA" sz="2400" b="1" dirty="0"/>
              <a:t>ترتبط الوسائط الفائقة بمبدأين هامين ( التكامل والتفاعل ) التكامل بين الوسائط المتعددة والتفاعل بين المتعلم والمعلومات التى تعرض . </a:t>
            </a:r>
            <a:endParaRPr lang="en-GB" sz="2400" b="1" dirty="0"/>
          </a:p>
          <a:p>
            <a:endParaRPr lang="en-GB" sz="2800" b="1" dirty="0"/>
          </a:p>
          <a:p>
            <a:endParaRPr lang="en-GB" sz="2000" b="1" dirty="0"/>
          </a:p>
        </p:txBody>
      </p:sp>
    </p:spTree>
    <p:extLst>
      <p:ext uri="{BB962C8B-B14F-4D97-AF65-F5344CB8AC3E}">
        <p14:creationId xmlns:p14="http://schemas.microsoft.com/office/powerpoint/2010/main" val="3926520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شكل بيضاوي 3"/>
          <p:cNvSpPr/>
          <p:nvPr/>
        </p:nvSpPr>
        <p:spPr>
          <a:xfrm>
            <a:off x="2699792" y="116632"/>
            <a:ext cx="4680520" cy="12087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4800" b="1" dirty="0" smtClean="0"/>
              <a:t>أنواع </a:t>
            </a:r>
            <a:r>
              <a:rPr lang="ar-SA" sz="4800" b="1" dirty="0" smtClean="0"/>
              <a:t>المتغيرات</a:t>
            </a:r>
            <a:endParaRPr lang="ar-SA" sz="4800" b="1" dirty="0"/>
          </a:p>
        </p:txBody>
      </p:sp>
      <p:sp>
        <p:nvSpPr>
          <p:cNvPr id="7" name="Rounded Rectangle 6"/>
          <p:cNvSpPr/>
          <p:nvPr/>
        </p:nvSpPr>
        <p:spPr>
          <a:xfrm>
            <a:off x="1331640" y="1469355"/>
            <a:ext cx="7560840" cy="95153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ar-SA" sz="4000" b="1" dirty="0"/>
              <a:t>المتغير المستقل (كما يقال عنة السببي)</a:t>
            </a:r>
          </a:p>
        </p:txBody>
      </p:sp>
      <p:sp>
        <p:nvSpPr>
          <p:cNvPr id="10" name="Rounded Rectangle 9"/>
          <p:cNvSpPr/>
          <p:nvPr/>
        </p:nvSpPr>
        <p:spPr>
          <a:xfrm>
            <a:off x="1331640" y="2549475"/>
            <a:ext cx="7560840" cy="95153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ar-SA" sz="4000" b="1" dirty="0"/>
              <a:t>المتغيرالتابع (كما يقال عنة الاثر)</a:t>
            </a:r>
          </a:p>
        </p:txBody>
      </p:sp>
      <p:sp>
        <p:nvSpPr>
          <p:cNvPr id="11" name="Rounded Rectangle 10"/>
          <p:cNvSpPr/>
          <p:nvPr/>
        </p:nvSpPr>
        <p:spPr>
          <a:xfrm>
            <a:off x="1360953" y="3629595"/>
            <a:ext cx="7560840" cy="95153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ar-SA" sz="4000" b="1" dirty="0"/>
              <a:t>المتغير الوسيطي </a:t>
            </a:r>
            <a:r>
              <a:rPr lang="ar-SA" sz="3200" b="1" dirty="0"/>
              <a:t>(كما يقال عنة البيئة او العينة)</a:t>
            </a:r>
          </a:p>
        </p:txBody>
      </p:sp>
      <p:sp>
        <p:nvSpPr>
          <p:cNvPr id="12" name="Rounded Rectangle 11"/>
          <p:cNvSpPr/>
          <p:nvPr/>
        </p:nvSpPr>
        <p:spPr>
          <a:xfrm>
            <a:off x="1360953" y="4709715"/>
            <a:ext cx="7560840" cy="95153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ar-SA" sz="4000" b="1" dirty="0"/>
              <a:t>المتغير الضابط (كما يقال عنة القياس)</a:t>
            </a:r>
          </a:p>
        </p:txBody>
      </p:sp>
      <p:sp>
        <p:nvSpPr>
          <p:cNvPr id="13" name="Rounded Rectangle 12"/>
          <p:cNvSpPr/>
          <p:nvPr/>
        </p:nvSpPr>
        <p:spPr>
          <a:xfrm>
            <a:off x="1331640" y="5789835"/>
            <a:ext cx="7560840" cy="95153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ar-SA" sz="4000" b="1" dirty="0"/>
              <a:t>المتغير المتداخل (كما يقال عنة الخارجية)</a:t>
            </a:r>
          </a:p>
        </p:txBody>
      </p:sp>
    </p:spTree>
    <p:extLst>
      <p:ext uri="{BB962C8B-B14F-4D97-AF65-F5344CB8AC3E}">
        <p14:creationId xmlns:p14="http://schemas.microsoft.com/office/powerpoint/2010/main" val="1269303930"/>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395536" y="1412776"/>
            <a:ext cx="8748464" cy="525658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endParaRPr lang="ar-EG" sz="2800" b="1" dirty="0" smtClean="0"/>
          </a:p>
          <a:p>
            <a:endParaRPr lang="ar-EG" sz="2800" b="1" dirty="0" smtClean="0"/>
          </a:p>
          <a:p>
            <a:endParaRPr lang="ar-EG" sz="2800" b="1" dirty="0"/>
          </a:p>
          <a:p>
            <a:endParaRPr lang="ar-EG" sz="2800" b="1" dirty="0" smtClean="0"/>
          </a:p>
          <a:p>
            <a:r>
              <a:rPr lang="ar-SA" sz="2800" b="1" dirty="0" smtClean="0"/>
              <a:t>" </a:t>
            </a:r>
            <a:r>
              <a:rPr lang="ar-SA" sz="2800" b="1" dirty="0"/>
              <a:t>هو ذلك المتغير الذى اذا ادخل على المتغير المستقل ينتج عنه المتغير التابع "</a:t>
            </a:r>
            <a:endParaRPr lang="en-GB" sz="2800" b="1" dirty="0"/>
          </a:p>
          <a:p>
            <a:r>
              <a:rPr lang="ar-SA" sz="2000" b="1" dirty="0"/>
              <a:t>معلمى التربية الرياضية " </a:t>
            </a:r>
            <a:endParaRPr lang="en-GB" sz="2000" b="1" dirty="0"/>
          </a:p>
          <a:p>
            <a:r>
              <a:rPr lang="ar-SA" sz="2200" b="1" dirty="0"/>
              <a:t>لتوعيتهم بالاصابات التى قد تصيب التلميذ فى حصة التربية الرياضية </a:t>
            </a:r>
            <a:r>
              <a:rPr lang="ar-SA" sz="2200" b="1" dirty="0" smtClean="0"/>
              <a:t>.</a:t>
            </a:r>
            <a:endParaRPr lang="ar-EG" sz="2200" b="1" dirty="0" smtClean="0"/>
          </a:p>
          <a:p>
            <a:r>
              <a:rPr lang="ar-SA" sz="2800" b="1" dirty="0">
                <a:solidFill>
                  <a:srgbClr val="FF0000"/>
                </a:solidFill>
              </a:rPr>
              <a:t>خصائص النمو لتلاميذ المرحلة الاعدادية </a:t>
            </a:r>
            <a:endParaRPr lang="en-GB" sz="2800" b="1" dirty="0">
              <a:solidFill>
                <a:srgbClr val="FF0000"/>
              </a:solidFill>
            </a:endParaRPr>
          </a:p>
          <a:p>
            <a:r>
              <a:rPr lang="ar-SA" sz="2200" b="1" dirty="0"/>
              <a:t>       ويشير كل من أمين الخولى ، جمال الدين الشافعى ( 2001م) أن مظاهر النمو المختلفة فى هذه المرحلة تكون على النحو التالى : </a:t>
            </a:r>
            <a:endParaRPr lang="en-GB" sz="2200" b="1" dirty="0"/>
          </a:p>
          <a:p>
            <a:pPr marL="342900" lvl="0" indent="-342900">
              <a:buFont typeface="Arial" pitchFamily="34" charset="0"/>
              <a:buChar char="•"/>
            </a:pPr>
            <a:r>
              <a:rPr lang="ar-SA" sz="2000" b="1" dirty="0"/>
              <a:t>خصائص النمو البدنى الحركى </a:t>
            </a:r>
            <a:endParaRPr lang="en-GB" sz="2000" b="1" dirty="0"/>
          </a:p>
          <a:p>
            <a:pPr marL="342900" lvl="0" indent="-342900">
              <a:buFont typeface="Arial" pitchFamily="34" charset="0"/>
              <a:buChar char="•"/>
            </a:pPr>
            <a:r>
              <a:rPr lang="ar-SA" sz="2000" b="1" dirty="0"/>
              <a:t>خصائص النمو العقلى</a:t>
            </a:r>
            <a:endParaRPr lang="en-GB" sz="2000" b="1" dirty="0"/>
          </a:p>
          <a:p>
            <a:pPr marL="342900" lvl="0" indent="-342900">
              <a:buFont typeface="Arial" pitchFamily="34" charset="0"/>
              <a:buChar char="•"/>
            </a:pPr>
            <a:r>
              <a:rPr lang="ar-SA" sz="2000" b="1" dirty="0"/>
              <a:t>خصائص النمو الاجتماعى والانفعالى </a:t>
            </a:r>
            <a:endParaRPr lang="en-GB" sz="2000" b="1" dirty="0"/>
          </a:p>
          <a:p>
            <a:pPr marL="342900" lvl="0" indent="-342900">
              <a:buFont typeface="Arial" pitchFamily="34" charset="0"/>
              <a:buChar char="•"/>
            </a:pPr>
            <a:r>
              <a:rPr lang="ar-SA" sz="2000" b="1" dirty="0"/>
              <a:t>خصائص النمو الفسيولوجى </a:t>
            </a:r>
            <a:endParaRPr lang="ar-EG" sz="2000" b="1" dirty="0" smtClean="0"/>
          </a:p>
          <a:p>
            <a:pPr marL="342900" indent="-342900">
              <a:buFont typeface="Arial" pitchFamily="34" charset="0"/>
              <a:buChar char="•"/>
            </a:pPr>
            <a:r>
              <a:rPr lang="ar-SA" sz="2000" b="1" dirty="0"/>
              <a:t>خصائص النمو الجسمى </a:t>
            </a:r>
            <a:endParaRPr lang="ar-EG" sz="2000" b="1" dirty="0" smtClean="0"/>
          </a:p>
          <a:p>
            <a:r>
              <a:rPr lang="ar-SA" sz="2400" dirty="0"/>
              <a:t>————————————</a:t>
            </a:r>
            <a:endParaRPr lang="en-GB" sz="2400" dirty="0"/>
          </a:p>
          <a:p>
            <a:r>
              <a:rPr lang="ar-EG" sz="1400" b="1" dirty="0"/>
              <a:t>(*)أمين أنور الخولى ، جمال الدين الشافعى : مناهج التربية البدنية المعاصرة ، دار الفكر العربى ، القاهرة، 2001م ( ص 217 ، 218 ) </a:t>
            </a:r>
            <a:endParaRPr lang="en-GB" sz="1400" b="1" dirty="0"/>
          </a:p>
          <a:p>
            <a:r>
              <a:rPr lang="ar-SA" sz="1400" b="1" dirty="0"/>
              <a:t>(**)</a:t>
            </a:r>
            <a:r>
              <a:rPr lang="ar-EG" sz="1400" b="1" dirty="0"/>
              <a:t>محمد حسن علاوى : سيكولوجية النمو للمربى الرياضى ، مركز الكتاب للنشر ، القاهرة ، 1998م .( ص 129-131 ) </a:t>
            </a:r>
            <a:endParaRPr lang="en-GB" sz="1400" b="1" dirty="0"/>
          </a:p>
          <a:p>
            <a:pPr lvl="0"/>
            <a:endParaRPr lang="en-GB" sz="2200" b="1" dirty="0"/>
          </a:p>
          <a:p>
            <a:endParaRPr lang="en-GB" sz="3200" dirty="0"/>
          </a:p>
          <a:p>
            <a:endParaRPr lang="en-GB" sz="2800" b="1" dirty="0"/>
          </a:p>
          <a:p>
            <a:endParaRPr lang="en-GB" sz="2000" b="1" dirty="0"/>
          </a:p>
        </p:txBody>
      </p:sp>
      <p:sp>
        <p:nvSpPr>
          <p:cNvPr id="4" name="سحابة 2"/>
          <p:cNvSpPr/>
          <p:nvPr/>
        </p:nvSpPr>
        <p:spPr>
          <a:xfrm>
            <a:off x="2843808" y="188640"/>
            <a:ext cx="4104456" cy="1152128"/>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r>
              <a:rPr lang="ar-SA" sz="3600" b="1" dirty="0"/>
              <a:t>المتغير الوسيطى</a:t>
            </a:r>
            <a:endParaRPr lang="en-GB" sz="3600" dirty="0"/>
          </a:p>
        </p:txBody>
      </p:sp>
    </p:spTree>
    <p:extLst>
      <p:ext uri="{BB962C8B-B14F-4D97-AF65-F5344CB8AC3E}">
        <p14:creationId xmlns:p14="http://schemas.microsoft.com/office/powerpoint/2010/main" val="27390324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395536" y="2276872"/>
            <a:ext cx="8568952" cy="25922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ar-SA" sz="3200" b="1" dirty="0"/>
              <a:t>" هو مقدار التغيير الذى ينتج اذا ما ادخل المتغير المستقل على المتغير الوسيطى "</a:t>
            </a:r>
            <a:endParaRPr lang="en-GB" sz="3200" b="1" dirty="0"/>
          </a:p>
          <a:p>
            <a:r>
              <a:rPr lang="ar-SA" sz="3200" b="1" dirty="0"/>
              <a:t>- تحسين المعارف الخاصة بالاصابات الشائعة للعينة قيد البحث .</a:t>
            </a:r>
            <a:endParaRPr lang="en-GB" sz="3200" b="1" dirty="0"/>
          </a:p>
        </p:txBody>
      </p:sp>
      <p:sp>
        <p:nvSpPr>
          <p:cNvPr id="4" name="سحابة 2"/>
          <p:cNvSpPr/>
          <p:nvPr/>
        </p:nvSpPr>
        <p:spPr>
          <a:xfrm>
            <a:off x="2843808" y="404664"/>
            <a:ext cx="4104456" cy="1152128"/>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r>
              <a:rPr lang="ar-SA" sz="3600" b="1" dirty="0"/>
              <a:t>المتغير التابع</a:t>
            </a:r>
            <a:endParaRPr lang="en-GB" sz="3600" dirty="0"/>
          </a:p>
        </p:txBody>
      </p:sp>
    </p:spTree>
    <p:extLst>
      <p:ext uri="{BB962C8B-B14F-4D97-AF65-F5344CB8AC3E}">
        <p14:creationId xmlns:p14="http://schemas.microsoft.com/office/powerpoint/2010/main" val="42884254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539551" y="1855199"/>
            <a:ext cx="8374733" cy="171781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ar-SA" sz="3200" b="1" dirty="0"/>
              <a:t>" هو ذلك المتغير الذى له قدرة على ضبط المتغيرات المستقلة ، الوسيطية ، التابعة ، وبالتالى يعطى الثقة فى النتائج " </a:t>
            </a:r>
            <a:endParaRPr lang="en-GB" sz="3200" b="1" dirty="0"/>
          </a:p>
        </p:txBody>
      </p:sp>
      <p:sp>
        <p:nvSpPr>
          <p:cNvPr id="4" name="سحابة 2"/>
          <p:cNvSpPr/>
          <p:nvPr/>
        </p:nvSpPr>
        <p:spPr>
          <a:xfrm>
            <a:off x="2843808" y="404664"/>
            <a:ext cx="4104456" cy="1152128"/>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lvl="0"/>
            <a:r>
              <a:rPr lang="ar-SA" sz="3600" b="1" dirty="0" smtClean="0"/>
              <a:t>المتغير </a:t>
            </a:r>
            <a:r>
              <a:rPr lang="ar-SA" sz="3600" b="1" dirty="0"/>
              <a:t>الضابط </a:t>
            </a:r>
            <a:endParaRPr lang="en-GB" sz="3600" dirty="0"/>
          </a:p>
        </p:txBody>
      </p:sp>
    </p:spTree>
    <p:extLst>
      <p:ext uri="{BB962C8B-B14F-4D97-AF65-F5344CB8AC3E}">
        <p14:creationId xmlns:p14="http://schemas.microsoft.com/office/powerpoint/2010/main" val="12366072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23528" y="476672"/>
            <a:ext cx="8619155" cy="602128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ar-SA" sz="2400" b="1" dirty="0">
                <a:solidFill>
                  <a:srgbClr val="FF0000"/>
                </a:solidFill>
              </a:rPr>
              <a:t>وفى هذا الموضوع يكون المتغير الضابط</a:t>
            </a:r>
            <a:endParaRPr lang="en-GB" sz="1400" b="1" dirty="0">
              <a:solidFill>
                <a:srgbClr val="FF0000"/>
              </a:solidFill>
            </a:endParaRPr>
          </a:p>
          <a:p>
            <a:r>
              <a:rPr lang="ar-SA" sz="2400" b="1" dirty="0">
                <a:solidFill>
                  <a:srgbClr val="FF0000"/>
                </a:solidFill>
              </a:rPr>
              <a:t>ضابط للمتغيرات الاتية :</a:t>
            </a:r>
            <a:endParaRPr lang="en-GB" sz="1400" b="1" dirty="0">
              <a:solidFill>
                <a:srgbClr val="FF0000"/>
              </a:solidFill>
            </a:endParaRPr>
          </a:p>
          <a:p>
            <a:r>
              <a:rPr lang="ar-SA" sz="2400" b="1" dirty="0"/>
              <a:t>           ( المستقل – الوسيطى – التابع )</a:t>
            </a:r>
            <a:endParaRPr lang="en-GB" sz="1400" b="1" dirty="0"/>
          </a:p>
          <a:p>
            <a:r>
              <a:rPr lang="ar-SA" sz="2400" b="1" dirty="0">
                <a:solidFill>
                  <a:srgbClr val="FF0000"/>
                </a:solidFill>
              </a:rPr>
              <a:t>اولا : ظبط المتغير المستقل :</a:t>
            </a:r>
            <a:endParaRPr lang="en-GB" sz="1400" b="1" dirty="0">
              <a:solidFill>
                <a:srgbClr val="FF0000"/>
              </a:solidFill>
            </a:endParaRPr>
          </a:p>
          <a:p>
            <a:r>
              <a:rPr lang="ar-SA" sz="2400" b="1" dirty="0"/>
              <a:t>يمكن ظبط برنامج التأهيل البدنى عن طريق التحكم فى الاتى : </a:t>
            </a:r>
            <a:endParaRPr lang="en-GB" sz="1400" b="1" dirty="0"/>
          </a:p>
          <a:p>
            <a:pPr marL="1257300" lvl="2" indent="-342900">
              <a:buFont typeface="Arial" pitchFamily="34" charset="0"/>
              <a:buChar char="•"/>
            </a:pPr>
            <a:r>
              <a:rPr lang="ar-SA" sz="2400" b="1" dirty="0"/>
              <a:t>" الشدة ، الحجم ، الكثافة "  للتمرينات التأهيلية .</a:t>
            </a:r>
            <a:endParaRPr lang="en-GB" sz="1400" b="1" dirty="0"/>
          </a:p>
          <a:p>
            <a:pPr marL="1257300" lvl="2" indent="-342900">
              <a:buFont typeface="Arial" pitchFamily="34" charset="0"/>
              <a:buChar char="•"/>
            </a:pPr>
            <a:r>
              <a:rPr lang="ar-SA" sz="2400" b="1" dirty="0"/>
              <a:t>التعرف على العضلات العاملة والمسببة .</a:t>
            </a:r>
            <a:endParaRPr lang="en-GB" sz="1400" b="1" dirty="0"/>
          </a:p>
          <a:p>
            <a:r>
              <a:rPr lang="ar-SA" sz="2400" b="1" dirty="0"/>
              <a:t>يمكن ظبط برنامج المعرفى عن طريق: </a:t>
            </a:r>
            <a:endParaRPr lang="en-GB" sz="1400" b="1" dirty="0"/>
          </a:p>
          <a:p>
            <a:pPr marL="342900" lvl="0" indent="-342900">
              <a:buFont typeface="Arial" pitchFamily="34" charset="0"/>
              <a:buChar char="•"/>
            </a:pPr>
            <a:r>
              <a:rPr lang="ar-SA" sz="2400" b="1" dirty="0"/>
              <a:t>التعرف على محاور البرنامج المعرفى .</a:t>
            </a:r>
            <a:endParaRPr lang="en-GB" sz="1400" b="1" dirty="0"/>
          </a:p>
          <a:p>
            <a:pPr marL="342900" lvl="0" indent="-342900">
              <a:buFont typeface="Arial" pitchFamily="34" charset="0"/>
              <a:buChar char="•"/>
            </a:pPr>
            <a:r>
              <a:rPr lang="ar-SA" sz="2400" b="1" dirty="0"/>
              <a:t>عبارات محاور الوحدات المعرفية .</a:t>
            </a:r>
            <a:endParaRPr lang="en-GB" sz="1400" b="1" dirty="0"/>
          </a:p>
          <a:p>
            <a:pPr marL="342900" lvl="0" indent="-342900">
              <a:buFont typeface="Arial" pitchFamily="34" charset="0"/>
              <a:buChar char="•"/>
            </a:pPr>
            <a:r>
              <a:rPr lang="ar-SA" sz="2400" b="1" dirty="0"/>
              <a:t>شكل الوحدات المعرفية بإستخدام تقنية الوسائط الفائقة .</a:t>
            </a:r>
            <a:endParaRPr lang="en-GB" sz="1400" b="1" dirty="0"/>
          </a:p>
          <a:p>
            <a:r>
              <a:rPr lang="ar-SA" b="1" dirty="0"/>
              <a:t>————————————</a:t>
            </a:r>
            <a:endParaRPr lang="en-GB" sz="1100" b="1" dirty="0"/>
          </a:p>
          <a:p>
            <a:r>
              <a:rPr lang="ar-SA" b="1" dirty="0"/>
              <a:t>(*)</a:t>
            </a:r>
            <a:r>
              <a:rPr lang="ar-EG" b="1" dirty="0"/>
              <a:t>أسامة كامل راتب ، ابراهيم عبد ربه خليفه : النمو والدافعية فى توجيه النشاط الحركى للطفل والأنشطة الرياضية المدرسية ، دار الفكر العربى ، القاهرة ، 1999 م .( ص 115، 117 )</a:t>
            </a:r>
            <a:endParaRPr lang="en-GB" sz="2000" b="1" dirty="0"/>
          </a:p>
        </p:txBody>
      </p:sp>
    </p:spTree>
    <p:extLst>
      <p:ext uri="{BB962C8B-B14F-4D97-AF65-F5344CB8AC3E}">
        <p14:creationId xmlns:p14="http://schemas.microsoft.com/office/powerpoint/2010/main" val="30611937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23528" y="476672"/>
            <a:ext cx="8619155" cy="602128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ar-SA" sz="2800" b="1" dirty="0">
                <a:solidFill>
                  <a:srgbClr val="FF0000"/>
                </a:solidFill>
              </a:rPr>
              <a:t>ثانيا : ظبط المتغير الوسيطى:</a:t>
            </a:r>
            <a:endParaRPr lang="en-GB" sz="1600" b="1" dirty="0">
              <a:solidFill>
                <a:srgbClr val="FF0000"/>
              </a:solidFill>
            </a:endParaRPr>
          </a:p>
          <a:p>
            <a:r>
              <a:rPr lang="ar-SA" sz="2800" b="1" dirty="0"/>
              <a:t>عن طريق الاتى :</a:t>
            </a:r>
            <a:endParaRPr lang="en-GB" sz="1600" b="1" dirty="0"/>
          </a:p>
          <a:p>
            <a:r>
              <a:rPr lang="ar-SA" sz="2800" b="1" dirty="0"/>
              <a:t> التوصيف الاحصائى لعينة البحث من خلال اجراء الاتى :</a:t>
            </a:r>
            <a:endParaRPr lang="en-GB" sz="1600" b="1" dirty="0"/>
          </a:p>
          <a:p>
            <a:pPr marL="1371600" lvl="2" indent="-457200">
              <a:buFont typeface="Arial" pitchFamily="34" charset="0"/>
              <a:buChar char="•"/>
            </a:pPr>
            <a:r>
              <a:rPr lang="ar-SA" sz="2400" b="1" dirty="0"/>
              <a:t>المتوسط الحسابى </a:t>
            </a:r>
            <a:endParaRPr lang="en-GB" sz="1400" b="1" dirty="0"/>
          </a:p>
          <a:p>
            <a:pPr marL="1371600" lvl="2" indent="-457200">
              <a:buFont typeface="Arial" pitchFamily="34" charset="0"/>
              <a:buChar char="•"/>
            </a:pPr>
            <a:r>
              <a:rPr lang="ar-SA" sz="2400" b="1" dirty="0"/>
              <a:t>الوسيط </a:t>
            </a:r>
            <a:endParaRPr lang="en-GB" sz="1400" b="1" dirty="0"/>
          </a:p>
          <a:p>
            <a:pPr marL="1371600" lvl="2" indent="-457200">
              <a:buFont typeface="Arial" pitchFamily="34" charset="0"/>
              <a:buChar char="•"/>
            </a:pPr>
            <a:r>
              <a:rPr lang="ar-SA" sz="2400" b="1" dirty="0"/>
              <a:t>الانحراف المعيارى </a:t>
            </a:r>
            <a:endParaRPr lang="en-GB" sz="1400" b="1" dirty="0"/>
          </a:p>
          <a:p>
            <a:pPr marL="1371600" lvl="2" indent="-457200">
              <a:buFont typeface="Arial" pitchFamily="34" charset="0"/>
              <a:buChar char="•"/>
            </a:pPr>
            <a:r>
              <a:rPr lang="ar-SA" sz="2400" b="1" dirty="0"/>
              <a:t>الالتواء       </a:t>
            </a:r>
            <a:endParaRPr lang="en-GB" sz="1400" b="1" dirty="0"/>
          </a:p>
          <a:p>
            <a:r>
              <a:rPr lang="ar-SA" sz="2800" b="1" dirty="0"/>
              <a:t> </a:t>
            </a:r>
            <a:r>
              <a:rPr lang="ar-SA" sz="2400" b="1" dirty="0"/>
              <a:t>   حيث أنه عندما تنحصر معاملات الالتواء ما بين +- 3 دل هذا على تجانس أفراد عينة البحث فى متغيرات ( السن – الطول – الوزن ).</a:t>
            </a:r>
            <a:endParaRPr lang="en-GB" sz="1400" b="1" dirty="0"/>
          </a:p>
        </p:txBody>
      </p:sp>
    </p:spTree>
    <p:extLst>
      <p:ext uri="{BB962C8B-B14F-4D97-AF65-F5344CB8AC3E}">
        <p14:creationId xmlns:p14="http://schemas.microsoft.com/office/powerpoint/2010/main" val="42649128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23528" y="4077072"/>
            <a:ext cx="8619155" cy="242088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r>
              <a:rPr lang="ar-SA" sz="2400" b="1" dirty="0" smtClean="0">
                <a:solidFill>
                  <a:srgbClr val="FF0000"/>
                </a:solidFill>
              </a:rPr>
              <a:t>امثلة </a:t>
            </a:r>
            <a:r>
              <a:rPr lang="ar-SA" sz="2400" b="1" dirty="0">
                <a:solidFill>
                  <a:srgbClr val="FF0000"/>
                </a:solidFill>
              </a:rPr>
              <a:t>توضيحية : </a:t>
            </a:r>
            <a:endParaRPr lang="en-GB" sz="2400" b="1" dirty="0">
              <a:solidFill>
                <a:srgbClr val="FF0000"/>
              </a:solidFill>
            </a:endParaRPr>
          </a:p>
          <a:p>
            <a:pPr marL="342900" indent="-342900">
              <a:buFont typeface="Arial" pitchFamily="34" charset="0"/>
              <a:buChar char="•"/>
            </a:pPr>
            <a:r>
              <a:rPr lang="ar-SA" sz="2400" b="1" dirty="0"/>
              <a:t>النوم : محاولة توحيد معاد النوم والاستيقاظ</a:t>
            </a:r>
            <a:endParaRPr lang="en-GB" sz="2400" b="1" dirty="0"/>
          </a:p>
          <a:p>
            <a:pPr marL="342900" indent="-342900">
              <a:buFont typeface="Arial" pitchFamily="34" charset="0"/>
              <a:buChar char="•"/>
            </a:pPr>
            <a:r>
              <a:rPr lang="ar-SA" sz="2400" b="1" dirty="0"/>
              <a:t>التغذية : محاولة توفير وتوحيد وجبات الطعام خلال فترة تطبيق البرنامج .</a:t>
            </a:r>
            <a:endParaRPr lang="en-GB" sz="2400" b="1" dirty="0"/>
          </a:p>
          <a:p>
            <a:r>
              <a:rPr lang="ar-SA" sz="1600" b="1" dirty="0" smtClean="0"/>
              <a:t>————————————</a:t>
            </a:r>
            <a:endParaRPr lang="en-GB" sz="1600" b="1" dirty="0"/>
          </a:p>
          <a:p>
            <a:r>
              <a:rPr lang="ar-EG" sz="1600" b="1" dirty="0"/>
              <a:t>(*)وائل محمد منصور : الثقافة القوامية لدى الرياضيين والغير الرياضيين لطلاب المرحلة الثانوية بمحافظة الفيوم ، رسالة ماجستير غير منشورة ، كلية التربية الرياضية للبنين ، جامعة حلوان ،2008م . ( ص78-82) </a:t>
            </a:r>
            <a:endParaRPr lang="en-GB" sz="1600" b="1" dirty="0"/>
          </a:p>
          <a:p>
            <a:r>
              <a:rPr lang="ar-EG" sz="1600" b="1" dirty="0"/>
              <a:t>(**) محمد صبحى حسانين : القياس والتقويم فى التربية البدنية والرياضة ، الجزء الثانى ، ط5 ، دار الفكر العربى ، القاهرة ، 2003م .( ص51، 56 ) </a:t>
            </a:r>
            <a:endParaRPr lang="en-GB" sz="1600" b="1" dirty="0"/>
          </a:p>
        </p:txBody>
      </p:sp>
      <p:sp>
        <p:nvSpPr>
          <p:cNvPr id="3" name="سحابة 2"/>
          <p:cNvSpPr/>
          <p:nvPr/>
        </p:nvSpPr>
        <p:spPr>
          <a:xfrm>
            <a:off x="2843808" y="116632"/>
            <a:ext cx="4104456" cy="100811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sz="3600" b="1" dirty="0">
                <a:solidFill>
                  <a:schemeClr val="bg1"/>
                </a:solidFill>
              </a:rPr>
              <a:t>المتغير المتداخل </a:t>
            </a:r>
            <a:endParaRPr lang="en-GB" sz="3600" b="1" dirty="0">
              <a:solidFill>
                <a:schemeClr val="bg1"/>
              </a:solidFill>
            </a:endParaRPr>
          </a:p>
        </p:txBody>
      </p:sp>
      <p:sp>
        <p:nvSpPr>
          <p:cNvPr id="6" name="Rounded Rectangle 5"/>
          <p:cNvSpPr/>
          <p:nvPr/>
        </p:nvSpPr>
        <p:spPr>
          <a:xfrm>
            <a:off x="567950" y="1412776"/>
            <a:ext cx="8374733" cy="235551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3600" b="1" dirty="0"/>
              <a:t> </a:t>
            </a:r>
            <a:r>
              <a:rPr lang="ar-SA" sz="2400" b="1" dirty="0" smtClean="0"/>
              <a:t>وهو </a:t>
            </a:r>
            <a:r>
              <a:rPr lang="ar-SA" sz="2400" b="1" dirty="0"/>
              <a:t>عبارة عن جميع المتغيرات الغير مباشرة والتى يتأثر بها المتغير الوسيطى والمستقل والتابع و الضابط ولم يتمكن الباحث من التحكم فيها مثل ( النوم – التغذية – الحالة النفسية – الحالة والظروف الاجتماعية ) لأفراد عينة البحث ، و يجب على الباحث ان يضع هذه المتغيرات والتحكم فيها بقدر استطاعته وبمعاونة افراد العينة فى اتباع نظام موحد .</a:t>
            </a:r>
            <a:endParaRPr lang="en-GB" sz="2400" b="1" dirty="0"/>
          </a:p>
        </p:txBody>
      </p:sp>
    </p:spTree>
    <p:extLst>
      <p:ext uri="{BB962C8B-B14F-4D97-AF65-F5344CB8AC3E}">
        <p14:creationId xmlns:p14="http://schemas.microsoft.com/office/powerpoint/2010/main" val="32153153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سحابة 2"/>
          <p:cNvSpPr/>
          <p:nvPr/>
        </p:nvSpPr>
        <p:spPr>
          <a:xfrm>
            <a:off x="1547664" y="260648"/>
            <a:ext cx="5724128" cy="1152128"/>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dirty="0" err="1"/>
              <a:t>اولا</a:t>
            </a:r>
            <a:r>
              <a:rPr lang="ar-SA" sz="3600" b="1" dirty="0"/>
              <a:t> (المتغير </a:t>
            </a:r>
            <a:r>
              <a:rPr lang="ar-SA" sz="3600" b="1" dirty="0" smtClean="0"/>
              <a:t>المستقل</a:t>
            </a:r>
            <a:r>
              <a:rPr lang="ar-SA" sz="2800" b="1" dirty="0"/>
              <a:t>)</a:t>
            </a:r>
            <a:endParaRPr lang="ar-SA" b="1" dirty="0"/>
          </a:p>
          <a:p>
            <a:pPr algn="ctr"/>
            <a:endParaRPr lang="ar-SA" dirty="0"/>
          </a:p>
        </p:txBody>
      </p:sp>
      <p:sp>
        <p:nvSpPr>
          <p:cNvPr id="4" name="مستطيل مستدير الزوايا 2"/>
          <p:cNvSpPr/>
          <p:nvPr/>
        </p:nvSpPr>
        <p:spPr>
          <a:xfrm>
            <a:off x="614731" y="1916832"/>
            <a:ext cx="8169217" cy="1340768"/>
          </a:xfrm>
          <a:prstGeom prst="roundRect">
            <a:avLst/>
          </a:prstGeom>
        </p:spPr>
        <p:style>
          <a:lnRef idx="1">
            <a:schemeClr val="accent3"/>
          </a:lnRef>
          <a:fillRef idx="1001">
            <a:schemeClr val="lt2"/>
          </a:fillRef>
          <a:effectRef idx="1">
            <a:schemeClr val="accent3"/>
          </a:effectRef>
          <a:fontRef idx="minor">
            <a:schemeClr val="dk1"/>
          </a:fontRef>
        </p:style>
        <p:txBody>
          <a:bodyPr rtlCol="1" anchor="ctr"/>
          <a:lstStyle/>
          <a:p>
            <a:r>
              <a:rPr lang="ar-SA" sz="2800" b="1" dirty="0">
                <a:solidFill>
                  <a:schemeClr val="tx2">
                    <a:lumMod val="50000"/>
                  </a:schemeClr>
                </a:solidFill>
              </a:rPr>
              <a:t>هو المتغير الذي اذا اضيف او ادخل الي </a:t>
            </a:r>
            <a:r>
              <a:rPr lang="ar-SA" sz="2800" b="1" dirty="0" smtClean="0">
                <a:solidFill>
                  <a:schemeClr val="tx2">
                    <a:lumMod val="50000"/>
                  </a:schemeClr>
                </a:solidFill>
              </a:rPr>
              <a:t>المتغيرالوسيطي </a:t>
            </a:r>
            <a:r>
              <a:rPr lang="ar-SA" sz="2800" b="1" dirty="0">
                <a:solidFill>
                  <a:schemeClr val="tx2">
                    <a:lumMod val="50000"/>
                  </a:schemeClr>
                </a:solidFill>
              </a:rPr>
              <a:t>نتج عنه المتغير التابع</a:t>
            </a:r>
            <a:r>
              <a:rPr lang="en-US" sz="2800" b="1" dirty="0">
                <a:solidFill>
                  <a:schemeClr val="tx2">
                    <a:lumMod val="50000"/>
                  </a:schemeClr>
                </a:solidFill>
              </a:rPr>
              <a:t> .</a:t>
            </a:r>
            <a:endParaRPr lang="ar-SA" sz="2800" b="1" dirty="0">
              <a:solidFill>
                <a:schemeClr val="tx2">
                  <a:lumMod val="50000"/>
                </a:schemeClr>
              </a:solidFill>
            </a:endParaRPr>
          </a:p>
        </p:txBody>
      </p:sp>
      <p:sp>
        <p:nvSpPr>
          <p:cNvPr id="5" name="مستطيل مستدير الزوايا 2"/>
          <p:cNvSpPr/>
          <p:nvPr/>
        </p:nvSpPr>
        <p:spPr>
          <a:xfrm>
            <a:off x="470714" y="3499270"/>
            <a:ext cx="8313234" cy="2736304"/>
          </a:xfrm>
          <a:prstGeom prst="roundRect">
            <a:avLst/>
          </a:prstGeom>
        </p:spPr>
        <p:style>
          <a:lnRef idx="1">
            <a:schemeClr val="accent3"/>
          </a:lnRef>
          <a:fillRef idx="1001">
            <a:schemeClr val="lt2"/>
          </a:fillRef>
          <a:effectRef idx="1">
            <a:schemeClr val="accent3"/>
          </a:effectRef>
          <a:fontRef idx="minor">
            <a:schemeClr val="dk1"/>
          </a:fontRef>
        </p:style>
        <p:txBody>
          <a:bodyPr rtlCol="1" anchor="ctr"/>
          <a:lstStyle/>
          <a:p>
            <a:r>
              <a:rPr lang="ar-SA" sz="2800" b="1" dirty="0">
                <a:solidFill>
                  <a:srgbClr val="FF0000"/>
                </a:solidFill>
              </a:rPr>
              <a:t>تعريف اخر:</a:t>
            </a:r>
            <a:r>
              <a:rPr lang="en-US" sz="2800" b="1" dirty="0">
                <a:solidFill>
                  <a:srgbClr val="FF0000"/>
                </a:solidFill>
              </a:rPr>
              <a:t>-</a:t>
            </a:r>
            <a:r>
              <a:rPr lang="ar-SA" sz="2800" b="1" dirty="0">
                <a:solidFill>
                  <a:srgbClr val="FF0000"/>
                </a:solidFill>
              </a:rPr>
              <a:t> </a:t>
            </a:r>
            <a:endParaRPr lang="en-US" sz="2800" b="1" dirty="0">
              <a:solidFill>
                <a:srgbClr val="FF0000"/>
              </a:solidFill>
            </a:endParaRPr>
          </a:p>
          <a:p>
            <a:r>
              <a:rPr lang="ar-SA" sz="2800" b="1" dirty="0">
                <a:solidFill>
                  <a:schemeClr val="tx2">
                    <a:lumMod val="50000"/>
                  </a:schemeClr>
                </a:solidFill>
              </a:rPr>
              <a:t>هو المتغير المثير او المحفز والذي يدخل او يوضع من خلال الفرد او البيئة ليؤثر علي السلوك او الاداء وهو العامل الذي قيس وعولج واختبر بواسطة الباحث لكي يحدد علاقتة بالظاهرة التي يقوم بدراستها</a:t>
            </a:r>
            <a:r>
              <a:rPr lang="en-US" sz="2800" b="1" dirty="0">
                <a:solidFill>
                  <a:schemeClr val="tx2">
                    <a:lumMod val="50000"/>
                  </a:schemeClr>
                </a:solidFill>
              </a:rPr>
              <a:t>.</a:t>
            </a:r>
            <a:endParaRPr lang="ar-SA" sz="2800" b="1" dirty="0">
              <a:solidFill>
                <a:schemeClr val="tx2">
                  <a:lumMod val="50000"/>
                </a:schemeClr>
              </a:solidFill>
            </a:endParaRPr>
          </a:p>
          <a:p>
            <a:r>
              <a:rPr lang="en-US" sz="2800" b="1" dirty="0" smtClean="0">
                <a:solidFill>
                  <a:schemeClr val="tx2">
                    <a:lumMod val="50000"/>
                  </a:schemeClr>
                </a:solidFill>
              </a:rPr>
              <a:t> </a:t>
            </a:r>
            <a:r>
              <a:rPr lang="en-US" sz="2800" b="1" dirty="0">
                <a:solidFill>
                  <a:schemeClr val="tx2">
                    <a:lumMod val="50000"/>
                  </a:schemeClr>
                </a:solidFill>
              </a:rPr>
              <a:t>.</a:t>
            </a:r>
            <a:endParaRPr lang="ar-SA" sz="2800" b="1" dirty="0">
              <a:solidFill>
                <a:schemeClr val="tx2">
                  <a:lumMod val="50000"/>
                </a:schemeClr>
              </a:solidFill>
            </a:endParaRPr>
          </a:p>
        </p:txBody>
      </p:sp>
    </p:spTree>
    <p:extLst>
      <p:ext uri="{BB962C8B-B14F-4D97-AF65-F5344CB8AC3E}">
        <p14:creationId xmlns:p14="http://schemas.microsoft.com/office/powerpoint/2010/main" val="2808521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6048672"/>
          </a:xfrm>
        </p:spPr>
        <p:txBody>
          <a:bodyPr>
            <a:normAutofit lnSpcReduction="10000"/>
          </a:bodyPr>
          <a:lstStyle/>
          <a:p>
            <a:r>
              <a:rPr lang="ar-EG" b="1" dirty="0" smtClean="0">
                <a:solidFill>
                  <a:srgbClr val="FF0000"/>
                </a:solidFill>
              </a:rPr>
              <a:t>مثال :- </a:t>
            </a:r>
          </a:p>
          <a:p>
            <a:pPr marL="0" indent="0">
              <a:buNone/>
            </a:pPr>
            <a:r>
              <a:rPr lang="ar-EG" b="1" dirty="0" smtClean="0">
                <a:solidFill>
                  <a:srgbClr val="FF0000"/>
                </a:solidFill>
              </a:rPr>
              <a:t> </a:t>
            </a:r>
            <a:r>
              <a:rPr lang="ar-EG" b="1" dirty="0" smtClean="0"/>
              <a:t>تأثير برنامج تدريب رياضي ونظام غذائي بهدف تقليل الوزن للمرحلة الابتدائية لمحافظة القليوبية . </a:t>
            </a:r>
          </a:p>
          <a:p>
            <a:pPr marL="0" indent="0">
              <a:buNone/>
            </a:pPr>
            <a:r>
              <a:rPr lang="ar-EG" sz="2800" b="1" dirty="0"/>
              <a:t> </a:t>
            </a:r>
            <a:r>
              <a:rPr lang="ar-EG" sz="2800" b="1" dirty="0" smtClean="0"/>
              <a:t>كان البرنامج هو المتغير المستقل</a:t>
            </a:r>
          </a:p>
          <a:p>
            <a:endParaRPr lang="ar-EG" sz="2800" b="1" dirty="0" smtClean="0"/>
          </a:p>
          <a:p>
            <a:endParaRPr lang="ar-EG" sz="2800" b="1" dirty="0"/>
          </a:p>
          <a:p>
            <a:endParaRPr lang="ar-EG" sz="2800" b="1" dirty="0" smtClean="0"/>
          </a:p>
          <a:p>
            <a:pPr marL="0" indent="0">
              <a:buNone/>
            </a:pPr>
            <a:endParaRPr lang="ar-EG" sz="2800" b="1" dirty="0" smtClean="0"/>
          </a:p>
          <a:p>
            <a:pPr marL="0" indent="0">
              <a:buNone/>
            </a:pPr>
            <a:endParaRPr lang="ar-EG" sz="2800" b="1" dirty="0" smtClean="0"/>
          </a:p>
          <a:p>
            <a:r>
              <a:rPr lang="ar-EG" sz="2800" b="1" dirty="0" smtClean="0"/>
              <a:t>البرنامج هو المتغير المستقل وهو المثير الذي سيتعامل معه الباحث والذي سيقوم الباحث </a:t>
            </a:r>
            <a:r>
              <a:rPr lang="ar-EG" sz="2800" b="1" dirty="0" err="1" smtClean="0"/>
              <a:t>بتنفيذة</a:t>
            </a:r>
            <a:r>
              <a:rPr lang="ar-EG" sz="2800" b="1" dirty="0" smtClean="0"/>
              <a:t> </a:t>
            </a:r>
            <a:r>
              <a:rPr lang="ar-EG" sz="2800" b="1" dirty="0" err="1" smtClean="0"/>
              <a:t>او</a:t>
            </a:r>
            <a:r>
              <a:rPr lang="ar-EG" sz="2800" b="1" dirty="0" smtClean="0"/>
              <a:t> </a:t>
            </a:r>
            <a:r>
              <a:rPr lang="ar-EG" sz="2800" b="1" dirty="0" err="1" smtClean="0"/>
              <a:t>اعطاء</a:t>
            </a:r>
            <a:r>
              <a:rPr lang="ar-EG" sz="2800" b="1" dirty="0" smtClean="0"/>
              <a:t> </a:t>
            </a:r>
            <a:r>
              <a:rPr lang="ar-EG" sz="2800" b="1" dirty="0" err="1" smtClean="0"/>
              <a:t>جرعاتة</a:t>
            </a:r>
            <a:r>
              <a:rPr lang="ar-EG" sz="2800" b="1" dirty="0" smtClean="0"/>
              <a:t> </a:t>
            </a:r>
            <a:r>
              <a:rPr lang="ar-EG" sz="2800" b="1" dirty="0" err="1" smtClean="0"/>
              <a:t>للمجموعه</a:t>
            </a:r>
            <a:r>
              <a:rPr lang="ar-EG" sz="2800" b="1" dirty="0" smtClean="0"/>
              <a:t> المراد </a:t>
            </a:r>
            <a:r>
              <a:rPr lang="ar-EG" sz="2800" b="1" dirty="0" err="1" smtClean="0"/>
              <a:t>تطبيقة</a:t>
            </a:r>
            <a:r>
              <a:rPr lang="ar-EG" sz="2800" b="1" dirty="0" smtClean="0"/>
              <a:t> عليها</a:t>
            </a:r>
            <a:endParaRPr lang="ar-EG" sz="2800" b="1" dirty="0"/>
          </a:p>
          <a:p>
            <a:pPr marL="0" indent="0">
              <a:buNone/>
            </a:pPr>
            <a:endParaRPr lang="ar-SA" b="1" dirty="0"/>
          </a:p>
        </p:txBody>
      </p:sp>
      <p:sp>
        <p:nvSpPr>
          <p:cNvPr id="4" name="شكل بيضاوي 3"/>
          <p:cNvSpPr/>
          <p:nvPr/>
        </p:nvSpPr>
        <p:spPr>
          <a:xfrm>
            <a:off x="5652120" y="3429000"/>
            <a:ext cx="2592288" cy="12961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3200" dirty="0" smtClean="0"/>
              <a:t>متغير مستقل</a:t>
            </a:r>
            <a:endParaRPr lang="ar-SA" sz="3200" dirty="0"/>
          </a:p>
        </p:txBody>
      </p:sp>
      <p:sp>
        <p:nvSpPr>
          <p:cNvPr id="5" name="شكل بيضاوي 4"/>
          <p:cNvSpPr/>
          <p:nvPr/>
        </p:nvSpPr>
        <p:spPr>
          <a:xfrm>
            <a:off x="728594" y="3429000"/>
            <a:ext cx="2664296" cy="1296144"/>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dirty="0"/>
              <a:t>برنامج تدريب رياضي ونظام غذائي </a:t>
            </a:r>
            <a:endParaRPr lang="ar-SA" dirty="0"/>
          </a:p>
        </p:txBody>
      </p:sp>
      <p:sp>
        <p:nvSpPr>
          <p:cNvPr id="6" name="سهم منحني إلى الأعلى 5"/>
          <p:cNvSpPr/>
          <p:nvPr/>
        </p:nvSpPr>
        <p:spPr>
          <a:xfrm rot="10800000">
            <a:off x="2940746" y="2780928"/>
            <a:ext cx="3240360" cy="792088"/>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Tree>
    <p:extLst>
      <p:ext uri="{BB962C8B-B14F-4D97-AF65-F5344CB8AC3E}">
        <p14:creationId xmlns:p14="http://schemas.microsoft.com/office/powerpoint/2010/main" val="4038901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circle(in)">
                                      <p:cBhvr>
                                        <p:cTn id="22" dur="2000"/>
                                        <p:tgtEl>
                                          <p:spTgt spid="3">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additive="base">
                                        <p:cTn id="27" dur="500" fill="hold"/>
                                        <p:tgtEl>
                                          <p:spTgt spid="4"/>
                                        </p:tgtEl>
                                        <p:attrNameLst>
                                          <p:attrName>ppt_x</p:attrName>
                                        </p:attrNameLst>
                                      </p:cBhvr>
                                      <p:tavLst>
                                        <p:tav tm="0">
                                          <p:val>
                                            <p:strVal val="#ppt_x"/>
                                          </p:val>
                                        </p:tav>
                                        <p:tav tm="100000">
                                          <p:val>
                                            <p:strVal val="#ppt_x"/>
                                          </p:val>
                                        </p:tav>
                                      </p:tavLst>
                                    </p:anim>
                                    <p:anim calcmode="lin" valueType="num">
                                      <p:cBhvr additive="base">
                                        <p:cTn id="2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67544" y="4509120"/>
            <a:ext cx="8424936" cy="208823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ar-SA" sz="3200" b="1" dirty="0" smtClean="0">
                <a:solidFill>
                  <a:schemeClr val="tx2">
                    <a:lumMod val="75000"/>
                  </a:schemeClr>
                </a:solidFill>
              </a:rPr>
              <a:t>هو </a:t>
            </a:r>
            <a:r>
              <a:rPr lang="ar-SA" sz="3200" b="1" dirty="0">
                <a:solidFill>
                  <a:schemeClr val="tx2">
                    <a:lumMod val="75000"/>
                  </a:schemeClr>
                </a:solidFill>
              </a:rPr>
              <a:t>المتغير الذي سوف يكون الوسط الذي يربط بين المتغير المستقل (المسبب) وبين </a:t>
            </a:r>
            <a:r>
              <a:rPr lang="ar-SA" sz="3200" b="1" dirty="0" smtClean="0">
                <a:solidFill>
                  <a:schemeClr val="tx2">
                    <a:lumMod val="75000"/>
                  </a:schemeClr>
                </a:solidFill>
              </a:rPr>
              <a:t>نتائجة</a:t>
            </a:r>
            <a:endParaRPr lang="en-US" sz="3200" b="1" dirty="0" smtClean="0">
              <a:solidFill>
                <a:schemeClr val="tx2">
                  <a:lumMod val="75000"/>
                </a:schemeClr>
              </a:solidFill>
            </a:endParaRPr>
          </a:p>
          <a:p>
            <a:r>
              <a:rPr lang="ar-SA" sz="3200" b="1" dirty="0" smtClean="0">
                <a:solidFill>
                  <a:schemeClr val="tx2">
                    <a:lumMod val="75000"/>
                  </a:schemeClr>
                </a:solidFill>
              </a:rPr>
              <a:t>ففي </a:t>
            </a:r>
            <a:r>
              <a:rPr lang="ar-SA" sz="3200" b="1" dirty="0">
                <a:solidFill>
                  <a:schemeClr val="tx2">
                    <a:lumMod val="75000"/>
                  </a:schemeClr>
                </a:solidFill>
              </a:rPr>
              <a:t>المثال السابقان الذي يربط ويحدد العلاقة بين البرنامج وبين نتائجة من مجموعه من تلاميذ المرحلة الابتدائية</a:t>
            </a:r>
          </a:p>
        </p:txBody>
      </p:sp>
      <p:sp>
        <p:nvSpPr>
          <p:cNvPr id="3" name="سحابة 2"/>
          <p:cNvSpPr/>
          <p:nvPr/>
        </p:nvSpPr>
        <p:spPr>
          <a:xfrm>
            <a:off x="1403648" y="260648"/>
            <a:ext cx="5724128" cy="1152128"/>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dirty="0"/>
              <a:t>ثانيا (المتغير الوسيطي) </a:t>
            </a:r>
            <a:endParaRPr lang="ar-SA" dirty="0"/>
          </a:p>
        </p:txBody>
      </p:sp>
      <p:sp>
        <p:nvSpPr>
          <p:cNvPr id="5" name="وسيلة شرح مع سهم إلى الأسفل 2"/>
          <p:cNvSpPr/>
          <p:nvPr/>
        </p:nvSpPr>
        <p:spPr>
          <a:xfrm>
            <a:off x="5436096" y="1772816"/>
            <a:ext cx="2592288" cy="1584176"/>
          </a:xfrm>
          <a:prstGeom prst="downArrowCallou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dirty="0" smtClean="0"/>
              <a:t>برنامج  تدريب رياضي</a:t>
            </a:r>
            <a:endParaRPr lang="ar-SA" sz="2800" dirty="0"/>
          </a:p>
        </p:txBody>
      </p:sp>
      <p:sp>
        <p:nvSpPr>
          <p:cNvPr id="6" name="وسيلة شرح مع سهم إلى الأسفل 3"/>
          <p:cNvSpPr/>
          <p:nvPr/>
        </p:nvSpPr>
        <p:spPr>
          <a:xfrm>
            <a:off x="999031" y="1772816"/>
            <a:ext cx="2880320" cy="1584176"/>
          </a:xfrm>
          <a:prstGeom prst="downArrowCallou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dirty="0" smtClean="0"/>
              <a:t>تلاميذ المرحلة الابتدائية لمحافظة القليوبية</a:t>
            </a:r>
            <a:endParaRPr lang="ar-SA" sz="2800" dirty="0"/>
          </a:p>
        </p:txBody>
      </p:sp>
      <p:sp>
        <p:nvSpPr>
          <p:cNvPr id="7" name="مستطيل مخدوش من كلا الطرفين 5"/>
          <p:cNvSpPr/>
          <p:nvPr/>
        </p:nvSpPr>
        <p:spPr>
          <a:xfrm>
            <a:off x="5681525" y="3508814"/>
            <a:ext cx="2160240" cy="864096"/>
          </a:xfrm>
          <a:prstGeom prst="snip2Same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dirty="0" smtClean="0"/>
              <a:t>1- متغير مستقل</a:t>
            </a:r>
            <a:endParaRPr lang="ar-SA" sz="2800" dirty="0"/>
          </a:p>
        </p:txBody>
      </p:sp>
      <p:sp>
        <p:nvSpPr>
          <p:cNvPr id="8" name="مستطيل مخدوش من كلا الطرفين 6"/>
          <p:cNvSpPr/>
          <p:nvPr/>
        </p:nvSpPr>
        <p:spPr>
          <a:xfrm>
            <a:off x="1227737" y="3508814"/>
            <a:ext cx="2304256" cy="864096"/>
          </a:xfrm>
          <a:prstGeom prst="snip2SameRect">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dirty="0" smtClean="0"/>
              <a:t>2- متغير وسيطي</a:t>
            </a:r>
            <a:endParaRPr lang="ar-SA" sz="2400" dirty="0"/>
          </a:p>
        </p:txBody>
      </p:sp>
    </p:spTree>
    <p:extLst>
      <p:ext uri="{BB962C8B-B14F-4D97-AF65-F5344CB8AC3E}">
        <p14:creationId xmlns:p14="http://schemas.microsoft.com/office/powerpoint/2010/main" val="1017152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23528" y="764704"/>
            <a:ext cx="8424936" cy="338437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ar-EG" sz="3200" b="1" dirty="0" smtClean="0">
                <a:solidFill>
                  <a:srgbClr val="FF0000"/>
                </a:solidFill>
              </a:rPr>
              <a:t>تعريف اخر :- </a:t>
            </a:r>
          </a:p>
          <a:p>
            <a:r>
              <a:rPr lang="ar-SA" sz="3200" b="1" dirty="0" smtClean="0"/>
              <a:t>هو </a:t>
            </a:r>
            <a:r>
              <a:rPr lang="ar-SA" sz="3200" b="1" dirty="0"/>
              <a:t>المتغير الذي اذا اضيف الية المتغير المستقل نتج منهما المتغير التابع ففي المثال السابق نجد ان البرنامج هو المتغير المستقل وهو المتغير الذي سيدخلة الباحث </a:t>
            </a:r>
            <a:r>
              <a:rPr lang="ar-EG" sz="3200" b="1" dirty="0" smtClean="0"/>
              <a:t>ل</a:t>
            </a:r>
            <a:r>
              <a:rPr lang="ar-SA" sz="3200" b="1" dirty="0" smtClean="0"/>
              <a:t>مجموع</a:t>
            </a:r>
            <a:r>
              <a:rPr lang="ar-EG" sz="3200" b="1" dirty="0" smtClean="0"/>
              <a:t>ة</a:t>
            </a:r>
            <a:r>
              <a:rPr lang="ar-SA" sz="3200" b="1" dirty="0" smtClean="0"/>
              <a:t> </a:t>
            </a:r>
            <a:endParaRPr lang="ar-EG" sz="3200" b="1" dirty="0" smtClean="0"/>
          </a:p>
          <a:p>
            <a:r>
              <a:rPr lang="ar-SA" sz="3200" b="1" dirty="0" smtClean="0"/>
              <a:t>من</a:t>
            </a:r>
            <a:r>
              <a:rPr lang="ar-EG" sz="3200" b="1" dirty="0" smtClean="0"/>
              <a:t> التلاميذ </a:t>
            </a:r>
            <a:r>
              <a:rPr lang="ar-EG" sz="3200" b="1" dirty="0"/>
              <a:t>المرحلة </a:t>
            </a:r>
            <a:r>
              <a:rPr lang="ar-EG" sz="3200" b="1" dirty="0" smtClean="0"/>
              <a:t>الابتدائية</a:t>
            </a:r>
            <a:r>
              <a:rPr lang="ar-SA" sz="3200" b="1" dirty="0" smtClean="0"/>
              <a:t> </a:t>
            </a:r>
            <a:r>
              <a:rPr lang="ar-EG" sz="3200" b="1" dirty="0" smtClean="0"/>
              <a:t>و</a:t>
            </a:r>
            <a:r>
              <a:rPr lang="ar-SA" sz="3200" b="1" dirty="0" smtClean="0"/>
              <a:t>هي </a:t>
            </a:r>
            <a:r>
              <a:rPr lang="ar-SA" sz="3200" b="1" dirty="0"/>
              <a:t>المتغير </a:t>
            </a:r>
            <a:r>
              <a:rPr lang="ar-SA" sz="3200" b="1" dirty="0" smtClean="0"/>
              <a:t>الوسيطي</a:t>
            </a:r>
            <a:r>
              <a:rPr lang="ar-EG" sz="3200" b="1" dirty="0" smtClean="0"/>
              <a:t> .</a:t>
            </a:r>
            <a:endParaRPr lang="ar-SA" sz="3200" b="1" dirty="0">
              <a:solidFill>
                <a:schemeClr val="tx2">
                  <a:lumMod val="75000"/>
                </a:schemeClr>
              </a:solidFill>
            </a:endParaRPr>
          </a:p>
        </p:txBody>
      </p:sp>
    </p:spTree>
    <p:extLst>
      <p:ext uri="{BB962C8B-B14F-4D97-AF65-F5344CB8AC3E}">
        <p14:creationId xmlns:p14="http://schemas.microsoft.com/office/powerpoint/2010/main" val="2593346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98045" y="4005064"/>
            <a:ext cx="8229600" cy="1717651"/>
          </a:xfrm>
        </p:spPr>
        <p:txBody>
          <a:bodyPr>
            <a:normAutofit fontScale="85000" lnSpcReduction="20000"/>
          </a:bodyPr>
          <a:lstStyle/>
          <a:p>
            <a:endParaRPr lang="ar-SA" dirty="0" smtClean="0"/>
          </a:p>
          <a:p>
            <a:r>
              <a:rPr lang="ar-SA" sz="3500" b="1" dirty="0" smtClean="0"/>
              <a:t>ففي المثال السابق عند </a:t>
            </a:r>
            <a:r>
              <a:rPr lang="ar-SA" sz="3500" b="1" dirty="0" err="1"/>
              <a:t>ا</a:t>
            </a:r>
            <a:r>
              <a:rPr lang="ar-SA" sz="3500" b="1" dirty="0" err="1" smtClean="0"/>
              <a:t>دخال</a:t>
            </a:r>
            <a:r>
              <a:rPr lang="ar-SA" sz="3500" b="1" dirty="0" smtClean="0"/>
              <a:t> البرنامج التدريبي علي مجموعه من التلاميذ لمحافظة القليوبية يكون الناتج هو مقدار التغير في وزن الجسم</a:t>
            </a:r>
            <a:endParaRPr lang="ar-SA" sz="3500" b="1" dirty="0"/>
          </a:p>
        </p:txBody>
      </p:sp>
      <p:sp>
        <p:nvSpPr>
          <p:cNvPr id="4" name="سحابة 2"/>
          <p:cNvSpPr/>
          <p:nvPr/>
        </p:nvSpPr>
        <p:spPr>
          <a:xfrm>
            <a:off x="1547664" y="260648"/>
            <a:ext cx="5724128" cy="1152128"/>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dirty="0"/>
              <a:t>ثالثا (المتغير التابع)</a:t>
            </a:r>
            <a:endParaRPr lang="ar-SA" dirty="0"/>
          </a:p>
        </p:txBody>
      </p:sp>
      <p:sp>
        <p:nvSpPr>
          <p:cNvPr id="5" name="مستطيل مستدير الزوايا 2"/>
          <p:cNvSpPr/>
          <p:nvPr/>
        </p:nvSpPr>
        <p:spPr>
          <a:xfrm>
            <a:off x="91810" y="1988840"/>
            <a:ext cx="8635835" cy="1584176"/>
          </a:xfrm>
          <a:prstGeom prst="roundRect">
            <a:avLst/>
          </a:prstGeom>
        </p:spPr>
        <p:style>
          <a:lnRef idx="1">
            <a:schemeClr val="accent3"/>
          </a:lnRef>
          <a:fillRef idx="1001">
            <a:schemeClr val="lt2"/>
          </a:fillRef>
          <a:effectRef idx="1">
            <a:schemeClr val="accent3"/>
          </a:effectRef>
          <a:fontRef idx="minor">
            <a:schemeClr val="dk1"/>
          </a:fontRef>
        </p:style>
        <p:txBody>
          <a:bodyPr rtlCol="1" anchor="ctr"/>
          <a:lstStyle/>
          <a:p>
            <a:r>
              <a:rPr lang="ar-SA" sz="3200" b="1" dirty="0"/>
              <a:t>هو المتغير الناتج من ادخال او اضافه المستقل علي المتغير الوسيطي وهو مايطلق علية النتائج.</a:t>
            </a:r>
          </a:p>
        </p:txBody>
      </p:sp>
    </p:spTree>
    <p:extLst>
      <p:ext uri="{BB962C8B-B14F-4D97-AF65-F5344CB8AC3E}">
        <p14:creationId xmlns:p14="http://schemas.microsoft.com/office/powerpoint/2010/main" val="1536061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down)">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6632"/>
            <a:ext cx="8229600" cy="6552728"/>
          </a:xfrm>
        </p:spPr>
        <p:txBody>
          <a:bodyPr>
            <a:normAutofit/>
          </a:bodyPr>
          <a:lstStyle/>
          <a:p>
            <a:endParaRPr lang="ar-SA" dirty="0" smtClean="0"/>
          </a:p>
          <a:p>
            <a:endParaRPr lang="ar-SA" dirty="0"/>
          </a:p>
          <a:p>
            <a:endParaRPr lang="ar-SA" dirty="0" smtClean="0"/>
          </a:p>
          <a:p>
            <a:endParaRPr lang="ar-SA" dirty="0"/>
          </a:p>
          <a:p>
            <a:endParaRPr lang="ar-SA" dirty="0" smtClean="0"/>
          </a:p>
          <a:p>
            <a:endParaRPr lang="ar-SA" dirty="0" smtClean="0"/>
          </a:p>
          <a:p>
            <a:r>
              <a:rPr lang="ar-SA" b="1" dirty="0" smtClean="0"/>
              <a:t>نجد هنا ان السبب في تغير وزن التلاميذ هو البرنامج (المتغير المستقل)</a:t>
            </a:r>
            <a:r>
              <a:rPr lang="ar-SA" b="1" dirty="0"/>
              <a:t> </a:t>
            </a:r>
            <a:r>
              <a:rPr lang="ar-SA" b="1" dirty="0" smtClean="0"/>
              <a:t>، ونجد ان انخفاض وزن اجسام التلاميذ هو (المتغير التابع) </a:t>
            </a:r>
            <a:endParaRPr lang="en-US" b="1" dirty="0" smtClean="0"/>
          </a:p>
          <a:p>
            <a:r>
              <a:rPr lang="ar-SA" b="1" dirty="0" smtClean="0"/>
              <a:t>والمتغير الوسيط بين السبب والنتيجة هي مجموعه التلاميذ </a:t>
            </a:r>
          </a:p>
        </p:txBody>
      </p:sp>
      <p:sp>
        <p:nvSpPr>
          <p:cNvPr id="4" name="وسيلة شرح مع سهم إلى الأسفل 3"/>
          <p:cNvSpPr/>
          <p:nvPr/>
        </p:nvSpPr>
        <p:spPr>
          <a:xfrm>
            <a:off x="6660232" y="640266"/>
            <a:ext cx="1884502" cy="1826415"/>
          </a:xfrm>
          <a:prstGeom prst="downArrowCallou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chemeClr val="tx2">
                    <a:lumMod val="75000"/>
                  </a:schemeClr>
                </a:solidFill>
              </a:rPr>
              <a:t>برنامج التدريب الرياضي</a:t>
            </a:r>
            <a:endParaRPr lang="ar-SA" sz="2400" b="1" dirty="0">
              <a:solidFill>
                <a:schemeClr val="tx2">
                  <a:lumMod val="75000"/>
                </a:schemeClr>
              </a:solidFill>
            </a:endParaRPr>
          </a:p>
        </p:txBody>
      </p:sp>
      <p:sp>
        <p:nvSpPr>
          <p:cNvPr id="5" name="وسيلة شرح مع سهم إلى الأسفل 4"/>
          <p:cNvSpPr/>
          <p:nvPr/>
        </p:nvSpPr>
        <p:spPr>
          <a:xfrm>
            <a:off x="3491880" y="666481"/>
            <a:ext cx="2088232" cy="1826415"/>
          </a:xfrm>
          <a:prstGeom prst="downArrowCallou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chemeClr val="tx2">
                    <a:lumMod val="75000"/>
                  </a:schemeClr>
                </a:solidFill>
              </a:rPr>
              <a:t>مجموعه تلاميذ محافظة القليوبية</a:t>
            </a:r>
            <a:endParaRPr lang="ar-SA" sz="2400" b="1" dirty="0">
              <a:solidFill>
                <a:schemeClr val="tx2">
                  <a:lumMod val="75000"/>
                </a:schemeClr>
              </a:solidFill>
            </a:endParaRPr>
          </a:p>
        </p:txBody>
      </p:sp>
      <p:sp>
        <p:nvSpPr>
          <p:cNvPr id="9" name="مستطيل مخدوش من كلا الطرفين 8"/>
          <p:cNvSpPr/>
          <p:nvPr/>
        </p:nvSpPr>
        <p:spPr>
          <a:xfrm>
            <a:off x="6705016" y="2492896"/>
            <a:ext cx="1731705" cy="913208"/>
          </a:xfrm>
          <a:prstGeom prst="snip2Same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chemeClr val="tx2">
                    <a:lumMod val="75000"/>
                  </a:schemeClr>
                </a:solidFill>
              </a:rPr>
              <a:t>1- متغير مستقل</a:t>
            </a:r>
            <a:endParaRPr lang="ar-SA" sz="2400" b="1" dirty="0">
              <a:solidFill>
                <a:schemeClr val="tx2">
                  <a:lumMod val="75000"/>
                </a:schemeClr>
              </a:solidFill>
            </a:endParaRPr>
          </a:p>
        </p:txBody>
      </p:sp>
      <p:sp>
        <p:nvSpPr>
          <p:cNvPr id="10" name="مستطيل مخدوش من كلا الطرفين 9"/>
          <p:cNvSpPr/>
          <p:nvPr/>
        </p:nvSpPr>
        <p:spPr>
          <a:xfrm>
            <a:off x="3606917" y="2492896"/>
            <a:ext cx="1757171" cy="989308"/>
          </a:xfrm>
          <a:prstGeom prst="snip2Same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chemeClr val="tx2">
                    <a:lumMod val="75000"/>
                  </a:schemeClr>
                </a:solidFill>
              </a:rPr>
              <a:t>2- متغير وسيطي</a:t>
            </a:r>
            <a:endParaRPr lang="ar-SA" sz="2400" b="1" dirty="0">
              <a:solidFill>
                <a:schemeClr val="tx2">
                  <a:lumMod val="75000"/>
                </a:schemeClr>
              </a:solidFill>
            </a:endParaRPr>
          </a:p>
        </p:txBody>
      </p:sp>
      <p:sp>
        <p:nvSpPr>
          <p:cNvPr id="11" name="سهم منحني إلى الأعلى 10"/>
          <p:cNvSpPr/>
          <p:nvPr/>
        </p:nvSpPr>
        <p:spPr>
          <a:xfrm rot="10800000">
            <a:off x="4860031" y="188638"/>
            <a:ext cx="3168350" cy="451627"/>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
        <p:nvSpPr>
          <p:cNvPr id="8" name="وسيلة شرح مع سهم إلى الأسفل 4"/>
          <p:cNvSpPr/>
          <p:nvPr/>
        </p:nvSpPr>
        <p:spPr>
          <a:xfrm>
            <a:off x="467544" y="666481"/>
            <a:ext cx="2088232" cy="1826415"/>
          </a:xfrm>
          <a:prstGeom prst="downArrowCallou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2400" b="1" dirty="0" smtClean="0">
                <a:solidFill>
                  <a:schemeClr val="tx2">
                    <a:lumMod val="75000"/>
                  </a:schemeClr>
                </a:solidFill>
              </a:rPr>
              <a:t>نقص فى وزن </a:t>
            </a:r>
            <a:r>
              <a:rPr lang="ar-SA" sz="2400" b="1" dirty="0" smtClean="0">
                <a:solidFill>
                  <a:schemeClr val="tx2">
                    <a:lumMod val="75000"/>
                  </a:schemeClr>
                </a:solidFill>
              </a:rPr>
              <a:t>تلاميذ </a:t>
            </a:r>
            <a:r>
              <a:rPr lang="ar-EG" sz="2400" b="1" dirty="0">
                <a:solidFill>
                  <a:schemeClr val="tx2">
                    <a:lumMod val="75000"/>
                  </a:schemeClr>
                </a:solidFill>
              </a:rPr>
              <a:t>المرحلة </a:t>
            </a:r>
            <a:r>
              <a:rPr lang="ar-EG" sz="2400" b="1" dirty="0" smtClean="0">
                <a:solidFill>
                  <a:schemeClr val="tx2">
                    <a:lumMod val="75000"/>
                  </a:schemeClr>
                </a:solidFill>
              </a:rPr>
              <a:t>الابتدائية</a:t>
            </a:r>
            <a:endParaRPr lang="ar-SA" sz="2400" b="1" dirty="0">
              <a:solidFill>
                <a:schemeClr val="tx2">
                  <a:lumMod val="75000"/>
                </a:schemeClr>
              </a:solidFill>
            </a:endParaRPr>
          </a:p>
        </p:txBody>
      </p:sp>
      <p:sp>
        <p:nvSpPr>
          <p:cNvPr id="12" name="مستطيل مخدوش من كلا الطرفين 9"/>
          <p:cNvSpPr/>
          <p:nvPr/>
        </p:nvSpPr>
        <p:spPr>
          <a:xfrm>
            <a:off x="654589" y="2511700"/>
            <a:ext cx="1757171" cy="989308"/>
          </a:xfrm>
          <a:prstGeom prst="snip2Same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EG" sz="2400" b="1" dirty="0" smtClean="0">
                <a:solidFill>
                  <a:schemeClr val="tx2">
                    <a:lumMod val="75000"/>
                  </a:schemeClr>
                </a:solidFill>
              </a:rPr>
              <a:t>3</a:t>
            </a:r>
            <a:r>
              <a:rPr lang="ar-SA" sz="2400" b="1" dirty="0" smtClean="0">
                <a:solidFill>
                  <a:schemeClr val="tx2">
                    <a:lumMod val="75000"/>
                  </a:schemeClr>
                </a:solidFill>
              </a:rPr>
              <a:t>- متغير </a:t>
            </a:r>
            <a:r>
              <a:rPr lang="ar-EG" sz="2400" b="1" dirty="0" smtClean="0">
                <a:solidFill>
                  <a:schemeClr val="tx2">
                    <a:lumMod val="75000"/>
                  </a:schemeClr>
                </a:solidFill>
              </a:rPr>
              <a:t>تابع</a:t>
            </a:r>
            <a:endParaRPr lang="ar-SA" sz="2400" b="1" dirty="0">
              <a:solidFill>
                <a:schemeClr val="tx2">
                  <a:lumMod val="75000"/>
                </a:schemeClr>
              </a:solidFill>
            </a:endParaRPr>
          </a:p>
        </p:txBody>
      </p:sp>
      <p:sp>
        <p:nvSpPr>
          <p:cNvPr id="13" name="سهم منحني إلى الأعلى 10"/>
          <p:cNvSpPr/>
          <p:nvPr/>
        </p:nvSpPr>
        <p:spPr>
          <a:xfrm rot="10800000">
            <a:off x="1259630" y="188638"/>
            <a:ext cx="2808311" cy="477841"/>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solidFill>
                <a:schemeClr val="tx1"/>
              </a:solidFill>
            </a:endParaRPr>
          </a:p>
        </p:txBody>
      </p:sp>
    </p:spTree>
    <p:extLst>
      <p:ext uri="{BB962C8B-B14F-4D97-AF65-F5344CB8AC3E}">
        <p14:creationId xmlns:p14="http://schemas.microsoft.com/office/powerpoint/2010/main" val="3760410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ppt_x"/>
                                          </p:val>
                                        </p:tav>
                                        <p:tav tm="100000">
                                          <p:val>
                                            <p:strVal val="#ppt_x"/>
                                          </p:val>
                                        </p:tav>
                                      </p:tavLst>
                                    </p:anim>
                                    <p:anim calcmode="lin" valueType="num">
                                      <p:cBhvr additive="base">
                                        <p:cTn id="2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ppt_x"/>
                                          </p:val>
                                        </p:tav>
                                        <p:tav tm="100000">
                                          <p:val>
                                            <p:strVal val="#ppt_x"/>
                                          </p:val>
                                        </p:tav>
                                      </p:tavLst>
                                    </p:anim>
                                    <p:anim calcmode="lin" valueType="num">
                                      <p:cBhvr additive="base">
                                        <p:cTn id="2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1" presetClass="entr" presetSubtype="1" fill="hold"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wheel(1)">
                                      <p:cBhvr>
                                        <p:cTn id="34" dur="2000"/>
                                        <p:tgtEl>
                                          <p:spTgt spid="3">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wheel(1)">
                                      <p:cBhvr>
                                        <p:cTn id="39" dur="2000"/>
                                        <p:tgtEl>
                                          <p:spTgt spid="3">
                                            <p:txEl>
                                              <p:pRg st="7" end="7"/>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fade">
                                      <p:cBhvr>
                                        <p:cTn id="44" dur="500"/>
                                        <p:tgtEl>
                                          <p:spTgt spid="13"/>
                                        </p:tgtEl>
                                      </p:cBhvr>
                                    </p:animEffec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additive="base">
                                        <p:cTn id="49" dur="500" fill="hold"/>
                                        <p:tgtEl>
                                          <p:spTgt spid="8"/>
                                        </p:tgtEl>
                                        <p:attrNameLst>
                                          <p:attrName>ppt_x</p:attrName>
                                        </p:attrNameLst>
                                      </p:cBhvr>
                                      <p:tavLst>
                                        <p:tav tm="0">
                                          <p:val>
                                            <p:strVal val="#ppt_x"/>
                                          </p:val>
                                        </p:tav>
                                        <p:tav tm="100000">
                                          <p:val>
                                            <p:strVal val="#ppt_x"/>
                                          </p:val>
                                        </p:tav>
                                      </p:tavLst>
                                    </p:anim>
                                    <p:anim calcmode="lin" valueType="num">
                                      <p:cBhvr additive="base">
                                        <p:cTn id="5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anim calcmode="lin" valueType="num">
                                      <p:cBhvr additive="base">
                                        <p:cTn id="55" dur="500" fill="hold"/>
                                        <p:tgtEl>
                                          <p:spTgt spid="12"/>
                                        </p:tgtEl>
                                        <p:attrNameLst>
                                          <p:attrName>ppt_x</p:attrName>
                                        </p:attrNameLst>
                                      </p:cBhvr>
                                      <p:tavLst>
                                        <p:tav tm="0">
                                          <p:val>
                                            <p:strVal val="#ppt_x"/>
                                          </p:val>
                                        </p:tav>
                                        <p:tav tm="100000">
                                          <p:val>
                                            <p:strVal val="#ppt_x"/>
                                          </p:val>
                                        </p:tav>
                                      </p:tavLst>
                                    </p:anim>
                                    <p:anim calcmode="lin" valueType="num">
                                      <p:cBhvr additive="base">
                                        <p:cTn id="5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9" grpId="0" animBg="1"/>
      <p:bldP spid="10" grpId="0" animBg="1"/>
      <p:bldP spid="11" grpId="0" animBg="1"/>
      <p:bldP spid="8" grpId="0" animBg="1"/>
      <p:bldP spid="12" grpId="0" animBg="1"/>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رسم تخطيطي 6"/>
          <p:cNvGraphicFramePr/>
          <p:nvPr>
            <p:extLst>
              <p:ext uri="{D42A27DB-BD31-4B8C-83A1-F6EECF244321}">
                <p14:modId xmlns:p14="http://schemas.microsoft.com/office/powerpoint/2010/main" val="486125798"/>
              </p:ext>
            </p:extLst>
          </p:nvPr>
        </p:nvGraphicFramePr>
        <p:xfrm>
          <a:off x="683568" y="4653135"/>
          <a:ext cx="7920880" cy="2016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سحابة 2"/>
          <p:cNvSpPr/>
          <p:nvPr/>
        </p:nvSpPr>
        <p:spPr>
          <a:xfrm>
            <a:off x="1187624" y="332656"/>
            <a:ext cx="6696744" cy="1152128"/>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dirty="0"/>
              <a:t>رابعا (المتغيرات الضابطة)</a:t>
            </a:r>
            <a:endParaRPr lang="ar-SA" dirty="0"/>
          </a:p>
        </p:txBody>
      </p:sp>
      <p:sp>
        <p:nvSpPr>
          <p:cNvPr id="5" name="مستطيل مستدير الزوايا 2"/>
          <p:cNvSpPr/>
          <p:nvPr/>
        </p:nvSpPr>
        <p:spPr>
          <a:xfrm>
            <a:off x="218078" y="1772816"/>
            <a:ext cx="8635835" cy="2664296"/>
          </a:xfrm>
          <a:prstGeom prst="roundRect">
            <a:avLst/>
          </a:prstGeom>
        </p:spPr>
        <p:style>
          <a:lnRef idx="1">
            <a:schemeClr val="accent3"/>
          </a:lnRef>
          <a:fillRef idx="1001">
            <a:schemeClr val="lt2"/>
          </a:fillRef>
          <a:effectRef idx="1">
            <a:schemeClr val="accent3"/>
          </a:effectRef>
          <a:fontRef idx="minor">
            <a:schemeClr val="dk1"/>
          </a:fontRef>
        </p:style>
        <p:txBody>
          <a:bodyPr rtlCol="1" anchor="ctr"/>
          <a:lstStyle/>
          <a:p>
            <a:r>
              <a:rPr lang="ar-SA" sz="2800" b="1" dirty="0"/>
              <a:t>هي المتغيرات التي تقيس وتبط كلا من المتغير المستقل والوسيطي والتابع كما سبق بان الطريقة العلمية تتميز بالدقة والموضوعيه </a:t>
            </a:r>
            <a:endParaRPr lang="ar-EG" sz="2800" b="1" dirty="0" smtClean="0"/>
          </a:p>
          <a:p>
            <a:r>
              <a:rPr lang="ar-SA" sz="2800" b="1" dirty="0" smtClean="0"/>
              <a:t>فهنا </a:t>
            </a:r>
            <a:r>
              <a:rPr lang="ar-SA" sz="2800" b="1" dirty="0"/>
              <a:t>يجب ان يخضع كل متغير من المتغيرات الثلاثة الي عملية الضبط الدقيق والموضوعية فيكون المتغير الضابط للمتغير </a:t>
            </a:r>
            <a:r>
              <a:rPr lang="ar-SA" sz="2800" b="1" dirty="0" smtClean="0"/>
              <a:t>المستقل</a:t>
            </a:r>
            <a:endParaRPr lang="ar-EG" sz="2800" b="1" dirty="0" smtClean="0"/>
          </a:p>
          <a:p>
            <a:r>
              <a:rPr lang="ar-SA" sz="2800" b="1" dirty="0" smtClean="0"/>
              <a:t> </a:t>
            </a:r>
            <a:r>
              <a:rPr lang="ar-SA" sz="2800" b="1" dirty="0"/>
              <a:t>(البرنامج التدريبي )هو محتوي البرنامج ومكوناتة من حيث</a:t>
            </a:r>
          </a:p>
        </p:txBody>
      </p:sp>
    </p:spTree>
    <p:extLst>
      <p:ext uri="{BB962C8B-B14F-4D97-AF65-F5344CB8AC3E}">
        <p14:creationId xmlns:p14="http://schemas.microsoft.com/office/powerpoint/2010/main" val="3345734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5" grpId="0" animBg="1"/>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462</TotalTime>
  <Words>1560</Words>
  <Application>Microsoft Office PowerPoint</Application>
  <PresentationFormat>On-screen Show (4:3)</PresentationFormat>
  <Paragraphs>197</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نسق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SAID RAKHA</dc:creator>
  <cp:lastModifiedBy>‏‏مستخدم Windows</cp:lastModifiedBy>
  <cp:revision>79</cp:revision>
  <dcterms:created xsi:type="dcterms:W3CDTF">2019-04-23T21:25:29Z</dcterms:created>
  <dcterms:modified xsi:type="dcterms:W3CDTF">2020-03-16T23:52:16Z</dcterms:modified>
</cp:coreProperties>
</file>